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notesMasterIdLst>
    <p:notesMasterId r:id="rId33"/>
  </p:notesMasterIdLst>
  <p:sldIdLst>
    <p:sldId id="3920" r:id="rId2"/>
    <p:sldId id="3950" r:id="rId3"/>
    <p:sldId id="3921" r:id="rId4"/>
    <p:sldId id="3923" r:id="rId5"/>
    <p:sldId id="3922" r:id="rId6"/>
    <p:sldId id="3924" r:id="rId7"/>
    <p:sldId id="3925" r:id="rId8"/>
    <p:sldId id="3926" r:id="rId9"/>
    <p:sldId id="3928" r:id="rId10"/>
    <p:sldId id="3927" r:id="rId11"/>
    <p:sldId id="3931" r:id="rId12"/>
    <p:sldId id="3932" r:id="rId13"/>
    <p:sldId id="3933" r:id="rId14"/>
    <p:sldId id="3934" r:id="rId15"/>
    <p:sldId id="3935" r:id="rId16"/>
    <p:sldId id="3936" r:id="rId17"/>
    <p:sldId id="3938" r:id="rId18"/>
    <p:sldId id="3939" r:id="rId19"/>
    <p:sldId id="3937" r:id="rId20"/>
    <p:sldId id="3940" r:id="rId21"/>
    <p:sldId id="3929" r:id="rId22"/>
    <p:sldId id="3941" r:id="rId23"/>
    <p:sldId id="3942" r:id="rId24"/>
    <p:sldId id="3945" r:id="rId25"/>
    <p:sldId id="3948" r:id="rId26"/>
    <p:sldId id="3946" r:id="rId27"/>
    <p:sldId id="3943" r:id="rId28"/>
    <p:sldId id="3949" r:id="rId29"/>
    <p:sldId id="3930" r:id="rId30"/>
    <p:sldId id="3952" r:id="rId31"/>
    <p:sldId id="3951" r:id="rId32"/>
  </p:sldIdLst>
  <p:sldSz cx="12192000" cy="6858000"/>
  <p:notesSz cx="6794500" cy="9931400"/>
  <p:defaultTextStyle>
    <a:defPPr>
      <a:defRPr lang="ja-JP"/>
    </a:defPPr>
    <a:lvl1pPr algn="l" rtl="0" eaLnBrk="0" fontAlgn="base" hangingPunct="0">
      <a:spcBef>
        <a:spcPct val="0"/>
      </a:spcBef>
      <a:spcAft>
        <a:spcPct val="0"/>
      </a:spcAft>
      <a:defRPr sz="1400" kern="1200">
        <a:solidFill>
          <a:schemeClr val="tx1"/>
        </a:solidFill>
        <a:latin typeface="Arial" panose="020B0604020202020204" pitchFamily="34" charset="0"/>
        <a:ea typeface="HGP創英角ｺﾞｼｯｸUB" panose="020B0900000000000000" pitchFamily="50" charset="-128"/>
        <a:cs typeface="+mn-cs"/>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HGP創英角ｺﾞｼｯｸUB" panose="020B0900000000000000" pitchFamily="50" charset="-128"/>
        <a:cs typeface="+mn-cs"/>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HGP創英角ｺﾞｼｯｸUB" panose="020B0900000000000000" pitchFamily="50" charset="-128"/>
        <a:cs typeface="+mn-cs"/>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HGP創英角ｺﾞｼｯｸUB" panose="020B0900000000000000" pitchFamily="50" charset="-128"/>
        <a:cs typeface="+mn-cs"/>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HGP創英角ｺﾞｼｯｸUB" panose="020B0900000000000000" pitchFamily="50" charset="-128"/>
        <a:cs typeface="+mn-cs"/>
      </a:defRPr>
    </a:lvl5pPr>
    <a:lvl6pPr marL="2286000" algn="l" defTabSz="914400" rtl="0" eaLnBrk="1" latinLnBrk="0" hangingPunct="1">
      <a:defRPr sz="1400" kern="1200">
        <a:solidFill>
          <a:schemeClr val="tx1"/>
        </a:solidFill>
        <a:latin typeface="Arial" panose="020B0604020202020204" pitchFamily="34" charset="0"/>
        <a:ea typeface="HGP創英角ｺﾞｼｯｸUB" panose="020B0900000000000000" pitchFamily="50" charset="-128"/>
        <a:cs typeface="+mn-cs"/>
      </a:defRPr>
    </a:lvl6pPr>
    <a:lvl7pPr marL="2743200" algn="l" defTabSz="914400" rtl="0" eaLnBrk="1" latinLnBrk="0" hangingPunct="1">
      <a:defRPr sz="1400" kern="1200">
        <a:solidFill>
          <a:schemeClr val="tx1"/>
        </a:solidFill>
        <a:latin typeface="Arial" panose="020B0604020202020204" pitchFamily="34" charset="0"/>
        <a:ea typeface="HGP創英角ｺﾞｼｯｸUB" panose="020B0900000000000000" pitchFamily="50" charset="-128"/>
        <a:cs typeface="+mn-cs"/>
      </a:defRPr>
    </a:lvl7pPr>
    <a:lvl8pPr marL="3200400" algn="l" defTabSz="914400" rtl="0" eaLnBrk="1" latinLnBrk="0" hangingPunct="1">
      <a:defRPr sz="1400" kern="1200">
        <a:solidFill>
          <a:schemeClr val="tx1"/>
        </a:solidFill>
        <a:latin typeface="Arial" panose="020B0604020202020204" pitchFamily="34" charset="0"/>
        <a:ea typeface="HGP創英角ｺﾞｼｯｸUB" panose="020B0900000000000000" pitchFamily="50" charset="-128"/>
        <a:cs typeface="+mn-cs"/>
      </a:defRPr>
    </a:lvl8pPr>
    <a:lvl9pPr marL="3657600" algn="l" defTabSz="914400" rtl="0" eaLnBrk="1" latinLnBrk="0" hangingPunct="1">
      <a:defRPr sz="1400" kern="1200">
        <a:solidFill>
          <a:schemeClr val="tx1"/>
        </a:solidFill>
        <a:latin typeface="Arial" panose="020B0604020202020204" pitchFamily="34" charset="0"/>
        <a:ea typeface="HGP創英角ｺﾞｼｯｸUB" panose="020B0900000000000000" pitchFamily="50"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YATO INABA" initials="HI" lastIdx="1" clrIdx="0">
    <p:extLst>
      <p:ext uri="{19B8F6BF-5375-455C-9EA6-DF929625EA0E}">
        <p15:presenceInfo xmlns:p15="http://schemas.microsoft.com/office/powerpoint/2012/main" userId="HAYATO INAB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78C"/>
    <a:srgbClr val="3399CC"/>
    <a:srgbClr val="081FDA"/>
    <a:srgbClr val="595959"/>
    <a:srgbClr val="6F6F6F"/>
    <a:srgbClr val="7F7F7F"/>
    <a:srgbClr val="C7CDFD"/>
    <a:srgbClr val="FFFFFF"/>
    <a:srgbClr val="939DFC"/>
    <a:srgbClr val="D9DE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383" autoAdjust="0"/>
    <p:restoredTop sz="94533" autoAdjust="0"/>
  </p:normalViewPr>
  <p:slideViewPr>
    <p:cSldViewPr>
      <p:cViewPr varScale="1">
        <p:scale>
          <a:sx n="82" d="100"/>
          <a:sy n="82" d="100"/>
        </p:scale>
        <p:origin x="854" y="48"/>
      </p:cViewPr>
      <p:guideLst>
        <p:guide orient="horz" pos="2160"/>
        <p:guide pos="3840"/>
      </p:guideLst>
    </p:cSldViewPr>
  </p:slideViewPr>
  <p:outlineViewPr>
    <p:cViewPr>
      <p:scale>
        <a:sx n="33" d="100"/>
        <a:sy n="33" d="100"/>
      </p:scale>
      <p:origin x="0" y="-6520"/>
    </p:cViewPr>
  </p:outlineViewPr>
  <p:notesTextViewPr>
    <p:cViewPr>
      <p:scale>
        <a:sx n="125" d="100"/>
        <a:sy n="125"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0614D1C-05FB-48DD-980F-55D13AEC07DC}"/>
              </a:ext>
            </a:extLst>
          </p:cNvPr>
          <p:cNvSpPr>
            <a:spLocks noGrp="1" noChangeArrowheads="1"/>
          </p:cNvSpPr>
          <p:nvPr>
            <p:ph type="hdr" sz="quarter"/>
          </p:nvPr>
        </p:nvSpPr>
        <p:spPr bwMode="auto">
          <a:xfrm>
            <a:off x="0" y="0"/>
            <a:ext cx="2944283" cy="496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kumimoji="1" sz="1200">
                <a:ea typeface="MS PGothic" panose="020B0600070205080204" pitchFamily="50" charset="-128"/>
              </a:defRPr>
            </a:lvl1pPr>
          </a:lstStyle>
          <a:p>
            <a:endParaRPr lang="en-US" altLang="ja-JP" dirty="0"/>
          </a:p>
        </p:txBody>
      </p:sp>
      <p:sp>
        <p:nvSpPr>
          <p:cNvPr id="17411" name="Rectangle 3">
            <a:extLst>
              <a:ext uri="{FF2B5EF4-FFF2-40B4-BE49-F238E27FC236}">
                <a16:creationId xmlns:a16="http://schemas.microsoft.com/office/drawing/2014/main" id="{BC0F58CC-A0D7-4651-86DF-516C71FFFAC6}"/>
              </a:ext>
            </a:extLst>
          </p:cNvPr>
          <p:cNvSpPr>
            <a:spLocks noGrp="1" noChangeArrowheads="1"/>
          </p:cNvSpPr>
          <p:nvPr>
            <p:ph type="dt" idx="1"/>
          </p:nvPr>
        </p:nvSpPr>
        <p:spPr bwMode="auto">
          <a:xfrm>
            <a:off x="3848645" y="0"/>
            <a:ext cx="2944283" cy="496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kumimoji="1" sz="1200">
                <a:ea typeface="MS PGothic" panose="020B0600070205080204" pitchFamily="50" charset="-128"/>
              </a:defRPr>
            </a:lvl1pPr>
          </a:lstStyle>
          <a:p>
            <a:endParaRPr lang="en-US" altLang="ja-JP" dirty="0"/>
          </a:p>
        </p:txBody>
      </p:sp>
      <p:sp>
        <p:nvSpPr>
          <p:cNvPr id="3076" name="Rectangle 4">
            <a:extLst>
              <a:ext uri="{FF2B5EF4-FFF2-40B4-BE49-F238E27FC236}">
                <a16:creationId xmlns:a16="http://schemas.microsoft.com/office/drawing/2014/main" id="{3AF114A8-AB21-4B61-8E8D-CC28811D2882}"/>
              </a:ext>
            </a:extLst>
          </p:cNvPr>
          <p:cNvSpPr>
            <a:spLocks noGrp="1" noRot="1" noChangeAspect="1" noChangeArrowheads="1" noTextEdit="1"/>
          </p:cNvSpPr>
          <p:nvPr>
            <p:ph type="sldImg" idx="2"/>
          </p:nvPr>
        </p:nvSpPr>
        <p:spPr bwMode="auto">
          <a:xfrm>
            <a:off x="87313" y="744538"/>
            <a:ext cx="6619875" cy="372427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7413" name="Rectangle 5">
            <a:extLst>
              <a:ext uri="{FF2B5EF4-FFF2-40B4-BE49-F238E27FC236}">
                <a16:creationId xmlns:a16="http://schemas.microsoft.com/office/drawing/2014/main" id="{EF573765-B0A5-49CC-8C20-E89C7F6D2995}"/>
              </a:ext>
            </a:extLst>
          </p:cNvPr>
          <p:cNvSpPr>
            <a:spLocks noGrp="1" noChangeArrowheads="1"/>
          </p:cNvSpPr>
          <p:nvPr>
            <p:ph type="body" sz="quarter" idx="3"/>
          </p:nvPr>
        </p:nvSpPr>
        <p:spPr bwMode="auto">
          <a:xfrm>
            <a:off x="679450" y="4717415"/>
            <a:ext cx="5435600" cy="44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7414" name="Rectangle 6">
            <a:extLst>
              <a:ext uri="{FF2B5EF4-FFF2-40B4-BE49-F238E27FC236}">
                <a16:creationId xmlns:a16="http://schemas.microsoft.com/office/drawing/2014/main" id="{84DC5072-45AD-4EAD-B660-50403FB5E175}"/>
              </a:ext>
            </a:extLst>
          </p:cNvPr>
          <p:cNvSpPr>
            <a:spLocks noGrp="1" noChangeArrowheads="1"/>
          </p:cNvSpPr>
          <p:nvPr>
            <p:ph type="ftr" sz="quarter" idx="4"/>
          </p:nvPr>
        </p:nvSpPr>
        <p:spPr bwMode="auto">
          <a:xfrm>
            <a:off x="0" y="9433106"/>
            <a:ext cx="2944283" cy="496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kumimoji="1" sz="1200">
                <a:ea typeface="MS PGothic" panose="020B0600070205080204" pitchFamily="50" charset="-128"/>
              </a:defRPr>
            </a:lvl1pPr>
          </a:lstStyle>
          <a:p>
            <a:endParaRPr lang="en-US" altLang="ja-JP" dirty="0"/>
          </a:p>
        </p:txBody>
      </p:sp>
      <p:sp>
        <p:nvSpPr>
          <p:cNvPr id="17415" name="Rectangle 7">
            <a:extLst>
              <a:ext uri="{FF2B5EF4-FFF2-40B4-BE49-F238E27FC236}">
                <a16:creationId xmlns:a16="http://schemas.microsoft.com/office/drawing/2014/main" id="{57AC4AC3-63A3-4C53-B43C-13E857EECDC6}"/>
              </a:ext>
            </a:extLst>
          </p:cNvPr>
          <p:cNvSpPr>
            <a:spLocks noGrp="1" noChangeArrowheads="1"/>
          </p:cNvSpPr>
          <p:nvPr>
            <p:ph type="sldNum" sz="quarter" idx="5"/>
          </p:nvPr>
        </p:nvSpPr>
        <p:spPr bwMode="auto">
          <a:xfrm>
            <a:off x="3848645" y="9433106"/>
            <a:ext cx="2944283" cy="496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1" sz="1200">
                <a:ea typeface="MS PGothic" panose="020B0600070205080204" pitchFamily="50" charset="-128"/>
              </a:defRPr>
            </a:lvl1pPr>
          </a:lstStyle>
          <a:p>
            <a:fld id="{3A870EF7-6D51-4328-A661-052120E08A15}" type="slidenum">
              <a:rPr lang="en-US" altLang="ja-JP"/>
              <a:pPr/>
              <a:t>‹#›</a:t>
            </a:fld>
            <a:endParaRPr lang="en-US" altLang="ja-JP" dirty="0"/>
          </a:p>
        </p:txBody>
      </p:sp>
    </p:spTree>
    <p:extLst>
      <p:ext uri="{BB962C8B-B14F-4D97-AF65-F5344CB8AC3E}">
        <p14:creationId xmlns:p14="http://schemas.microsoft.com/office/powerpoint/2010/main" val="278412003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panose="020B0604020202020204" pitchFamily="34" charset="0"/>
        <a:ea typeface="ＭＳ Ｐ明朝" panose="02020600040205080304"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panose="020B0604020202020204" pitchFamily="34" charset="0"/>
        <a:ea typeface="ＭＳ Ｐ明朝" panose="02020600040205080304"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panose="020B0604020202020204" pitchFamily="34" charset="0"/>
        <a:ea typeface="ＭＳ Ｐ明朝" panose="02020600040205080304"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panose="020B0604020202020204" pitchFamily="34" charset="0"/>
        <a:ea typeface="ＭＳ Ｐ明朝" panose="02020600040205080304"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panose="020B0604020202020204" pitchFamily="34" charset="0"/>
        <a:ea typeface="ＭＳ Ｐ明朝" panose="02020600040205080304"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accent1"/>
        </a:solidFill>
        <a:effectLst/>
      </p:bgPr>
    </p:bg>
    <p:spTree>
      <p:nvGrpSpPr>
        <p:cNvPr id="1" name=""/>
        <p:cNvGrpSpPr/>
        <p:nvPr/>
      </p:nvGrpSpPr>
      <p:grpSpPr>
        <a:xfrm>
          <a:off x="0" y="0"/>
          <a:ext cx="0" cy="0"/>
          <a:chOff x="0" y="0"/>
          <a:chExt cx="0" cy="0"/>
        </a:xfrm>
      </p:grpSpPr>
      <p:sp>
        <p:nvSpPr>
          <p:cNvPr id="21" name="Rectangle 3">
            <a:extLst>
              <a:ext uri="{FF2B5EF4-FFF2-40B4-BE49-F238E27FC236}">
                <a16:creationId xmlns:a16="http://schemas.microsoft.com/office/drawing/2014/main" id="{47E35D54-94BA-8040-9938-B59FFCA6D2EA}"/>
              </a:ext>
            </a:extLst>
          </p:cNvPr>
          <p:cNvSpPr>
            <a:spLocks noGrp="1" noChangeArrowheads="1"/>
          </p:cNvSpPr>
          <p:nvPr>
            <p:ph type="ctrTitle" hasCustomPrompt="1"/>
          </p:nvPr>
        </p:nvSpPr>
        <p:spPr>
          <a:xfrm>
            <a:off x="276229" y="1171772"/>
            <a:ext cx="11639551" cy="2011362"/>
          </a:xfrm>
          <a:noFill/>
        </p:spPr>
        <p:txBody>
          <a:bodyPr anchor="t"/>
          <a:lstStyle>
            <a:lvl1pPr marL="0" indent="0" algn="ctr">
              <a:defRPr sz="4050">
                <a:latin typeface="+mj-lt"/>
                <a:ea typeface="Meiryo UI" panose="020B0604030504040204" pitchFamily="50" charset="-128"/>
                <a:cs typeface="Meiryo UI" panose="020B0604030504040204" pitchFamily="50" charset="-128"/>
              </a:defRPr>
            </a:lvl1pPr>
          </a:lstStyle>
          <a:p>
            <a:pPr lvl="0"/>
            <a:r>
              <a:rPr lang="en-US" altLang="ja-JP" noProof="0" dirty="0"/>
              <a:t>Click to edit </a:t>
            </a:r>
            <a:br>
              <a:rPr lang="en-US" altLang="ja-JP" noProof="0" dirty="0"/>
            </a:br>
            <a:r>
              <a:rPr lang="en-US" altLang="ja-JP" noProof="0" dirty="0"/>
              <a:t>Master title style</a:t>
            </a:r>
          </a:p>
        </p:txBody>
      </p:sp>
      <p:sp>
        <p:nvSpPr>
          <p:cNvPr id="5" name="日付プレースホルダー 4">
            <a:extLst>
              <a:ext uri="{FF2B5EF4-FFF2-40B4-BE49-F238E27FC236}">
                <a16:creationId xmlns:a16="http://schemas.microsoft.com/office/drawing/2014/main" id="{0C706259-C074-4331-8425-AD4D7A00B03E}"/>
              </a:ext>
            </a:extLst>
          </p:cNvPr>
          <p:cNvSpPr>
            <a:spLocks noGrp="1"/>
          </p:cNvSpPr>
          <p:nvPr>
            <p:ph type="dt" sz="half" idx="11"/>
          </p:nvPr>
        </p:nvSpPr>
        <p:spPr>
          <a:xfrm>
            <a:off x="1" y="6673850"/>
            <a:ext cx="1339851" cy="184150"/>
          </a:xfrm>
        </p:spPr>
        <p:txBody>
          <a:bodyPr/>
          <a:lstStyle>
            <a:lvl1pPr>
              <a:defRPr>
                <a:solidFill>
                  <a:schemeClr val="bg1"/>
                </a:solidFill>
              </a:defRPr>
            </a:lvl1pPr>
          </a:lstStyle>
          <a:p>
            <a:endParaRPr lang="en-US" altLang="ja-JP" dirty="0"/>
          </a:p>
        </p:txBody>
      </p:sp>
      <p:sp>
        <p:nvSpPr>
          <p:cNvPr id="6" name="フッター プレースホルダー 5">
            <a:extLst>
              <a:ext uri="{FF2B5EF4-FFF2-40B4-BE49-F238E27FC236}">
                <a16:creationId xmlns:a16="http://schemas.microsoft.com/office/drawing/2014/main" id="{3E56DBBE-62EE-4A56-BCD3-51727410951E}"/>
              </a:ext>
            </a:extLst>
          </p:cNvPr>
          <p:cNvSpPr>
            <a:spLocks noGrp="1"/>
          </p:cNvSpPr>
          <p:nvPr>
            <p:ph type="ftr" sz="quarter" idx="12"/>
          </p:nvPr>
        </p:nvSpPr>
        <p:spPr/>
        <p:txBody>
          <a:bodyPr/>
          <a:lstStyle>
            <a:lvl1pPr>
              <a:defRPr>
                <a:solidFill>
                  <a:schemeClr val="bg1"/>
                </a:solidFill>
              </a:defRPr>
            </a:lvl1pPr>
          </a:lstStyle>
          <a:p>
            <a:endParaRPr lang="en-US" altLang="ja-JP" dirty="0"/>
          </a:p>
        </p:txBody>
      </p:sp>
      <p:sp>
        <p:nvSpPr>
          <p:cNvPr id="25" name="テキスト プレースホルダー 24">
            <a:extLst>
              <a:ext uri="{FF2B5EF4-FFF2-40B4-BE49-F238E27FC236}">
                <a16:creationId xmlns:a16="http://schemas.microsoft.com/office/drawing/2014/main" id="{60C01128-DA0E-40EA-9724-84FEF83636F9}"/>
              </a:ext>
            </a:extLst>
          </p:cNvPr>
          <p:cNvSpPr>
            <a:spLocks noGrp="1"/>
          </p:cNvSpPr>
          <p:nvPr>
            <p:ph type="body" sz="quarter" idx="13" hasCustomPrompt="1"/>
          </p:nvPr>
        </p:nvSpPr>
        <p:spPr>
          <a:xfrm>
            <a:off x="1294973" y="3813976"/>
            <a:ext cx="9602059" cy="1872257"/>
          </a:xfrm>
        </p:spPr>
        <p:txBody>
          <a:bodyPr/>
          <a:lstStyle>
            <a:lvl1pPr marL="0" indent="0" algn="ctr">
              <a:buNone/>
              <a:defRPr>
                <a:solidFill>
                  <a:schemeClr val="bg1"/>
                </a:solidFill>
              </a:defRPr>
            </a:lvl1pPr>
          </a:lstStyle>
          <a:p>
            <a:pPr lvl="0"/>
            <a:r>
              <a:rPr kumimoji="1" lang="en-US" altLang="ja-JP" dirty="0"/>
              <a:t>Click to edit</a:t>
            </a:r>
          </a:p>
          <a:p>
            <a:pPr lvl="0"/>
            <a:r>
              <a:rPr kumimoji="1" lang="en-US" altLang="ja-JP" dirty="0"/>
              <a:t>Master subtitle style</a:t>
            </a:r>
            <a:endParaRPr kumimoji="1" lang="ja-JP" altLang="en-US" dirty="0"/>
          </a:p>
        </p:txBody>
      </p:sp>
    </p:spTree>
    <p:extLst>
      <p:ext uri="{BB962C8B-B14F-4D97-AF65-F5344CB8AC3E}">
        <p14:creationId xmlns:p14="http://schemas.microsoft.com/office/powerpoint/2010/main" val="3576942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and Content">
    <p:bg>
      <p:bgPr>
        <a:solidFill>
          <a:schemeClr val="accent1"/>
        </a:solidFill>
        <a:effectLst/>
      </p:bgPr>
    </p:bg>
    <p:spTree>
      <p:nvGrpSpPr>
        <p:cNvPr id="1" name=""/>
        <p:cNvGrpSpPr/>
        <p:nvPr/>
      </p:nvGrpSpPr>
      <p:grpSpPr>
        <a:xfrm>
          <a:off x="0" y="0"/>
          <a:ext cx="0" cy="0"/>
          <a:chOff x="0" y="0"/>
          <a:chExt cx="0" cy="0"/>
        </a:xfrm>
      </p:grpSpPr>
      <p:sp>
        <p:nvSpPr>
          <p:cNvPr id="21" name="Rectangle 3">
            <a:extLst>
              <a:ext uri="{FF2B5EF4-FFF2-40B4-BE49-F238E27FC236}">
                <a16:creationId xmlns:a16="http://schemas.microsoft.com/office/drawing/2014/main" id="{47E35D54-94BA-8040-9938-B59FFCA6D2EA}"/>
              </a:ext>
            </a:extLst>
          </p:cNvPr>
          <p:cNvSpPr>
            <a:spLocks noGrp="1" noChangeArrowheads="1"/>
          </p:cNvSpPr>
          <p:nvPr>
            <p:ph type="ctrTitle" hasCustomPrompt="1"/>
          </p:nvPr>
        </p:nvSpPr>
        <p:spPr>
          <a:xfrm>
            <a:off x="276225" y="2423319"/>
            <a:ext cx="11639551" cy="2011362"/>
          </a:xfrm>
          <a:noFill/>
        </p:spPr>
        <p:txBody>
          <a:bodyPr anchor="t"/>
          <a:lstStyle>
            <a:lvl1pPr marL="0" indent="0" algn="ctr">
              <a:defRPr sz="13800">
                <a:latin typeface="+mj-ea"/>
                <a:ea typeface="+mj-ea"/>
                <a:cs typeface="Meiryo UI" panose="020B0604030504040204" pitchFamily="50" charset="-128"/>
              </a:defRPr>
            </a:lvl1pPr>
          </a:lstStyle>
          <a:p>
            <a:pPr lvl="0"/>
            <a:r>
              <a:rPr lang="ja-JP" altLang="en-US" noProof="0" dirty="0"/>
              <a:t>大事な単語</a:t>
            </a:r>
            <a:endParaRPr lang="en-US" altLang="ja-JP" noProof="0" dirty="0"/>
          </a:p>
        </p:txBody>
      </p:sp>
      <p:sp>
        <p:nvSpPr>
          <p:cNvPr id="5" name="日付プレースホルダー 4">
            <a:extLst>
              <a:ext uri="{FF2B5EF4-FFF2-40B4-BE49-F238E27FC236}">
                <a16:creationId xmlns:a16="http://schemas.microsoft.com/office/drawing/2014/main" id="{0C706259-C074-4331-8425-AD4D7A00B03E}"/>
              </a:ext>
            </a:extLst>
          </p:cNvPr>
          <p:cNvSpPr>
            <a:spLocks noGrp="1"/>
          </p:cNvSpPr>
          <p:nvPr>
            <p:ph type="dt" sz="half" idx="11"/>
          </p:nvPr>
        </p:nvSpPr>
        <p:spPr>
          <a:xfrm>
            <a:off x="1" y="6673850"/>
            <a:ext cx="1339851" cy="184150"/>
          </a:xfrm>
        </p:spPr>
        <p:txBody>
          <a:bodyPr/>
          <a:lstStyle>
            <a:lvl1pPr>
              <a:defRPr>
                <a:solidFill>
                  <a:schemeClr val="bg1"/>
                </a:solidFill>
              </a:defRPr>
            </a:lvl1pPr>
          </a:lstStyle>
          <a:p>
            <a:endParaRPr lang="en-US" altLang="ja-JP" dirty="0"/>
          </a:p>
        </p:txBody>
      </p:sp>
      <p:sp>
        <p:nvSpPr>
          <p:cNvPr id="6" name="フッター プレースホルダー 5">
            <a:extLst>
              <a:ext uri="{FF2B5EF4-FFF2-40B4-BE49-F238E27FC236}">
                <a16:creationId xmlns:a16="http://schemas.microsoft.com/office/drawing/2014/main" id="{3E56DBBE-62EE-4A56-BCD3-51727410951E}"/>
              </a:ext>
            </a:extLst>
          </p:cNvPr>
          <p:cNvSpPr>
            <a:spLocks noGrp="1"/>
          </p:cNvSpPr>
          <p:nvPr>
            <p:ph type="ftr" sz="quarter" idx="12"/>
          </p:nvPr>
        </p:nvSpPr>
        <p:spPr/>
        <p:txBody>
          <a:bodyPr/>
          <a:lstStyle>
            <a:lvl1pPr>
              <a:defRPr>
                <a:solidFill>
                  <a:schemeClr val="bg1"/>
                </a:solidFill>
              </a:defRPr>
            </a:lvl1pPr>
          </a:lstStyle>
          <a:p>
            <a:endParaRPr lang="en-US" altLang="ja-JP" dirty="0"/>
          </a:p>
        </p:txBody>
      </p:sp>
    </p:spTree>
    <p:extLst>
      <p:ext uri="{BB962C8B-B14F-4D97-AF65-F5344CB8AC3E}">
        <p14:creationId xmlns:p14="http://schemas.microsoft.com/office/powerpoint/2010/main" val="115313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A1FDA9A-DADE-43FC-9A23-076327CF17DB}"/>
              </a:ext>
            </a:extLst>
          </p:cNvPr>
          <p:cNvSpPr>
            <a:spLocks noGrp="1"/>
          </p:cNvSpPr>
          <p:nvPr>
            <p:ph type="title" hasCustomPrompt="1"/>
          </p:nvPr>
        </p:nvSpPr>
        <p:spPr>
          <a:xfrm>
            <a:off x="0" y="-1"/>
            <a:ext cx="12192000" cy="1008000"/>
          </a:xfrm>
        </p:spPr>
        <p:txBody>
          <a:bodyPr anchor="b" anchorCtr="0"/>
          <a:lstStyle>
            <a:lvl1pPr>
              <a:defRPr>
                <a:latin typeface="+mj-ea"/>
                <a:ea typeface="+mj-ea"/>
              </a:defRPr>
            </a:lvl1pPr>
          </a:lstStyle>
          <a:p>
            <a:r>
              <a:rPr lang="ja-JP" altLang="en-US" dirty="0"/>
              <a:t>タイトル</a:t>
            </a:r>
          </a:p>
        </p:txBody>
      </p:sp>
      <p:sp>
        <p:nvSpPr>
          <p:cNvPr id="2" name="Rectangle 5">
            <a:extLst>
              <a:ext uri="{FF2B5EF4-FFF2-40B4-BE49-F238E27FC236}">
                <a16:creationId xmlns:a16="http://schemas.microsoft.com/office/drawing/2014/main" id="{45A60EF4-B88F-4E1B-934D-742BAFA705E2}"/>
              </a:ext>
            </a:extLst>
          </p:cNvPr>
          <p:cNvSpPr>
            <a:spLocks noGrp="1" noChangeArrowheads="1"/>
          </p:cNvSpPr>
          <p:nvPr>
            <p:ph type="sldNum" sz="quarter" idx="10"/>
          </p:nvPr>
        </p:nvSpPr>
        <p:spPr>
          <a:ln/>
        </p:spPr>
        <p:txBody>
          <a:bodyPr/>
          <a:lstStyle>
            <a:lvl1pPr>
              <a:defRPr/>
            </a:lvl1pPr>
          </a:lstStyle>
          <a:p>
            <a:fld id="{704D0513-B9C4-4C6A-BE8D-923E6EE2B8F7}" type="slidenum">
              <a:rPr lang="en-US" altLang="ja-JP"/>
              <a:pPr/>
              <a:t>‹#›</a:t>
            </a:fld>
            <a:endParaRPr lang="en-US" altLang="ja-JP" dirty="0"/>
          </a:p>
        </p:txBody>
      </p:sp>
      <p:sp>
        <p:nvSpPr>
          <p:cNvPr id="3" name="Rectangle 6">
            <a:extLst>
              <a:ext uri="{FF2B5EF4-FFF2-40B4-BE49-F238E27FC236}">
                <a16:creationId xmlns:a16="http://schemas.microsoft.com/office/drawing/2014/main" id="{E74EF59A-81FB-4C9E-86BC-D0CD92BF25A2}"/>
              </a:ext>
            </a:extLst>
          </p:cNvPr>
          <p:cNvSpPr>
            <a:spLocks noGrp="1" noChangeArrowheads="1"/>
          </p:cNvSpPr>
          <p:nvPr>
            <p:ph type="ftr" sz="quarter" idx="11"/>
          </p:nvPr>
        </p:nvSpPr>
        <p:spPr>
          <a:ln/>
        </p:spPr>
        <p:txBody>
          <a:bodyPr/>
          <a:lstStyle>
            <a:lvl1pPr>
              <a:defRPr/>
            </a:lvl1pPr>
          </a:lstStyle>
          <a:p>
            <a:endParaRPr lang="en-US" altLang="ja-JP" dirty="0"/>
          </a:p>
        </p:txBody>
      </p:sp>
      <p:sp>
        <p:nvSpPr>
          <p:cNvPr id="4" name="Rectangle 7">
            <a:extLst>
              <a:ext uri="{FF2B5EF4-FFF2-40B4-BE49-F238E27FC236}">
                <a16:creationId xmlns:a16="http://schemas.microsoft.com/office/drawing/2014/main" id="{3C0BC728-3F71-488E-9484-57D69E0B2BB4}"/>
              </a:ext>
            </a:extLst>
          </p:cNvPr>
          <p:cNvSpPr>
            <a:spLocks noGrp="1" noChangeArrowheads="1"/>
          </p:cNvSpPr>
          <p:nvPr>
            <p:ph type="dt" sz="half" idx="12"/>
          </p:nvPr>
        </p:nvSpPr>
        <p:spPr>
          <a:ln/>
        </p:spPr>
        <p:txBody>
          <a:bodyPr/>
          <a:lstStyle>
            <a:lvl1pPr>
              <a:defRPr/>
            </a:lvl1pPr>
          </a:lstStyle>
          <a:p>
            <a:endParaRPr lang="en-US" altLang="ja-JP" dirty="0"/>
          </a:p>
        </p:txBody>
      </p:sp>
    </p:spTree>
    <p:extLst>
      <p:ext uri="{BB962C8B-B14F-4D97-AF65-F5344CB8AC3E}">
        <p14:creationId xmlns:p14="http://schemas.microsoft.com/office/powerpoint/2010/main" val="714963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3"/>
            <a:ext cx="12192000" cy="1008000"/>
          </a:xfrm>
        </p:spPr>
        <p:txBody>
          <a:bodyPr/>
          <a:lstStyle>
            <a:lvl1pPr>
              <a:defRPr>
                <a:latin typeface="+mj-ea"/>
                <a:ea typeface="+mj-ea"/>
              </a:defRPr>
            </a:lvl1pPr>
          </a:lstStyle>
          <a:p>
            <a:r>
              <a:rPr lang="ja-JP" altLang="en-US" dirty="0"/>
              <a:t>タイトル</a:t>
            </a:r>
          </a:p>
        </p:txBody>
      </p:sp>
      <p:sp>
        <p:nvSpPr>
          <p:cNvPr id="3" name="Content Placeholder 2"/>
          <p:cNvSpPr>
            <a:spLocks noGrp="1"/>
          </p:cNvSpPr>
          <p:nvPr>
            <p:ph idx="1" hasCustomPrompt="1"/>
          </p:nvPr>
        </p:nvSpPr>
        <p:spPr>
          <a:xfrm>
            <a:off x="565779" y="1268760"/>
            <a:ext cx="11060443" cy="936104"/>
          </a:xfrm>
        </p:spPr>
        <p:txBody>
          <a:bodyPr/>
          <a:lstStyle>
            <a:lvl1pPr marL="0" indent="0">
              <a:buNone/>
              <a:defRPr sz="2800" b="1">
                <a:latin typeface="+mn-ea"/>
                <a:ea typeface="+mn-ea"/>
              </a:defRPr>
            </a:lvl1pPr>
            <a:lvl5pPr>
              <a:defRPr b="0">
                <a:latin typeface="+mn-ea"/>
                <a:ea typeface="+mn-ea"/>
              </a:defRPr>
            </a:lvl5pPr>
          </a:lstStyle>
          <a:p>
            <a:pPr lvl="0"/>
            <a:r>
              <a:rPr lang="ja-JP" altLang="en-US" dirty="0"/>
              <a:t>メッセージ</a:t>
            </a:r>
            <a:endParaRPr lang="en-US" altLang="ja-JP" dirty="0"/>
          </a:p>
        </p:txBody>
      </p:sp>
      <p:sp>
        <p:nvSpPr>
          <p:cNvPr id="4" name="Rectangle 5">
            <a:extLst>
              <a:ext uri="{FF2B5EF4-FFF2-40B4-BE49-F238E27FC236}">
                <a16:creationId xmlns:a16="http://schemas.microsoft.com/office/drawing/2014/main" id="{857B54E9-7E5B-422B-A58B-40FC1A0F4F84}"/>
              </a:ext>
            </a:extLst>
          </p:cNvPr>
          <p:cNvSpPr>
            <a:spLocks noGrp="1" noChangeArrowheads="1"/>
          </p:cNvSpPr>
          <p:nvPr>
            <p:ph type="sldNum" sz="quarter" idx="10"/>
          </p:nvPr>
        </p:nvSpPr>
        <p:spPr>
          <a:ln/>
        </p:spPr>
        <p:txBody>
          <a:bodyPr/>
          <a:lstStyle>
            <a:lvl1pPr>
              <a:defRPr/>
            </a:lvl1pPr>
          </a:lstStyle>
          <a:p>
            <a:fld id="{F7D9C81F-6F51-475F-ABDF-7FEE4B0A1340}" type="slidenum">
              <a:rPr lang="en-US" altLang="ja-JP"/>
              <a:pPr/>
              <a:t>‹#›</a:t>
            </a:fld>
            <a:endParaRPr lang="en-US" altLang="ja-JP" dirty="0"/>
          </a:p>
        </p:txBody>
      </p:sp>
      <p:sp>
        <p:nvSpPr>
          <p:cNvPr id="5" name="Rectangle 6">
            <a:extLst>
              <a:ext uri="{FF2B5EF4-FFF2-40B4-BE49-F238E27FC236}">
                <a16:creationId xmlns:a16="http://schemas.microsoft.com/office/drawing/2014/main" id="{A6B0584B-6487-401F-B70B-5DF78D40969E}"/>
              </a:ext>
            </a:extLst>
          </p:cNvPr>
          <p:cNvSpPr>
            <a:spLocks noGrp="1" noChangeArrowheads="1"/>
          </p:cNvSpPr>
          <p:nvPr>
            <p:ph type="ftr" sz="quarter" idx="11"/>
          </p:nvPr>
        </p:nvSpPr>
        <p:spPr>
          <a:ln/>
        </p:spPr>
        <p:txBody>
          <a:bodyPr/>
          <a:lstStyle>
            <a:lvl1pPr>
              <a:defRPr/>
            </a:lvl1pPr>
          </a:lstStyle>
          <a:p>
            <a:endParaRPr lang="en-US" altLang="ja-JP" dirty="0"/>
          </a:p>
        </p:txBody>
      </p:sp>
      <p:sp>
        <p:nvSpPr>
          <p:cNvPr id="6" name="Rectangle 7">
            <a:extLst>
              <a:ext uri="{FF2B5EF4-FFF2-40B4-BE49-F238E27FC236}">
                <a16:creationId xmlns:a16="http://schemas.microsoft.com/office/drawing/2014/main" id="{5D36CF7C-201B-40F9-99B8-A4D05C2FF194}"/>
              </a:ext>
            </a:extLst>
          </p:cNvPr>
          <p:cNvSpPr>
            <a:spLocks noGrp="1" noChangeArrowheads="1"/>
          </p:cNvSpPr>
          <p:nvPr>
            <p:ph type="dt" sz="half" idx="12"/>
          </p:nvPr>
        </p:nvSpPr>
        <p:spPr>
          <a:ln/>
        </p:spPr>
        <p:txBody>
          <a:bodyPr/>
          <a:lstStyle>
            <a:lvl1pPr>
              <a:defRPr/>
            </a:lvl1pPr>
          </a:lstStyle>
          <a:p>
            <a:endParaRPr lang="en-US" altLang="ja-JP" dirty="0"/>
          </a:p>
        </p:txBody>
      </p:sp>
    </p:spTree>
    <p:extLst>
      <p:ext uri="{BB962C8B-B14F-4D97-AF65-F5344CB8AC3E}">
        <p14:creationId xmlns:p14="http://schemas.microsoft.com/office/powerpoint/2010/main" val="2929531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7C9A5AD4-9CFA-450F-845F-C8896EB44DDC}"/>
              </a:ext>
            </a:extLst>
          </p:cNvPr>
          <p:cNvSpPr>
            <a:spLocks noGrp="1"/>
          </p:cNvSpPr>
          <p:nvPr>
            <p:ph type="ftr" sz="quarter" idx="11"/>
          </p:nvPr>
        </p:nvSpPr>
        <p:spPr/>
        <p:txBody>
          <a:bodyPr/>
          <a:lstStyle/>
          <a:p>
            <a:endParaRPr lang="en-US" altLang="ja-JP" dirty="0"/>
          </a:p>
        </p:txBody>
      </p:sp>
      <p:sp>
        <p:nvSpPr>
          <p:cNvPr id="5" name="日付プレースホルダー 4">
            <a:extLst>
              <a:ext uri="{FF2B5EF4-FFF2-40B4-BE49-F238E27FC236}">
                <a16:creationId xmlns:a16="http://schemas.microsoft.com/office/drawing/2014/main" id="{4B4BCC93-3B47-4DC4-82E7-BB93A6CA270C}"/>
              </a:ext>
            </a:extLst>
          </p:cNvPr>
          <p:cNvSpPr>
            <a:spLocks noGrp="1"/>
          </p:cNvSpPr>
          <p:nvPr>
            <p:ph type="dt" sz="half" idx="12"/>
          </p:nvPr>
        </p:nvSpPr>
        <p:spPr/>
        <p:txBody>
          <a:bodyPr/>
          <a:lstStyle/>
          <a:p>
            <a:endParaRPr lang="en-US" altLang="ja-JP" dirty="0"/>
          </a:p>
        </p:txBody>
      </p:sp>
      <p:sp>
        <p:nvSpPr>
          <p:cNvPr id="6" name="タイトル 1">
            <a:extLst>
              <a:ext uri="{FF2B5EF4-FFF2-40B4-BE49-F238E27FC236}">
                <a16:creationId xmlns:a16="http://schemas.microsoft.com/office/drawing/2014/main" id="{FF0811AD-1F75-4A6F-8BD8-E5CEB3BE64B0}"/>
              </a:ext>
            </a:extLst>
          </p:cNvPr>
          <p:cNvSpPr txBox="1">
            <a:spLocks/>
          </p:cNvSpPr>
          <p:nvPr userDrawn="1"/>
        </p:nvSpPr>
        <p:spPr bwMode="auto">
          <a:xfrm>
            <a:off x="3935760" y="0"/>
            <a:ext cx="8256240" cy="1008000"/>
          </a:xfrm>
          <a:prstGeom prst="rect">
            <a:avLst/>
          </a:prstGeom>
          <a:solidFill>
            <a:schemeClr val="accent1"/>
          </a:solidFill>
          <a:ln>
            <a:noFill/>
          </a:ln>
          <a:effectLst/>
        </p:spPr>
        <p:txBody>
          <a:bodyPr vert="horz" wrap="square" lIns="91440" tIns="45720" rIns="91440" bIns="45720" numCol="1" anchor="b" anchorCtr="0" compatLnSpc="1">
            <a:prstTxWarp prst="textNoShape">
              <a:avLst/>
            </a:prstTxWarp>
          </a:bodyPr>
          <a:lstStyle>
            <a:lvl1pPr marL="267891" indent="0" algn="l" rtl="0" eaLnBrk="0" fontAlgn="base" hangingPunct="0">
              <a:lnSpc>
                <a:spcPct val="90000"/>
              </a:lnSpc>
              <a:spcBef>
                <a:spcPct val="0"/>
              </a:spcBef>
              <a:spcAft>
                <a:spcPct val="0"/>
              </a:spcAft>
              <a:defRPr sz="4800" b="1" kern="1200">
                <a:solidFill>
                  <a:schemeClr val="bg1"/>
                </a:solidFill>
                <a:latin typeface="+mj-lt"/>
                <a:ea typeface="Meiryo UI" panose="020B0604030504040204" pitchFamily="50" charset="-128"/>
                <a:cs typeface="Meiryo UI" panose="020B0604030504040204" pitchFamily="50" charset="-128"/>
              </a:defRPr>
            </a:lvl1pPr>
            <a:lvl2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3429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6pPr>
            <a:lvl7pPr marL="6858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7pPr>
            <a:lvl8pPr marL="10287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8pPr>
            <a:lvl9pPr marL="13716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9pPr>
          </a:lstStyle>
          <a:p>
            <a:r>
              <a:rPr kumimoji="1" lang="en-US" altLang="ja-JP" dirty="0"/>
              <a:t>Agenda</a:t>
            </a:r>
            <a:endParaRPr kumimoji="1" lang="ja-JP" altLang="en-US" dirty="0"/>
          </a:p>
        </p:txBody>
      </p:sp>
      <p:sp>
        <p:nvSpPr>
          <p:cNvPr id="3" name="スライド番号プレースホルダー 2">
            <a:extLst>
              <a:ext uri="{FF2B5EF4-FFF2-40B4-BE49-F238E27FC236}">
                <a16:creationId xmlns:a16="http://schemas.microsoft.com/office/drawing/2014/main" id="{A04B6A24-B159-47F5-8A5B-722A95F56029}"/>
              </a:ext>
            </a:extLst>
          </p:cNvPr>
          <p:cNvSpPr>
            <a:spLocks noGrp="1"/>
          </p:cNvSpPr>
          <p:nvPr>
            <p:ph type="sldNum" sz="quarter" idx="10"/>
          </p:nvPr>
        </p:nvSpPr>
        <p:spPr/>
        <p:txBody>
          <a:bodyPr/>
          <a:lstStyle/>
          <a:p>
            <a:fld id="{94EFC6F0-072C-4C7B-A2B9-91F85E8B1E43}" type="slidenum">
              <a:rPr lang="en-US" altLang="ja-JP" smtClean="0"/>
              <a:pPr/>
              <a:t>‹#›</a:t>
            </a:fld>
            <a:endParaRPr lang="en-US" altLang="ja-JP" dirty="0"/>
          </a:p>
        </p:txBody>
      </p:sp>
      <p:sp>
        <p:nvSpPr>
          <p:cNvPr id="7" name="テキスト ボックス 6">
            <a:extLst>
              <a:ext uri="{FF2B5EF4-FFF2-40B4-BE49-F238E27FC236}">
                <a16:creationId xmlns:a16="http://schemas.microsoft.com/office/drawing/2014/main" id="{788DA08B-0891-468B-BD54-D2FB66676FA8}"/>
              </a:ext>
            </a:extLst>
          </p:cNvPr>
          <p:cNvSpPr txBox="1"/>
          <p:nvPr userDrawn="1"/>
        </p:nvSpPr>
        <p:spPr>
          <a:xfrm>
            <a:off x="4609928" y="1196752"/>
            <a:ext cx="6814664" cy="2362185"/>
          </a:xfrm>
          <a:prstGeom prst="rect">
            <a:avLst/>
          </a:prstGeom>
          <a:noFill/>
        </p:spPr>
        <p:txBody>
          <a:bodyPr wrap="square" rtlCol="0">
            <a:spAutoFit/>
          </a:bodyPr>
          <a:lstStyle/>
          <a:p>
            <a:pPr marL="457200" indent="-457200" algn="l">
              <a:lnSpc>
                <a:spcPct val="150000"/>
              </a:lnSpc>
              <a:buFont typeface="+mj-lt"/>
              <a:buAutoNum type="arabicPeriod"/>
            </a:pPr>
            <a:r>
              <a:rPr kumimoji="1" lang="ja-JP" altLang="en-US" sz="2000" dirty="0">
                <a:latin typeface="+mn-ea"/>
                <a:ea typeface="+mn-ea"/>
              </a:rPr>
              <a:t>本発表のまとめ</a:t>
            </a:r>
            <a:endParaRPr kumimoji="1" lang="en-US" altLang="ja-JP" sz="2000" dirty="0">
              <a:latin typeface="+mn-ea"/>
              <a:ea typeface="+mn-ea"/>
            </a:endParaRPr>
          </a:p>
          <a:p>
            <a:pPr marL="457200" indent="-457200" algn="l">
              <a:lnSpc>
                <a:spcPct val="150000"/>
              </a:lnSpc>
              <a:buFont typeface="+mj-lt"/>
              <a:buAutoNum type="arabicPeriod"/>
            </a:pPr>
            <a:r>
              <a:rPr kumimoji="1" lang="ja-JP" altLang="en-US" sz="2000" dirty="0">
                <a:latin typeface="+mn-ea"/>
                <a:ea typeface="+mn-ea"/>
              </a:rPr>
              <a:t>バンディット問題とは？</a:t>
            </a:r>
            <a:endParaRPr kumimoji="1" lang="en-US" altLang="ja-JP" sz="2000" dirty="0">
              <a:latin typeface="+mn-ea"/>
              <a:ea typeface="+mn-ea"/>
            </a:endParaRPr>
          </a:p>
          <a:p>
            <a:pPr marL="457200" lvl="0" indent="-457200">
              <a:lnSpc>
                <a:spcPct val="150000"/>
              </a:lnSpc>
              <a:buFont typeface="+mj-lt"/>
              <a:buAutoNum type="arabicPeriod"/>
            </a:pPr>
            <a:r>
              <a:rPr kumimoji="1" lang="ja-JP" altLang="en-US" sz="2000" dirty="0">
                <a:latin typeface="+mn-ea"/>
                <a:ea typeface="+mn-ea"/>
              </a:rPr>
              <a:t>バンディット問題を解くアルゴリズム</a:t>
            </a:r>
            <a:endParaRPr kumimoji="1" lang="en-US" altLang="ja-JP" sz="2000" dirty="0">
              <a:latin typeface="+mn-ea"/>
              <a:ea typeface="+mn-ea"/>
            </a:endParaRPr>
          </a:p>
          <a:p>
            <a:pPr marL="457200" lvl="0" indent="-457200">
              <a:lnSpc>
                <a:spcPct val="150000"/>
              </a:lnSpc>
              <a:buFont typeface="+mj-lt"/>
              <a:buAutoNum type="arabicPeriod"/>
            </a:pPr>
            <a:r>
              <a:rPr kumimoji="1" lang="ja-JP" altLang="en-US" sz="2000" dirty="0">
                <a:latin typeface="+mn-ea"/>
                <a:ea typeface="+mn-ea"/>
              </a:rPr>
              <a:t>特徴量を考慮する</a:t>
            </a:r>
            <a:endParaRPr kumimoji="1" lang="en-US" altLang="ja-JP" sz="2000" dirty="0">
              <a:latin typeface="+mn-ea"/>
              <a:ea typeface="+mn-ea"/>
            </a:endParaRPr>
          </a:p>
          <a:p>
            <a:pPr marL="457200" lvl="0" indent="-457200">
              <a:lnSpc>
                <a:spcPct val="150000"/>
              </a:lnSpc>
              <a:buFont typeface="+mj-lt"/>
              <a:buAutoNum type="arabicPeriod"/>
            </a:pPr>
            <a:r>
              <a:rPr kumimoji="1" lang="ja-JP" altLang="en-US" sz="2000" dirty="0">
                <a:latin typeface="+mn-ea"/>
                <a:ea typeface="+mn-ea"/>
              </a:rPr>
              <a:t>本発表のまとめ（再掲）</a:t>
            </a:r>
            <a:endParaRPr kumimoji="1" lang="ja-JP" altLang="en-US" sz="2400" dirty="0">
              <a:latin typeface="+mn-ea"/>
              <a:ea typeface="+mn-ea"/>
            </a:endParaRPr>
          </a:p>
        </p:txBody>
      </p:sp>
      <p:sp>
        <p:nvSpPr>
          <p:cNvPr id="8" name="図プレースホルダー 7">
            <a:extLst>
              <a:ext uri="{FF2B5EF4-FFF2-40B4-BE49-F238E27FC236}">
                <a16:creationId xmlns:a16="http://schemas.microsoft.com/office/drawing/2014/main" id="{F7CC66DF-1657-4A8C-BBA6-E16A1D74D983}"/>
              </a:ext>
            </a:extLst>
          </p:cNvPr>
          <p:cNvSpPr>
            <a:spLocks noGrp="1"/>
          </p:cNvSpPr>
          <p:nvPr>
            <p:ph type="pic" sz="quarter" idx="13"/>
          </p:nvPr>
        </p:nvSpPr>
        <p:spPr>
          <a:xfrm>
            <a:off x="0" y="0"/>
            <a:ext cx="3935760" cy="6858000"/>
          </a:xfrm>
        </p:spPr>
        <p:txBody>
          <a:bodyPr/>
          <a:lstStyle/>
          <a:p>
            <a:endParaRPr kumimoji="1" lang="ja-JP" altLang="en-US" dirty="0"/>
          </a:p>
        </p:txBody>
      </p:sp>
    </p:spTree>
    <p:extLst>
      <p:ext uri="{BB962C8B-B14F-4D97-AF65-F5344CB8AC3E}">
        <p14:creationId xmlns:p14="http://schemas.microsoft.com/office/powerpoint/2010/main" val="1709897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8" name="タイトル 1">
            <a:extLst>
              <a:ext uri="{FF2B5EF4-FFF2-40B4-BE49-F238E27FC236}">
                <a16:creationId xmlns:a16="http://schemas.microsoft.com/office/drawing/2014/main" id="{B6946E60-726A-442D-92AF-1367CECC01D2}"/>
              </a:ext>
            </a:extLst>
          </p:cNvPr>
          <p:cNvSpPr txBox="1">
            <a:spLocks/>
          </p:cNvSpPr>
          <p:nvPr userDrawn="1"/>
        </p:nvSpPr>
        <p:spPr bwMode="auto">
          <a:xfrm>
            <a:off x="0" y="0"/>
            <a:ext cx="12192000" cy="1008000"/>
          </a:xfrm>
          <a:prstGeom prst="rect">
            <a:avLst/>
          </a:prstGeom>
          <a:solidFill>
            <a:schemeClr val="accent1"/>
          </a:solidFill>
          <a:ln>
            <a:noFill/>
          </a:ln>
          <a:effectLst/>
        </p:spPr>
        <p:txBody>
          <a:bodyPr vert="horz" wrap="square" lIns="91440" tIns="45720" rIns="91440" bIns="45720" numCol="1" anchor="b" anchorCtr="0" compatLnSpc="1">
            <a:prstTxWarp prst="textNoShape">
              <a:avLst/>
            </a:prstTxWarp>
          </a:bodyPr>
          <a:lstStyle>
            <a:lvl1pPr marL="267891" indent="0" algn="l" rtl="0" eaLnBrk="0" fontAlgn="base" hangingPunct="0">
              <a:lnSpc>
                <a:spcPct val="90000"/>
              </a:lnSpc>
              <a:spcBef>
                <a:spcPct val="0"/>
              </a:spcBef>
              <a:spcAft>
                <a:spcPct val="0"/>
              </a:spcAft>
              <a:defRPr sz="4800" b="1" kern="1200">
                <a:solidFill>
                  <a:schemeClr val="bg1"/>
                </a:solidFill>
                <a:latin typeface="+mj-lt"/>
                <a:ea typeface="Meiryo UI" panose="020B0604030504040204" pitchFamily="50" charset="-128"/>
                <a:cs typeface="Meiryo UI" panose="020B0604030504040204" pitchFamily="50" charset="-128"/>
              </a:defRPr>
            </a:lvl1pPr>
            <a:lvl2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3429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6pPr>
            <a:lvl7pPr marL="6858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7pPr>
            <a:lvl8pPr marL="10287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8pPr>
            <a:lvl9pPr marL="13716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9pPr>
          </a:lstStyle>
          <a:p>
            <a:r>
              <a:rPr kumimoji="1" lang="ja-JP" altLang="en-US" dirty="0">
                <a:latin typeface="+mj-ea"/>
                <a:ea typeface="+mj-ea"/>
              </a:rPr>
              <a:t>本発表のまとめ</a:t>
            </a:r>
          </a:p>
        </p:txBody>
      </p:sp>
      <p:sp>
        <p:nvSpPr>
          <p:cNvPr id="3" name="Content Placeholder 2"/>
          <p:cNvSpPr>
            <a:spLocks noGrp="1"/>
          </p:cNvSpPr>
          <p:nvPr>
            <p:ph idx="1" hasCustomPrompt="1"/>
          </p:nvPr>
        </p:nvSpPr>
        <p:spPr>
          <a:xfrm>
            <a:off x="565779" y="1268760"/>
            <a:ext cx="11060443" cy="936104"/>
          </a:xfrm>
        </p:spPr>
        <p:txBody>
          <a:bodyPr/>
          <a:lstStyle>
            <a:lvl1pPr marL="0" indent="0">
              <a:buNone/>
              <a:defRPr sz="2800" b="1">
                <a:latin typeface="+mn-ea"/>
                <a:ea typeface="+mn-ea"/>
              </a:defRPr>
            </a:lvl1pPr>
            <a:lvl5pPr>
              <a:defRPr b="0">
                <a:latin typeface="+mn-ea"/>
                <a:ea typeface="+mn-ea"/>
              </a:defRPr>
            </a:lvl5pPr>
          </a:lstStyle>
          <a:p>
            <a:pPr lvl="0"/>
            <a:r>
              <a:rPr lang="ja-JP" altLang="en-US" dirty="0"/>
              <a:t>メッセージ</a:t>
            </a:r>
            <a:endParaRPr lang="en-US" altLang="ja-JP" dirty="0"/>
          </a:p>
        </p:txBody>
      </p:sp>
      <p:sp>
        <p:nvSpPr>
          <p:cNvPr id="4" name="Rectangle 5">
            <a:extLst>
              <a:ext uri="{FF2B5EF4-FFF2-40B4-BE49-F238E27FC236}">
                <a16:creationId xmlns:a16="http://schemas.microsoft.com/office/drawing/2014/main" id="{857B54E9-7E5B-422B-A58B-40FC1A0F4F84}"/>
              </a:ext>
            </a:extLst>
          </p:cNvPr>
          <p:cNvSpPr>
            <a:spLocks noGrp="1" noChangeArrowheads="1"/>
          </p:cNvSpPr>
          <p:nvPr>
            <p:ph type="sldNum" sz="quarter" idx="10"/>
          </p:nvPr>
        </p:nvSpPr>
        <p:spPr>
          <a:ln/>
        </p:spPr>
        <p:txBody>
          <a:bodyPr/>
          <a:lstStyle>
            <a:lvl1pPr>
              <a:defRPr/>
            </a:lvl1pPr>
          </a:lstStyle>
          <a:p>
            <a:fld id="{F7D9C81F-6F51-475F-ABDF-7FEE4B0A1340}" type="slidenum">
              <a:rPr lang="en-US" altLang="ja-JP"/>
              <a:pPr/>
              <a:t>‹#›</a:t>
            </a:fld>
            <a:endParaRPr lang="en-US" altLang="ja-JP" dirty="0"/>
          </a:p>
        </p:txBody>
      </p:sp>
      <p:sp>
        <p:nvSpPr>
          <p:cNvPr id="5" name="Rectangle 6">
            <a:extLst>
              <a:ext uri="{FF2B5EF4-FFF2-40B4-BE49-F238E27FC236}">
                <a16:creationId xmlns:a16="http://schemas.microsoft.com/office/drawing/2014/main" id="{A6B0584B-6487-401F-B70B-5DF78D40969E}"/>
              </a:ext>
            </a:extLst>
          </p:cNvPr>
          <p:cNvSpPr>
            <a:spLocks noGrp="1" noChangeArrowheads="1"/>
          </p:cNvSpPr>
          <p:nvPr>
            <p:ph type="ftr" sz="quarter" idx="11"/>
          </p:nvPr>
        </p:nvSpPr>
        <p:spPr>
          <a:ln/>
        </p:spPr>
        <p:txBody>
          <a:bodyPr/>
          <a:lstStyle>
            <a:lvl1pPr>
              <a:defRPr/>
            </a:lvl1pPr>
          </a:lstStyle>
          <a:p>
            <a:endParaRPr lang="en-US" altLang="ja-JP" dirty="0"/>
          </a:p>
        </p:txBody>
      </p:sp>
      <p:sp>
        <p:nvSpPr>
          <p:cNvPr id="6" name="Rectangle 7">
            <a:extLst>
              <a:ext uri="{FF2B5EF4-FFF2-40B4-BE49-F238E27FC236}">
                <a16:creationId xmlns:a16="http://schemas.microsoft.com/office/drawing/2014/main" id="{5D36CF7C-201B-40F9-99B8-A4D05C2FF194}"/>
              </a:ext>
            </a:extLst>
          </p:cNvPr>
          <p:cNvSpPr>
            <a:spLocks noGrp="1" noChangeArrowheads="1"/>
          </p:cNvSpPr>
          <p:nvPr>
            <p:ph type="dt" sz="half" idx="12"/>
          </p:nvPr>
        </p:nvSpPr>
        <p:spPr>
          <a:ln/>
        </p:spPr>
        <p:txBody>
          <a:bodyPr/>
          <a:lstStyle>
            <a:lvl1pPr>
              <a:defRPr/>
            </a:lvl1pPr>
          </a:lstStyle>
          <a:p>
            <a:endParaRPr lang="en-US" altLang="ja-JP" dirty="0"/>
          </a:p>
        </p:txBody>
      </p:sp>
      <p:sp>
        <p:nvSpPr>
          <p:cNvPr id="9" name="楕円 8">
            <a:extLst>
              <a:ext uri="{FF2B5EF4-FFF2-40B4-BE49-F238E27FC236}">
                <a16:creationId xmlns:a16="http://schemas.microsoft.com/office/drawing/2014/main" id="{4B3059C0-712B-474D-91F8-E6616C1B6CCA}"/>
              </a:ext>
            </a:extLst>
          </p:cNvPr>
          <p:cNvSpPr/>
          <p:nvPr/>
        </p:nvSpPr>
        <p:spPr bwMode="auto">
          <a:xfrm>
            <a:off x="565778" y="2231796"/>
            <a:ext cx="648000" cy="648072"/>
          </a:xfrm>
          <a:prstGeom prst="ellipse">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3200" b="1" dirty="0">
                <a:solidFill>
                  <a:schemeClr val="bg1"/>
                </a:solidFill>
                <a:latin typeface="+mn-ea"/>
                <a:ea typeface="+mn-ea"/>
              </a:rPr>
              <a:t>1</a:t>
            </a:r>
            <a:endParaRPr kumimoji="1" lang="ja-JP" altLang="en-US" sz="3200" b="1" dirty="0">
              <a:solidFill>
                <a:schemeClr val="bg1"/>
              </a:solidFill>
              <a:latin typeface="+mn-ea"/>
              <a:ea typeface="+mn-ea"/>
            </a:endParaRPr>
          </a:p>
        </p:txBody>
      </p:sp>
      <p:sp>
        <p:nvSpPr>
          <p:cNvPr id="19" name="楕円 18">
            <a:extLst>
              <a:ext uri="{FF2B5EF4-FFF2-40B4-BE49-F238E27FC236}">
                <a16:creationId xmlns:a16="http://schemas.microsoft.com/office/drawing/2014/main" id="{13F7E437-688B-422F-877E-754490897F36}"/>
              </a:ext>
            </a:extLst>
          </p:cNvPr>
          <p:cNvSpPr/>
          <p:nvPr/>
        </p:nvSpPr>
        <p:spPr bwMode="auto">
          <a:xfrm>
            <a:off x="4513219" y="2231796"/>
            <a:ext cx="648000" cy="648072"/>
          </a:xfrm>
          <a:prstGeom prst="ellipse">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3200" b="1" dirty="0">
                <a:solidFill>
                  <a:schemeClr val="bg1"/>
                </a:solidFill>
                <a:latin typeface="+mn-ea"/>
                <a:ea typeface="+mn-ea"/>
              </a:rPr>
              <a:t>2</a:t>
            </a:r>
            <a:endParaRPr kumimoji="1" lang="ja-JP" altLang="en-US" sz="3200" b="1" dirty="0">
              <a:solidFill>
                <a:schemeClr val="bg1"/>
              </a:solidFill>
              <a:latin typeface="+mn-ea"/>
              <a:ea typeface="+mn-ea"/>
            </a:endParaRPr>
          </a:p>
        </p:txBody>
      </p:sp>
      <p:sp>
        <p:nvSpPr>
          <p:cNvPr id="23" name="楕円 22">
            <a:extLst>
              <a:ext uri="{FF2B5EF4-FFF2-40B4-BE49-F238E27FC236}">
                <a16:creationId xmlns:a16="http://schemas.microsoft.com/office/drawing/2014/main" id="{E2DC09B9-9D16-4D92-9A19-DF966073FEFD}"/>
              </a:ext>
            </a:extLst>
          </p:cNvPr>
          <p:cNvSpPr/>
          <p:nvPr/>
        </p:nvSpPr>
        <p:spPr bwMode="auto">
          <a:xfrm>
            <a:off x="8460659" y="2172467"/>
            <a:ext cx="648000" cy="648072"/>
          </a:xfrm>
          <a:prstGeom prst="ellipse">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3200" b="1" dirty="0">
                <a:solidFill>
                  <a:schemeClr val="bg1"/>
                </a:solidFill>
                <a:latin typeface="+mn-ea"/>
                <a:ea typeface="+mn-ea"/>
              </a:rPr>
              <a:t>3</a:t>
            </a:r>
            <a:endParaRPr kumimoji="1" lang="ja-JP" altLang="en-US" sz="3200" b="1" dirty="0">
              <a:solidFill>
                <a:schemeClr val="bg1"/>
              </a:solidFill>
              <a:latin typeface="+mn-ea"/>
              <a:ea typeface="+mn-ea"/>
            </a:endParaRPr>
          </a:p>
        </p:txBody>
      </p:sp>
      <p:sp>
        <p:nvSpPr>
          <p:cNvPr id="32" name="テキスト プレースホルダー 31">
            <a:extLst>
              <a:ext uri="{FF2B5EF4-FFF2-40B4-BE49-F238E27FC236}">
                <a16:creationId xmlns:a16="http://schemas.microsoft.com/office/drawing/2014/main" id="{A2C8BDFD-1C75-4863-B76D-42F551EB5D5A}"/>
              </a:ext>
            </a:extLst>
          </p:cNvPr>
          <p:cNvSpPr>
            <a:spLocks noGrp="1"/>
          </p:cNvSpPr>
          <p:nvPr>
            <p:ph type="body" sz="quarter" idx="13" hasCustomPrompt="1"/>
          </p:nvPr>
        </p:nvSpPr>
        <p:spPr>
          <a:xfrm>
            <a:off x="1214438" y="4897061"/>
            <a:ext cx="2289175" cy="1223963"/>
          </a:xfrm>
        </p:spPr>
        <p:txBody>
          <a:bodyPr/>
          <a:lstStyle>
            <a:lvl1pPr marL="0" indent="0">
              <a:buNone/>
              <a:defRPr sz="1800">
                <a:latin typeface="+mn-ea"/>
                <a:ea typeface="+mn-ea"/>
              </a:defRPr>
            </a:lvl1pPr>
          </a:lstStyle>
          <a:p>
            <a:pPr lvl="0"/>
            <a:r>
              <a:rPr kumimoji="1" lang="ja-JP" altLang="en-US" sz="1800" dirty="0">
                <a:latin typeface="+mn-ea"/>
                <a:ea typeface="+mn-ea"/>
              </a:rPr>
              <a:t>メッセージ①</a:t>
            </a:r>
            <a:endParaRPr kumimoji="1" lang="ja-JP" altLang="en-US" dirty="0"/>
          </a:p>
        </p:txBody>
      </p:sp>
      <p:sp>
        <p:nvSpPr>
          <p:cNvPr id="33" name="テキスト プレースホルダー 31">
            <a:extLst>
              <a:ext uri="{FF2B5EF4-FFF2-40B4-BE49-F238E27FC236}">
                <a16:creationId xmlns:a16="http://schemas.microsoft.com/office/drawing/2014/main" id="{5238BD49-C04F-45B2-BD67-E8AD88D2B811}"/>
              </a:ext>
            </a:extLst>
          </p:cNvPr>
          <p:cNvSpPr>
            <a:spLocks noGrp="1"/>
          </p:cNvSpPr>
          <p:nvPr>
            <p:ph type="body" sz="quarter" idx="14" hasCustomPrompt="1"/>
          </p:nvPr>
        </p:nvSpPr>
        <p:spPr>
          <a:xfrm>
            <a:off x="5161219" y="4897061"/>
            <a:ext cx="2289175" cy="1223963"/>
          </a:xfrm>
        </p:spPr>
        <p:txBody>
          <a:bodyPr/>
          <a:lstStyle>
            <a:lvl1pPr marL="0" indent="0">
              <a:buNone/>
              <a:defRPr sz="1800">
                <a:latin typeface="+mn-ea"/>
                <a:ea typeface="+mn-ea"/>
              </a:defRPr>
            </a:lvl1pPr>
          </a:lstStyle>
          <a:p>
            <a:pPr lvl="0"/>
            <a:r>
              <a:rPr kumimoji="1" lang="ja-JP" altLang="en-US" sz="1800" dirty="0">
                <a:latin typeface="+mn-ea"/>
                <a:ea typeface="+mn-ea"/>
              </a:rPr>
              <a:t>メッセージ②</a:t>
            </a:r>
            <a:endParaRPr kumimoji="1" lang="ja-JP" altLang="en-US" dirty="0"/>
          </a:p>
        </p:txBody>
      </p:sp>
      <p:sp>
        <p:nvSpPr>
          <p:cNvPr id="34" name="テキスト プレースホルダー 31">
            <a:extLst>
              <a:ext uri="{FF2B5EF4-FFF2-40B4-BE49-F238E27FC236}">
                <a16:creationId xmlns:a16="http://schemas.microsoft.com/office/drawing/2014/main" id="{67C3F8B4-7B67-434A-A347-3B429AA96C92}"/>
              </a:ext>
            </a:extLst>
          </p:cNvPr>
          <p:cNvSpPr>
            <a:spLocks noGrp="1"/>
          </p:cNvSpPr>
          <p:nvPr>
            <p:ph type="body" sz="quarter" idx="15" hasCustomPrompt="1"/>
          </p:nvPr>
        </p:nvSpPr>
        <p:spPr>
          <a:xfrm>
            <a:off x="9108000" y="4897061"/>
            <a:ext cx="2289175" cy="1223963"/>
          </a:xfrm>
        </p:spPr>
        <p:txBody>
          <a:bodyPr/>
          <a:lstStyle>
            <a:lvl1pPr marL="0" indent="0">
              <a:buNone/>
              <a:defRPr sz="1800">
                <a:latin typeface="+mn-ea"/>
                <a:ea typeface="+mn-ea"/>
              </a:defRPr>
            </a:lvl1pPr>
          </a:lstStyle>
          <a:p>
            <a:pPr lvl="0"/>
            <a:r>
              <a:rPr kumimoji="1" lang="ja-JP" altLang="en-US" sz="1800" dirty="0">
                <a:latin typeface="+mn-ea"/>
                <a:ea typeface="+mn-ea"/>
              </a:rPr>
              <a:t>メッセージ③</a:t>
            </a:r>
            <a:endParaRPr kumimoji="1" lang="ja-JP" altLang="en-US" dirty="0"/>
          </a:p>
        </p:txBody>
      </p:sp>
    </p:spTree>
    <p:extLst>
      <p:ext uri="{BB962C8B-B14F-4D97-AF65-F5344CB8AC3E}">
        <p14:creationId xmlns:p14="http://schemas.microsoft.com/office/powerpoint/2010/main" val="3341568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References">
    <p:spTree>
      <p:nvGrpSpPr>
        <p:cNvPr id="1" name=""/>
        <p:cNvGrpSpPr/>
        <p:nvPr/>
      </p:nvGrpSpPr>
      <p:grpSpPr>
        <a:xfrm>
          <a:off x="0" y="0"/>
          <a:ext cx="0" cy="0"/>
          <a:chOff x="0" y="0"/>
          <a:chExt cx="0" cy="0"/>
        </a:xfrm>
      </p:grpSpPr>
      <p:sp>
        <p:nvSpPr>
          <p:cNvPr id="28" name="タイトル 1">
            <a:extLst>
              <a:ext uri="{FF2B5EF4-FFF2-40B4-BE49-F238E27FC236}">
                <a16:creationId xmlns:a16="http://schemas.microsoft.com/office/drawing/2014/main" id="{B6946E60-726A-442D-92AF-1367CECC01D2}"/>
              </a:ext>
            </a:extLst>
          </p:cNvPr>
          <p:cNvSpPr txBox="1">
            <a:spLocks/>
          </p:cNvSpPr>
          <p:nvPr userDrawn="1"/>
        </p:nvSpPr>
        <p:spPr bwMode="auto">
          <a:xfrm>
            <a:off x="0" y="0"/>
            <a:ext cx="12192000" cy="1008000"/>
          </a:xfrm>
          <a:prstGeom prst="rect">
            <a:avLst/>
          </a:prstGeom>
          <a:solidFill>
            <a:schemeClr val="accent1"/>
          </a:solidFill>
          <a:ln>
            <a:noFill/>
          </a:ln>
          <a:effectLst/>
        </p:spPr>
        <p:txBody>
          <a:bodyPr vert="horz" wrap="square" lIns="91440" tIns="45720" rIns="91440" bIns="45720" numCol="1" anchor="b" anchorCtr="0" compatLnSpc="1">
            <a:prstTxWarp prst="textNoShape">
              <a:avLst/>
            </a:prstTxWarp>
          </a:bodyPr>
          <a:lstStyle>
            <a:lvl1pPr marL="267891" indent="0" algn="l" rtl="0" eaLnBrk="0" fontAlgn="base" hangingPunct="0">
              <a:lnSpc>
                <a:spcPct val="90000"/>
              </a:lnSpc>
              <a:spcBef>
                <a:spcPct val="0"/>
              </a:spcBef>
              <a:spcAft>
                <a:spcPct val="0"/>
              </a:spcAft>
              <a:defRPr sz="4800" b="1" kern="1200">
                <a:solidFill>
                  <a:schemeClr val="bg1"/>
                </a:solidFill>
                <a:latin typeface="+mj-lt"/>
                <a:ea typeface="Meiryo UI" panose="020B0604030504040204" pitchFamily="50" charset="-128"/>
                <a:cs typeface="Meiryo UI" panose="020B0604030504040204" pitchFamily="50" charset="-128"/>
              </a:defRPr>
            </a:lvl1pPr>
            <a:lvl2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3429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6pPr>
            <a:lvl7pPr marL="6858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7pPr>
            <a:lvl8pPr marL="10287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8pPr>
            <a:lvl9pPr marL="13716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9pPr>
          </a:lstStyle>
          <a:p>
            <a:r>
              <a:rPr kumimoji="1" lang="ja-JP" altLang="en-US" dirty="0">
                <a:latin typeface="+mj-ea"/>
                <a:ea typeface="+mj-ea"/>
              </a:rPr>
              <a:t>参考文献</a:t>
            </a:r>
          </a:p>
        </p:txBody>
      </p:sp>
      <p:sp>
        <p:nvSpPr>
          <p:cNvPr id="4" name="Rectangle 5">
            <a:extLst>
              <a:ext uri="{FF2B5EF4-FFF2-40B4-BE49-F238E27FC236}">
                <a16:creationId xmlns:a16="http://schemas.microsoft.com/office/drawing/2014/main" id="{857B54E9-7E5B-422B-A58B-40FC1A0F4F84}"/>
              </a:ext>
            </a:extLst>
          </p:cNvPr>
          <p:cNvSpPr>
            <a:spLocks noGrp="1" noChangeArrowheads="1"/>
          </p:cNvSpPr>
          <p:nvPr>
            <p:ph type="sldNum" sz="quarter" idx="10"/>
          </p:nvPr>
        </p:nvSpPr>
        <p:spPr>
          <a:ln/>
        </p:spPr>
        <p:txBody>
          <a:bodyPr/>
          <a:lstStyle>
            <a:lvl1pPr>
              <a:defRPr/>
            </a:lvl1pPr>
          </a:lstStyle>
          <a:p>
            <a:fld id="{F7D9C81F-6F51-475F-ABDF-7FEE4B0A1340}" type="slidenum">
              <a:rPr lang="en-US" altLang="ja-JP"/>
              <a:pPr/>
              <a:t>‹#›</a:t>
            </a:fld>
            <a:endParaRPr lang="en-US" altLang="ja-JP" dirty="0"/>
          </a:p>
        </p:txBody>
      </p:sp>
      <p:sp>
        <p:nvSpPr>
          <p:cNvPr id="5" name="Rectangle 6">
            <a:extLst>
              <a:ext uri="{FF2B5EF4-FFF2-40B4-BE49-F238E27FC236}">
                <a16:creationId xmlns:a16="http://schemas.microsoft.com/office/drawing/2014/main" id="{A6B0584B-6487-401F-B70B-5DF78D40969E}"/>
              </a:ext>
            </a:extLst>
          </p:cNvPr>
          <p:cNvSpPr>
            <a:spLocks noGrp="1" noChangeArrowheads="1"/>
          </p:cNvSpPr>
          <p:nvPr>
            <p:ph type="ftr" sz="quarter" idx="11"/>
          </p:nvPr>
        </p:nvSpPr>
        <p:spPr>
          <a:ln/>
        </p:spPr>
        <p:txBody>
          <a:bodyPr/>
          <a:lstStyle>
            <a:lvl1pPr>
              <a:defRPr/>
            </a:lvl1pPr>
          </a:lstStyle>
          <a:p>
            <a:endParaRPr lang="en-US" altLang="ja-JP" dirty="0"/>
          </a:p>
        </p:txBody>
      </p:sp>
      <p:sp>
        <p:nvSpPr>
          <p:cNvPr id="6" name="Rectangle 7">
            <a:extLst>
              <a:ext uri="{FF2B5EF4-FFF2-40B4-BE49-F238E27FC236}">
                <a16:creationId xmlns:a16="http://schemas.microsoft.com/office/drawing/2014/main" id="{5D36CF7C-201B-40F9-99B8-A4D05C2FF194}"/>
              </a:ext>
            </a:extLst>
          </p:cNvPr>
          <p:cNvSpPr>
            <a:spLocks noGrp="1" noChangeArrowheads="1"/>
          </p:cNvSpPr>
          <p:nvPr>
            <p:ph type="dt" sz="half" idx="12"/>
          </p:nvPr>
        </p:nvSpPr>
        <p:spPr>
          <a:ln/>
        </p:spPr>
        <p:txBody>
          <a:bodyPr/>
          <a:lstStyle>
            <a:lvl1pPr>
              <a:defRPr/>
            </a:lvl1pPr>
          </a:lstStyle>
          <a:p>
            <a:endParaRPr lang="en-US" altLang="ja-JP" dirty="0"/>
          </a:p>
        </p:txBody>
      </p:sp>
      <p:sp>
        <p:nvSpPr>
          <p:cNvPr id="32" name="テキスト プレースホルダー 31">
            <a:extLst>
              <a:ext uri="{FF2B5EF4-FFF2-40B4-BE49-F238E27FC236}">
                <a16:creationId xmlns:a16="http://schemas.microsoft.com/office/drawing/2014/main" id="{A2C8BDFD-1C75-4863-B76D-42F551EB5D5A}"/>
              </a:ext>
            </a:extLst>
          </p:cNvPr>
          <p:cNvSpPr>
            <a:spLocks noGrp="1"/>
          </p:cNvSpPr>
          <p:nvPr>
            <p:ph type="body" sz="quarter" idx="13" hasCustomPrompt="1"/>
          </p:nvPr>
        </p:nvSpPr>
        <p:spPr>
          <a:xfrm>
            <a:off x="1214438" y="4897061"/>
            <a:ext cx="3369394" cy="1223963"/>
          </a:xfrm>
        </p:spPr>
        <p:txBody>
          <a:bodyPr/>
          <a:lstStyle>
            <a:lvl1pPr marL="0" indent="0">
              <a:buNone/>
              <a:defRPr sz="1800">
                <a:latin typeface="+mn-ea"/>
                <a:ea typeface="+mn-ea"/>
              </a:defRPr>
            </a:lvl1pPr>
          </a:lstStyle>
          <a:p>
            <a:pPr lvl="0"/>
            <a:r>
              <a:rPr kumimoji="1" lang="ja-JP" altLang="en-US" sz="1800" dirty="0">
                <a:latin typeface="+mn-ea"/>
                <a:ea typeface="+mn-ea"/>
              </a:rPr>
              <a:t>メッセージ①</a:t>
            </a:r>
            <a:endParaRPr kumimoji="1" lang="ja-JP" altLang="en-US" dirty="0"/>
          </a:p>
        </p:txBody>
      </p:sp>
      <p:sp>
        <p:nvSpPr>
          <p:cNvPr id="7" name="図プレースホルダー 6">
            <a:extLst>
              <a:ext uri="{FF2B5EF4-FFF2-40B4-BE49-F238E27FC236}">
                <a16:creationId xmlns:a16="http://schemas.microsoft.com/office/drawing/2014/main" id="{8EA0C911-4CDD-48DA-9B8B-4E5D7E6FF55B}"/>
              </a:ext>
            </a:extLst>
          </p:cNvPr>
          <p:cNvSpPr>
            <a:spLocks noGrp="1"/>
          </p:cNvSpPr>
          <p:nvPr>
            <p:ph type="pic" sz="quarter" idx="16"/>
          </p:nvPr>
        </p:nvSpPr>
        <p:spPr>
          <a:xfrm>
            <a:off x="1214438" y="1196752"/>
            <a:ext cx="3369394" cy="3528392"/>
          </a:xfrm>
        </p:spPr>
        <p:txBody>
          <a:bodyPr/>
          <a:lstStyle/>
          <a:p>
            <a:endParaRPr kumimoji="1" lang="ja-JP" altLang="en-US"/>
          </a:p>
        </p:txBody>
      </p:sp>
      <p:sp>
        <p:nvSpPr>
          <p:cNvPr id="15" name="テキスト プレースホルダー 31">
            <a:extLst>
              <a:ext uri="{FF2B5EF4-FFF2-40B4-BE49-F238E27FC236}">
                <a16:creationId xmlns:a16="http://schemas.microsoft.com/office/drawing/2014/main" id="{9B2E4717-2A51-4F59-A558-9427B98D3D5C}"/>
              </a:ext>
            </a:extLst>
          </p:cNvPr>
          <p:cNvSpPr>
            <a:spLocks noGrp="1"/>
          </p:cNvSpPr>
          <p:nvPr>
            <p:ph type="body" sz="quarter" idx="17" hasCustomPrompt="1"/>
          </p:nvPr>
        </p:nvSpPr>
        <p:spPr>
          <a:xfrm>
            <a:off x="6744072" y="4897061"/>
            <a:ext cx="3369394" cy="1223963"/>
          </a:xfrm>
        </p:spPr>
        <p:txBody>
          <a:bodyPr/>
          <a:lstStyle>
            <a:lvl1pPr marL="0" indent="0">
              <a:buNone/>
              <a:defRPr sz="1800">
                <a:latin typeface="+mn-ea"/>
                <a:ea typeface="+mn-ea"/>
              </a:defRPr>
            </a:lvl1pPr>
          </a:lstStyle>
          <a:p>
            <a:pPr lvl="0"/>
            <a:r>
              <a:rPr kumimoji="1" lang="ja-JP" altLang="en-US" sz="1800" dirty="0">
                <a:latin typeface="+mn-ea"/>
                <a:ea typeface="+mn-ea"/>
              </a:rPr>
              <a:t>メッセージ②</a:t>
            </a:r>
            <a:endParaRPr kumimoji="1" lang="ja-JP" altLang="en-US" dirty="0"/>
          </a:p>
        </p:txBody>
      </p:sp>
      <p:sp>
        <p:nvSpPr>
          <p:cNvPr id="16" name="図プレースホルダー 6">
            <a:extLst>
              <a:ext uri="{FF2B5EF4-FFF2-40B4-BE49-F238E27FC236}">
                <a16:creationId xmlns:a16="http://schemas.microsoft.com/office/drawing/2014/main" id="{70BA9193-0BCF-485E-B309-53E7D43FFE7C}"/>
              </a:ext>
            </a:extLst>
          </p:cNvPr>
          <p:cNvSpPr>
            <a:spLocks noGrp="1"/>
          </p:cNvSpPr>
          <p:nvPr>
            <p:ph type="pic" sz="quarter" idx="18"/>
          </p:nvPr>
        </p:nvSpPr>
        <p:spPr>
          <a:xfrm>
            <a:off x="6744072" y="1196752"/>
            <a:ext cx="3369394" cy="3528392"/>
          </a:xfrm>
        </p:spPr>
        <p:txBody>
          <a:bodyPr/>
          <a:lstStyle/>
          <a:p>
            <a:endParaRPr kumimoji="1" lang="ja-JP" altLang="en-US"/>
          </a:p>
        </p:txBody>
      </p:sp>
    </p:spTree>
    <p:extLst>
      <p:ext uri="{BB962C8B-B14F-4D97-AF65-F5344CB8AC3E}">
        <p14:creationId xmlns:p14="http://schemas.microsoft.com/office/powerpoint/2010/main" val="4153909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1779427-C806-4279-8217-8D43E36C31CC}"/>
              </a:ext>
            </a:extLst>
          </p:cNvPr>
          <p:cNvSpPr>
            <a:spLocks noGrp="1" noChangeArrowheads="1"/>
          </p:cNvSpPr>
          <p:nvPr>
            <p:ph type="title"/>
          </p:nvPr>
        </p:nvSpPr>
        <p:spPr bwMode="auto">
          <a:xfrm>
            <a:off x="0" y="0"/>
            <a:ext cx="12192000" cy="1008000"/>
          </a:xfrm>
          <a:prstGeom prst="rect">
            <a:avLst/>
          </a:prstGeom>
          <a:solidFill>
            <a:schemeClr val="accent1"/>
          </a:solidFill>
          <a:ln>
            <a:noFill/>
          </a:ln>
          <a:effectLst/>
        </p:spPr>
        <p:txBody>
          <a:bodyPr vert="horz" wrap="square" lIns="91440" tIns="45720" rIns="91440" bIns="45720" numCol="1" anchor="b" anchorCtr="0" compatLnSpc="1">
            <a:prstTxWarp prst="textNoShape">
              <a:avLst/>
            </a:prstTxWarp>
          </a:bodyPr>
          <a:lstStyle/>
          <a:p>
            <a:pPr lvl="0"/>
            <a:r>
              <a:rPr lang="en-US" altLang="ja-JP" dirty="0"/>
              <a:t>Click to edit Master title style</a:t>
            </a:r>
          </a:p>
        </p:txBody>
      </p:sp>
      <p:sp>
        <p:nvSpPr>
          <p:cNvPr id="1027" name="Rectangle 3">
            <a:extLst>
              <a:ext uri="{FF2B5EF4-FFF2-40B4-BE49-F238E27FC236}">
                <a16:creationId xmlns:a16="http://schemas.microsoft.com/office/drawing/2014/main" id="{C21C656D-D70C-497B-A732-EB1F1FDA6AC2}"/>
              </a:ext>
            </a:extLst>
          </p:cNvPr>
          <p:cNvSpPr>
            <a:spLocks noGrp="1" noChangeArrowheads="1"/>
          </p:cNvSpPr>
          <p:nvPr>
            <p:ph type="body" idx="1"/>
          </p:nvPr>
        </p:nvSpPr>
        <p:spPr bwMode="auto">
          <a:xfrm>
            <a:off x="239351" y="1124743"/>
            <a:ext cx="11586468" cy="54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ja-JP" dirty="0"/>
              <a:t>Click to edit Master text styles</a:t>
            </a:r>
          </a:p>
          <a:p>
            <a:pPr lvl="1"/>
            <a:r>
              <a:rPr lang="en-US" altLang="ja-JP" dirty="0"/>
              <a:t>Second level</a:t>
            </a:r>
          </a:p>
          <a:p>
            <a:pPr lvl="2"/>
            <a:r>
              <a:rPr lang="en-US" altLang="ja-JP" dirty="0"/>
              <a:t>Third level</a:t>
            </a:r>
          </a:p>
        </p:txBody>
      </p:sp>
      <p:sp>
        <p:nvSpPr>
          <p:cNvPr id="4101" name="Rectangle 5">
            <a:extLst>
              <a:ext uri="{FF2B5EF4-FFF2-40B4-BE49-F238E27FC236}">
                <a16:creationId xmlns:a16="http://schemas.microsoft.com/office/drawing/2014/main" id="{A4008A5C-2E7F-4CE3-8FFF-43F84E67D972}"/>
              </a:ext>
            </a:extLst>
          </p:cNvPr>
          <p:cNvSpPr>
            <a:spLocks noGrp="1" noChangeArrowheads="1"/>
          </p:cNvSpPr>
          <p:nvPr>
            <p:ph type="sldNum" sz="quarter" idx="4"/>
          </p:nvPr>
        </p:nvSpPr>
        <p:spPr bwMode="black">
          <a:xfrm>
            <a:off x="10224460" y="0"/>
            <a:ext cx="1679509" cy="797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algn="r" eaLnBrk="1" hangingPunct="1">
              <a:defRPr sz="4000" b="1">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fld id="{94EFC6F0-072C-4C7B-A2B9-91F85E8B1E43}" type="slidenum">
              <a:rPr lang="en-US" altLang="ja-JP" smtClean="0"/>
              <a:pPr/>
              <a:t>‹#›</a:t>
            </a:fld>
            <a:endParaRPr lang="en-US" altLang="ja-JP" dirty="0"/>
          </a:p>
        </p:txBody>
      </p:sp>
      <p:sp>
        <p:nvSpPr>
          <p:cNvPr id="4102" name="Rectangle 6">
            <a:extLst>
              <a:ext uri="{FF2B5EF4-FFF2-40B4-BE49-F238E27FC236}">
                <a16:creationId xmlns:a16="http://schemas.microsoft.com/office/drawing/2014/main" id="{5CED81FD-A2D0-4B58-8EB4-032C66271FC1}"/>
              </a:ext>
            </a:extLst>
          </p:cNvPr>
          <p:cNvSpPr>
            <a:spLocks noGrp="1" noChangeArrowheads="1"/>
          </p:cNvSpPr>
          <p:nvPr>
            <p:ph type="ftr" sz="quarter" idx="3"/>
          </p:nvPr>
        </p:nvSpPr>
        <p:spPr bwMode="auto">
          <a:xfrm>
            <a:off x="2072217" y="6673850"/>
            <a:ext cx="79248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eaLnBrk="1" hangingPunct="1">
              <a:defRPr sz="788">
                <a:latin typeface="+mn-lt"/>
                <a:ea typeface="Meiryo UI" panose="020B0604030504040204" pitchFamily="50" charset="-128"/>
                <a:cs typeface="Meiryo UI" panose="020B0604030504040204" pitchFamily="50" charset="-128"/>
              </a:defRPr>
            </a:lvl1pPr>
          </a:lstStyle>
          <a:p>
            <a:endParaRPr lang="en-US" altLang="ja-JP" dirty="0"/>
          </a:p>
        </p:txBody>
      </p:sp>
      <p:sp>
        <p:nvSpPr>
          <p:cNvPr id="4103" name="Rectangle 7">
            <a:extLst>
              <a:ext uri="{FF2B5EF4-FFF2-40B4-BE49-F238E27FC236}">
                <a16:creationId xmlns:a16="http://schemas.microsoft.com/office/drawing/2014/main" id="{07F18BB3-35B7-4AA8-B2C1-9055D0B54FFD}"/>
              </a:ext>
            </a:extLst>
          </p:cNvPr>
          <p:cNvSpPr>
            <a:spLocks noGrp="1" noChangeArrowheads="1"/>
          </p:cNvSpPr>
          <p:nvPr>
            <p:ph type="dt" sz="half" idx="2"/>
          </p:nvPr>
        </p:nvSpPr>
        <p:spPr bwMode="auto">
          <a:xfrm>
            <a:off x="1" y="6673850"/>
            <a:ext cx="1339851"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eaLnBrk="1" hangingPunct="1">
              <a:defRPr sz="788">
                <a:latin typeface="+mn-lt"/>
                <a:ea typeface="Meiryo UI" panose="020B0604030504040204" pitchFamily="50" charset="-128"/>
                <a:cs typeface="Meiryo UI" panose="020B0604030504040204" pitchFamily="50" charset="-128"/>
              </a:defRPr>
            </a:lvl1pPr>
          </a:lstStyle>
          <a:p>
            <a:endParaRPr lang="en-US" altLang="ja-JP" dirty="0"/>
          </a:p>
        </p:txBody>
      </p:sp>
    </p:spTree>
    <p:extLst>
      <p:ext uri="{BB962C8B-B14F-4D97-AF65-F5344CB8AC3E}">
        <p14:creationId xmlns:p14="http://schemas.microsoft.com/office/powerpoint/2010/main" val="1018288490"/>
      </p:ext>
    </p:extLst>
  </p:cSld>
  <p:clrMap bg1="lt1" tx1="dk1" bg2="lt2" tx2="dk2" accent1="accent1" accent2="accent2" accent3="accent3" accent4="accent4" accent5="accent5" accent6="accent6" hlink="hlink" folHlink="folHlink"/>
  <p:sldLayoutIdLst>
    <p:sldLayoutId id="2147483688" r:id="rId1"/>
    <p:sldLayoutId id="2147483691" r:id="rId2"/>
    <p:sldLayoutId id="2147483689" r:id="rId3"/>
    <p:sldLayoutId id="2147483690" r:id="rId4"/>
    <p:sldLayoutId id="2147483693" r:id="rId5"/>
    <p:sldLayoutId id="2147483694" r:id="rId6"/>
    <p:sldLayoutId id="2147483695" r:id="rId7"/>
  </p:sldLayoutIdLst>
  <p:hf hdr="0" ftr="0" dt="0"/>
  <p:txStyles>
    <p:titleStyle>
      <a:lvl1pPr marL="267891" indent="0" algn="l" rtl="0" eaLnBrk="0" fontAlgn="base" hangingPunct="0">
        <a:lnSpc>
          <a:spcPct val="90000"/>
        </a:lnSpc>
        <a:spcBef>
          <a:spcPct val="0"/>
        </a:spcBef>
        <a:spcAft>
          <a:spcPct val="0"/>
        </a:spcAft>
        <a:defRPr sz="4800" b="1" kern="1200">
          <a:solidFill>
            <a:schemeClr val="bg1"/>
          </a:solidFill>
          <a:latin typeface="+mj-lt"/>
          <a:ea typeface="Meiryo UI" panose="020B0604030504040204" pitchFamily="50" charset="-128"/>
          <a:cs typeface="Meiryo UI" panose="020B0604030504040204" pitchFamily="50" charset="-128"/>
        </a:defRPr>
      </a:lvl1pPr>
      <a:lvl2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3429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6pPr>
      <a:lvl7pPr marL="6858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7pPr>
      <a:lvl8pPr marL="10287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8pPr>
      <a:lvl9pPr marL="13716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9pPr>
    </p:titleStyle>
    <p:bodyStyle>
      <a:lvl1pPr marL="201216" indent="-201216" algn="l" rtl="0" eaLnBrk="0" fontAlgn="base" hangingPunct="0">
        <a:spcBef>
          <a:spcPts val="450"/>
        </a:spcBef>
        <a:spcAft>
          <a:spcPct val="0"/>
        </a:spcAft>
        <a:buClr>
          <a:schemeClr val="bg2"/>
        </a:buClr>
        <a:buFont typeface="Wingdings" panose="05000000000000000000" pitchFamily="2" charset="2"/>
        <a:buChar char="l"/>
        <a:defRPr sz="2400" b="0" kern="1200">
          <a:solidFill>
            <a:schemeClr val="tx1"/>
          </a:solidFill>
          <a:latin typeface="+mn-lt"/>
          <a:ea typeface="Meiryo UI" panose="020B0604030504040204" pitchFamily="50" charset="-128"/>
          <a:cs typeface="Meiryo UI" panose="020B0604030504040204" pitchFamily="50" charset="-128"/>
        </a:defRPr>
      </a:lvl1pPr>
      <a:lvl2pPr marL="382191" indent="-122635" algn="l" rtl="0" eaLnBrk="0" fontAlgn="base" hangingPunct="0">
        <a:spcBef>
          <a:spcPts val="450"/>
        </a:spcBef>
        <a:spcAft>
          <a:spcPct val="0"/>
        </a:spcAft>
        <a:buClr>
          <a:schemeClr val="bg2"/>
        </a:buClr>
        <a:buFont typeface="Wingdings" panose="05000000000000000000" pitchFamily="2" charset="2"/>
        <a:buChar char="l"/>
        <a:defRPr sz="2000" b="0" kern="1200">
          <a:solidFill>
            <a:schemeClr val="tx1"/>
          </a:solidFill>
          <a:latin typeface="+mn-lt"/>
          <a:ea typeface="Meiryo UI" panose="020B0604030504040204" pitchFamily="50" charset="-128"/>
          <a:cs typeface="Meiryo UI" panose="020B0604030504040204" pitchFamily="50" charset="-128"/>
        </a:defRPr>
      </a:lvl2pPr>
      <a:lvl3pPr marL="641747" indent="-129779" algn="l" rtl="0" eaLnBrk="0" fontAlgn="base" hangingPunct="0">
        <a:spcBef>
          <a:spcPts val="450"/>
        </a:spcBef>
        <a:spcAft>
          <a:spcPct val="0"/>
        </a:spcAft>
        <a:buClr>
          <a:schemeClr val="bg2"/>
        </a:buClr>
        <a:buFont typeface="Wingdings" panose="05000000000000000000" pitchFamily="2" charset="2"/>
        <a:buChar char="l"/>
        <a:defRPr sz="1600" b="0" kern="1200">
          <a:solidFill>
            <a:schemeClr val="tx1"/>
          </a:solidFill>
          <a:latin typeface="+mn-lt"/>
          <a:ea typeface="Meiryo UI" panose="020B0604030504040204" pitchFamily="50" charset="-128"/>
          <a:cs typeface="Meiryo UI" panose="020B0604030504040204" pitchFamily="50" charset="-128"/>
        </a:defRPr>
      </a:lvl3pPr>
      <a:lvl4pPr marL="902494" indent="-129779" algn="l" rtl="0" eaLnBrk="0" fontAlgn="base" hangingPunct="0">
        <a:spcBef>
          <a:spcPct val="20000"/>
        </a:spcBef>
        <a:spcAft>
          <a:spcPct val="0"/>
        </a:spcAft>
        <a:buClr>
          <a:schemeClr val="bg1"/>
        </a:buClr>
        <a:defRPr sz="1200" kern="1200">
          <a:solidFill>
            <a:schemeClr val="bg1"/>
          </a:solidFill>
          <a:latin typeface="Arial" panose="020B0604020202020204" pitchFamily="34" charset="0"/>
          <a:ea typeface="+mn-ea"/>
          <a:cs typeface="Meiryo UI" panose="020B0604030504040204" pitchFamily="50" charset="-128"/>
        </a:defRPr>
      </a:lvl4pPr>
      <a:lvl5pPr marL="1154906" indent="-122635" algn="l" rtl="0" eaLnBrk="0" fontAlgn="base" hangingPunct="0">
        <a:spcBef>
          <a:spcPct val="20000"/>
        </a:spcBef>
        <a:spcAft>
          <a:spcPct val="0"/>
        </a:spcAft>
        <a:buClr>
          <a:schemeClr val="bg1"/>
        </a:buClr>
        <a:buChar char="»"/>
        <a:defRPr sz="1200" kern="1200">
          <a:solidFill>
            <a:schemeClr val="bg1"/>
          </a:solidFill>
          <a:latin typeface="Arial" panose="020B0604020202020204" pitchFamily="34" charset="0"/>
          <a:ea typeface="+mn-ea"/>
          <a:cs typeface="Meiryo UI" panose="020B0604030504040204" pitchFamily="50" charset="-128"/>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3.png"/><Relationship Id="rId4" Type="http://schemas.openxmlformats.org/officeDocument/2006/relationships/image" Target="../media/image141.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0.png"/><Relationship Id="rId7" Type="http://schemas.openxmlformats.org/officeDocument/2006/relationships/image" Target="../media/image17.png"/><Relationship Id="rId2" Type="http://schemas.openxmlformats.org/officeDocument/2006/relationships/image" Target="../media/image120.png"/><Relationship Id="rId1" Type="http://schemas.openxmlformats.org/officeDocument/2006/relationships/slideLayout" Target="../slideLayouts/slideLayout4.xml"/><Relationship Id="rId6" Type="http://schemas.openxmlformats.org/officeDocument/2006/relationships/image" Target="../media/image160.png"/><Relationship Id="rId5" Type="http://schemas.openxmlformats.org/officeDocument/2006/relationships/image" Target="../media/image150.png"/><Relationship Id="rId4" Type="http://schemas.openxmlformats.org/officeDocument/2006/relationships/image" Target="../media/image140.png"/><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0.png"/><Relationship Id="rId7" Type="http://schemas.openxmlformats.org/officeDocument/2006/relationships/image" Target="../media/image17.png"/><Relationship Id="rId2" Type="http://schemas.openxmlformats.org/officeDocument/2006/relationships/image" Target="../media/image120.png"/><Relationship Id="rId1" Type="http://schemas.openxmlformats.org/officeDocument/2006/relationships/slideLayout" Target="../slideLayouts/slideLayout4.xml"/><Relationship Id="rId6" Type="http://schemas.openxmlformats.org/officeDocument/2006/relationships/image" Target="../media/image160.png"/><Relationship Id="rId5" Type="http://schemas.openxmlformats.org/officeDocument/2006/relationships/image" Target="../media/image150.png"/><Relationship Id="rId4" Type="http://schemas.openxmlformats.org/officeDocument/2006/relationships/image" Target="../media/image140.png"/></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1.png"/><Relationship Id="rId7" Type="http://schemas.openxmlformats.org/officeDocument/2006/relationships/image" Target="../media/image17.png"/><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160.png"/><Relationship Id="rId5" Type="http://schemas.openxmlformats.org/officeDocument/2006/relationships/image" Target="../media/image150.png"/><Relationship Id="rId4" Type="http://schemas.openxmlformats.org/officeDocument/2006/relationships/image" Target="../media/image140.png"/><Relationship Id="rId9"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png"/><Relationship Id="rId9"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53.png"/></Relationships>
</file>

<file path=ppt/slides/_rels/slide2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5.png"/><Relationship Id="rId7" Type="http://schemas.openxmlformats.org/officeDocument/2006/relationships/image" Target="../media/image57.png"/><Relationship Id="rId12" Type="http://schemas.openxmlformats.org/officeDocument/2006/relationships/image" Target="../media/image43.png"/><Relationship Id="rId2" Type="http://schemas.openxmlformats.org/officeDocument/2006/relationships/image" Target="../media/image54.png"/><Relationship Id="rId1" Type="http://schemas.openxmlformats.org/officeDocument/2006/relationships/slideLayout" Target="../slideLayouts/slideLayout4.xml"/><Relationship Id="rId6" Type="http://schemas.openxmlformats.org/officeDocument/2006/relationships/image" Target="../media/image2.png"/><Relationship Id="rId11" Type="http://schemas.openxmlformats.org/officeDocument/2006/relationships/image" Target="../media/image60.png"/><Relationship Id="rId5" Type="http://schemas.openxmlformats.org/officeDocument/2006/relationships/image" Target="../media/image56.png"/><Relationship Id="rId10" Type="http://schemas.openxmlformats.org/officeDocument/2006/relationships/image" Target="../media/image59.png"/><Relationship Id="rId4" Type="http://schemas.openxmlformats.org/officeDocument/2006/relationships/image" Target="../media/image3.png"/><Relationship Id="rId9" Type="http://schemas.openxmlformats.org/officeDocument/2006/relationships/image" Target="../media/image58.png"/></Relationships>
</file>

<file path=ppt/slides/_rels/slide2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1.png"/><Relationship Id="rId7" Type="http://schemas.openxmlformats.org/officeDocument/2006/relationships/image" Target="../media/image63.png"/><Relationship Id="rId2" Type="http://schemas.openxmlformats.org/officeDocument/2006/relationships/image" Target="../media/image47.png"/><Relationship Id="rId1" Type="http://schemas.openxmlformats.org/officeDocument/2006/relationships/slideLayout" Target="../slideLayouts/slideLayout4.xml"/><Relationship Id="rId6" Type="http://schemas.openxmlformats.org/officeDocument/2006/relationships/image" Target="../media/image62.png"/><Relationship Id="rId5" Type="http://schemas.openxmlformats.org/officeDocument/2006/relationships/image" Target="../media/image3.png"/><Relationship Id="rId10" Type="http://schemas.openxmlformats.org/officeDocument/2006/relationships/image" Target="../media/image66.png"/><Relationship Id="rId4" Type="http://schemas.openxmlformats.org/officeDocument/2006/relationships/image" Target="../media/image2.png"/><Relationship Id="rId9" Type="http://schemas.openxmlformats.org/officeDocument/2006/relationships/image" Target="../media/image65.png"/></Relationships>
</file>

<file path=ppt/slides/_rels/slide26.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50.png"/><Relationship Id="rId7" Type="http://schemas.openxmlformats.org/officeDocument/2006/relationships/image" Target="../media/image670.png"/><Relationship Id="rId12" Type="http://schemas.openxmlformats.org/officeDocument/2006/relationships/image" Target="../media/image71.png"/><Relationship Id="rId2" Type="http://schemas.openxmlformats.org/officeDocument/2006/relationships/image" Target="../media/image68.png"/><Relationship Id="rId1" Type="http://schemas.openxmlformats.org/officeDocument/2006/relationships/slideLayout" Target="../slideLayouts/slideLayout4.xml"/><Relationship Id="rId6" Type="http://schemas.openxmlformats.org/officeDocument/2006/relationships/image" Target="../media/image2.png"/><Relationship Id="rId11" Type="http://schemas.openxmlformats.org/officeDocument/2006/relationships/image" Target="../media/image70.png"/><Relationship Id="rId5" Type="http://schemas.openxmlformats.org/officeDocument/2006/relationships/image" Target="../media/image660.png"/><Relationship Id="rId10" Type="http://schemas.openxmlformats.org/officeDocument/2006/relationships/image" Target="../media/image69.png"/><Relationship Id="rId4" Type="http://schemas.openxmlformats.org/officeDocument/2006/relationships/image" Target="../media/image3.png"/><Relationship Id="rId9" Type="http://schemas.openxmlformats.org/officeDocument/2006/relationships/image" Target="../media/image680.png"/></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1.jpeg"/><Relationship Id="rId7" Type="http://schemas.openxmlformats.org/officeDocument/2006/relationships/image" Target="../media/image90.pn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80.png"/><Relationship Id="rId5" Type="http://schemas.openxmlformats.org/officeDocument/2006/relationships/image" Target="../media/image7.pn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EEBCAAB-78B7-4E80-B84B-0031ADAFE11B}"/>
              </a:ext>
            </a:extLst>
          </p:cNvPr>
          <p:cNvPicPr>
            <a:picLocks noChangeAspect="1"/>
          </p:cNvPicPr>
          <p:nvPr/>
        </p:nvPicPr>
        <p:blipFill rotWithShape="1">
          <a:blip r:embed="rId2">
            <a:extLst>
              <a:ext uri="{28A0092B-C50C-407E-A947-70E740481C1C}">
                <a14:useLocalDpi xmlns:a14="http://schemas.microsoft.com/office/drawing/2010/main" val="0"/>
              </a:ext>
            </a:extLst>
          </a:blip>
          <a:srcRect t="9156" b="6828"/>
          <a:stretch/>
        </p:blipFill>
        <p:spPr>
          <a:xfrm>
            <a:off x="-1850" y="0"/>
            <a:ext cx="12193850" cy="6858000"/>
          </a:xfrm>
          <a:prstGeom prst="rect">
            <a:avLst/>
          </a:prstGeom>
        </p:spPr>
      </p:pic>
      <p:sp>
        <p:nvSpPr>
          <p:cNvPr id="2" name="タイトル 1">
            <a:extLst>
              <a:ext uri="{FF2B5EF4-FFF2-40B4-BE49-F238E27FC236}">
                <a16:creationId xmlns:a16="http://schemas.microsoft.com/office/drawing/2014/main" id="{508F0A71-B7A7-4D72-A6CF-825F7F8A3A5B}"/>
              </a:ext>
            </a:extLst>
          </p:cNvPr>
          <p:cNvSpPr>
            <a:spLocks noGrp="1"/>
          </p:cNvSpPr>
          <p:nvPr>
            <p:ph type="ctrTitle"/>
          </p:nvPr>
        </p:nvSpPr>
        <p:spPr>
          <a:xfrm>
            <a:off x="6516980" y="1628800"/>
            <a:ext cx="5675764" cy="2011362"/>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kumimoji="1" lang="ja-JP" altLang="en-US" dirty="0"/>
              <a:t>バンディット問題の理論と</a:t>
            </a:r>
            <a:br>
              <a:rPr kumimoji="1" lang="en-US" altLang="ja-JP" dirty="0"/>
            </a:br>
            <a:r>
              <a:rPr kumimoji="1" lang="ja-JP" altLang="en-US" dirty="0"/>
              <a:t>アルゴリズムと</a:t>
            </a:r>
            <a:br>
              <a:rPr kumimoji="1" lang="en-US" altLang="ja-JP" dirty="0"/>
            </a:br>
            <a:r>
              <a:rPr kumimoji="1" lang="ja-JP" altLang="en-US" dirty="0"/>
              <a:t>その実装</a:t>
            </a:r>
          </a:p>
        </p:txBody>
      </p:sp>
      <p:sp>
        <p:nvSpPr>
          <p:cNvPr id="3" name="テキスト プレースホルダー 2">
            <a:extLst>
              <a:ext uri="{FF2B5EF4-FFF2-40B4-BE49-F238E27FC236}">
                <a16:creationId xmlns:a16="http://schemas.microsoft.com/office/drawing/2014/main" id="{24D016D4-5481-4EF3-AC4C-D9AF77D88A3D}"/>
              </a:ext>
            </a:extLst>
          </p:cNvPr>
          <p:cNvSpPr>
            <a:spLocks noGrp="1"/>
          </p:cNvSpPr>
          <p:nvPr>
            <p:ph type="body" sz="quarter" idx="13"/>
          </p:nvPr>
        </p:nvSpPr>
        <p:spPr>
          <a:xfrm>
            <a:off x="9408680" y="5929682"/>
            <a:ext cx="2784808" cy="911168"/>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r"/>
            <a:r>
              <a:rPr kumimoji="1" lang="en-US" altLang="ja-JP" dirty="0"/>
              <a:t>2021/03/26 </a:t>
            </a:r>
            <a:r>
              <a:rPr kumimoji="1" lang="en-US" altLang="ja-JP" dirty="0" err="1"/>
              <a:t>dsn</a:t>
            </a:r>
            <a:r>
              <a:rPr kumimoji="1" lang="en-US" altLang="ja-JP" dirty="0"/>
              <a:t> LT</a:t>
            </a:r>
          </a:p>
          <a:p>
            <a:pPr algn="r"/>
            <a:r>
              <a:rPr kumimoji="1" lang="en-US" altLang="ja-JP" dirty="0"/>
              <a:t>Einosuke Iida</a:t>
            </a:r>
          </a:p>
        </p:txBody>
      </p:sp>
    </p:spTree>
    <p:extLst>
      <p:ext uri="{BB962C8B-B14F-4D97-AF65-F5344CB8AC3E}">
        <p14:creationId xmlns:p14="http://schemas.microsoft.com/office/powerpoint/2010/main" val="2072299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6429F1-4CB9-4CB4-9569-6DCEE7D2D60C}"/>
              </a:ext>
            </a:extLst>
          </p:cNvPr>
          <p:cNvSpPr>
            <a:spLocks noGrp="1"/>
          </p:cNvSpPr>
          <p:nvPr>
            <p:ph type="title"/>
          </p:nvPr>
        </p:nvSpPr>
        <p:spPr/>
        <p:txBody>
          <a:bodyPr/>
          <a:lstStyle/>
          <a:p>
            <a:r>
              <a:rPr kumimoji="1" lang="ja-JP" altLang="en-US" dirty="0"/>
              <a:t>問題設定</a:t>
            </a:r>
          </a:p>
        </p:txBody>
      </p:sp>
      <p:sp>
        <p:nvSpPr>
          <p:cNvPr id="3" name="コンテンツ プレースホルダー 2">
            <a:extLst>
              <a:ext uri="{FF2B5EF4-FFF2-40B4-BE49-F238E27FC236}">
                <a16:creationId xmlns:a16="http://schemas.microsoft.com/office/drawing/2014/main" id="{1ECC7C0A-7279-4CBF-A931-CAFFC213C30D}"/>
              </a:ext>
            </a:extLst>
          </p:cNvPr>
          <p:cNvSpPr>
            <a:spLocks noGrp="1"/>
          </p:cNvSpPr>
          <p:nvPr>
            <p:ph idx="1"/>
          </p:nvPr>
        </p:nvSpPr>
        <p:spPr/>
        <p:txBody>
          <a:bodyPr/>
          <a:lstStyle/>
          <a:p>
            <a:r>
              <a:rPr kumimoji="1" lang="en-US" altLang="ja-JP" dirty="0"/>
              <a:t>Regret</a:t>
            </a:r>
            <a:r>
              <a:rPr kumimoji="1" lang="ja-JP" altLang="en-US" dirty="0"/>
              <a:t>（後悔）を最小化するような腕を選びたい</a:t>
            </a:r>
          </a:p>
        </p:txBody>
      </p:sp>
      <p:sp>
        <p:nvSpPr>
          <p:cNvPr id="4" name="スライド番号プレースホルダー 3">
            <a:extLst>
              <a:ext uri="{FF2B5EF4-FFF2-40B4-BE49-F238E27FC236}">
                <a16:creationId xmlns:a16="http://schemas.microsoft.com/office/drawing/2014/main" id="{DACF29A1-2C9B-4E00-8718-087E11ABF5DE}"/>
              </a:ext>
            </a:extLst>
          </p:cNvPr>
          <p:cNvSpPr>
            <a:spLocks noGrp="1"/>
          </p:cNvSpPr>
          <p:nvPr>
            <p:ph type="sldNum" sz="quarter" idx="10"/>
          </p:nvPr>
        </p:nvSpPr>
        <p:spPr/>
        <p:txBody>
          <a:bodyPr/>
          <a:lstStyle/>
          <a:p>
            <a:fld id="{F7D9C81F-6F51-475F-ABDF-7FEE4B0A1340}" type="slidenum">
              <a:rPr lang="en-US" altLang="ja-JP" smtClean="0"/>
              <a:pPr/>
              <a:t>10</a:t>
            </a:fld>
            <a:endParaRPr lang="en-US" altLang="ja-JP" dirty="0"/>
          </a:p>
        </p:txBody>
      </p:sp>
      <p:grpSp>
        <p:nvGrpSpPr>
          <p:cNvPr id="56" name="グループ化 55">
            <a:extLst>
              <a:ext uri="{FF2B5EF4-FFF2-40B4-BE49-F238E27FC236}">
                <a16:creationId xmlns:a16="http://schemas.microsoft.com/office/drawing/2014/main" id="{524252C6-ED54-4F3A-AF87-8502CA7059E0}"/>
              </a:ext>
            </a:extLst>
          </p:cNvPr>
          <p:cNvGrpSpPr/>
          <p:nvPr/>
        </p:nvGrpSpPr>
        <p:grpSpPr>
          <a:xfrm>
            <a:off x="695400" y="2114880"/>
            <a:ext cx="1602152" cy="3423628"/>
            <a:chOff x="695400" y="2114880"/>
            <a:chExt cx="1602152" cy="3423628"/>
          </a:xfrm>
        </p:grpSpPr>
        <p:sp>
          <p:nvSpPr>
            <p:cNvPr id="10" name="正方形/長方形 9">
              <a:extLst>
                <a:ext uri="{FF2B5EF4-FFF2-40B4-BE49-F238E27FC236}">
                  <a16:creationId xmlns:a16="http://schemas.microsoft.com/office/drawing/2014/main" id="{1E1B544D-5088-4A60-9AC5-A14C03EFB5D9}"/>
                </a:ext>
              </a:extLst>
            </p:cNvPr>
            <p:cNvSpPr/>
            <p:nvPr/>
          </p:nvSpPr>
          <p:spPr bwMode="auto">
            <a:xfrm>
              <a:off x="929400" y="2348880"/>
              <a:ext cx="1368152" cy="2664296"/>
            </a:xfrm>
            <a:prstGeom prst="rect">
              <a:avLst/>
            </a:prstGeom>
            <a:noFill/>
            <a:ln w="9525" cap="flat" cmpd="sng" algn="ctr">
              <a:solidFill>
                <a:schemeClr val="bg2"/>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5" name="楕円 4">
              <a:extLst>
                <a:ext uri="{FF2B5EF4-FFF2-40B4-BE49-F238E27FC236}">
                  <a16:creationId xmlns:a16="http://schemas.microsoft.com/office/drawing/2014/main" id="{220B4D72-09E6-4E7F-99A9-47A1D2640C16}"/>
                </a:ext>
              </a:extLst>
            </p:cNvPr>
            <p:cNvSpPr/>
            <p:nvPr/>
          </p:nvSpPr>
          <p:spPr bwMode="auto">
            <a:xfrm>
              <a:off x="695400" y="2114880"/>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b="1" dirty="0">
                  <a:solidFill>
                    <a:schemeClr val="bg1"/>
                  </a:solidFill>
                  <a:latin typeface="+mn-ea"/>
                  <a:ea typeface="+mn-ea"/>
                </a:rPr>
                <a:t>1</a:t>
              </a:r>
              <a:endParaRPr kumimoji="1" lang="ja-JP" altLang="en-US" sz="3200" b="1" dirty="0">
                <a:solidFill>
                  <a:schemeClr val="bg1"/>
                </a:solidFill>
                <a:latin typeface="+mn-ea"/>
                <a:ea typeface="+mn-ea"/>
              </a:endParaRPr>
            </a:p>
          </p:txBody>
        </p:sp>
        <p:pic>
          <p:nvPicPr>
            <p:cNvPr id="8" name="図 7">
              <a:extLst>
                <a:ext uri="{FF2B5EF4-FFF2-40B4-BE49-F238E27FC236}">
                  <a16:creationId xmlns:a16="http://schemas.microsoft.com/office/drawing/2014/main" id="{FE63489F-CFE0-4691-90B8-49D31924DA09}"/>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1163400" y="2554855"/>
              <a:ext cx="999073" cy="856201"/>
            </a:xfrm>
            <a:prstGeom prst="rect">
              <a:avLst/>
            </a:prstGeom>
            <a:ln>
              <a:solidFill>
                <a:schemeClr val="accent1"/>
              </a:solidFill>
            </a:ln>
          </p:spPr>
        </p:pic>
        <p:pic>
          <p:nvPicPr>
            <p:cNvPr id="9" name="図 8">
              <a:extLst>
                <a:ext uri="{FF2B5EF4-FFF2-40B4-BE49-F238E27FC236}">
                  <a16:creationId xmlns:a16="http://schemas.microsoft.com/office/drawing/2014/main" id="{CBEBC7D4-9610-41BA-A591-ADA587F1A2A4}"/>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1163400" y="3751722"/>
              <a:ext cx="999073" cy="856201"/>
            </a:xfrm>
            <a:prstGeom prst="rect">
              <a:avLst/>
            </a:prstGeom>
          </p:spPr>
        </p:pic>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D5D4E3DE-39E4-4D49-A7E8-1B09586C30F7}"/>
                    </a:ext>
                  </a:extLst>
                </p:cNvPr>
                <p:cNvSpPr txBox="1"/>
                <p:nvPr/>
              </p:nvSpPr>
              <p:spPr>
                <a:xfrm>
                  <a:off x="929400" y="5169176"/>
                  <a:ext cx="1368152" cy="369332"/>
                </a:xfrm>
                <a:prstGeom prst="rect">
                  <a:avLst/>
                </a:prstGeom>
                <a:noFill/>
              </p:spPr>
              <p:txBody>
                <a:bodyPr wrap="square" rtlCol="0">
                  <a:spAutoFit/>
                </a:bodyPr>
                <a:lstStyle/>
                <a:p>
                  <a:r>
                    <a:rPr kumimoji="1" lang="ja-JP" altLang="en-US" sz="1800" dirty="0">
                      <a:latin typeface="+mn-ea"/>
                      <a:ea typeface="+mn-ea"/>
                    </a:rPr>
                    <a:t>腕</a:t>
                  </a:r>
                  <a14:m>
                    <m:oMath xmlns:m="http://schemas.openxmlformats.org/officeDocument/2006/math">
                      <m:r>
                        <a:rPr kumimoji="1" lang="en-US" altLang="ja-JP" sz="1800" b="0" i="1" smtClean="0">
                          <a:latin typeface="Cambria Math" panose="02040503050406030204" pitchFamily="18" charset="0"/>
                          <a:ea typeface="+mn-ea"/>
                        </a:rPr>
                        <m:t>𝑖</m:t>
                      </m:r>
                    </m:oMath>
                  </a14:m>
                  <a:r>
                    <a:rPr kumimoji="1" lang="ja-JP" altLang="en-US" sz="1800" dirty="0">
                      <a:latin typeface="+mn-ea"/>
                      <a:ea typeface="+mn-ea"/>
                    </a:rPr>
                    <a:t>を選択</a:t>
                  </a:r>
                </a:p>
              </p:txBody>
            </p:sp>
          </mc:Choice>
          <mc:Fallback xmlns="">
            <p:sp>
              <p:nvSpPr>
                <p:cNvPr id="12" name="テキスト ボックス 11">
                  <a:extLst>
                    <a:ext uri="{FF2B5EF4-FFF2-40B4-BE49-F238E27FC236}">
                      <a16:creationId xmlns:a16="http://schemas.microsoft.com/office/drawing/2014/main" id="{D5D4E3DE-39E4-4D49-A7E8-1B09586C30F7}"/>
                    </a:ext>
                  </a:extLst>
                </p:cNvPr>
                <p:cNvSpPr txBox="1">
                  <a:spLocks noRot="1" noChangeAspect="1" noMove="1" noResize="1" noEditPoints="1" noAdjustHandles="1" noChangeArrowheads="1" noChangeShapeType="1" noTextEdit="1"/>
                </p:cNvSpPr>
                <p:nvPr/>
              </p:nvSpPr>
              <p:spPr>
                <a:xfrm>
                  <a:off x="929400" y="5169176"/>
                  <a:ext cx="1368152" cy="369332"/>
                </a:xfrm>
                <a:prstGeom prst="rect">
                  <a:avLst/>
                </a:prstGeom>
                <a:blipFill>
                  <a:blip r:embed="rId3"/>
                  <a:stretch>
                    <a:fillRect l="-3556" t="-6557" b="-27869"/>
                  </a:stretch>
                </a:blipFill>
              </p:spPr>
              <p:txBody>
                <a:bodyPr/>
                <a:lstStyle/>
                <a:p>
                  <a:r>
                    <a:rPr lang="ja-JP" altLang="en-US">
                      <a:noFill/>
                    </a:rPr>
                    <a:t> </a:t>
                  </a:r>
                </a:p>
              </p:txBody>
            </p:sp>
          </mc:Fallback>
        </mc:AlternateContent>
      </p:grpSp>
      <p:grpSp>
        <p:nvGrpSpPr>
          <p:cNvPr id="55" name="グループ化 54">
            <a:extLst>
              <a:ext uri="{FF2B5EF4-FFF2-40B4-BE49-F238E27FC236}">
                <a16:creationId xmlns:a16="http://schemas.microsoft.com/office/drawing/2014/main" id="{3745B1F2-8BF2-442E-A400-2458BCDA861A}"/>
              </a:ext>
            </a:extLst>
          </p:cNvPr>
          <p:cNvGrpSpPr/>
          <p:nvPr/>
        </p:nvGrpSpPr>
        <p:grpSpPr>
          <a:xfrm>
            <a:off x="3128974" y="2114880"/>
            <a:ext cx="1621815" cy="3700627"/>
            <a:chOff x="3572545" y="2114880"/>
            <a:chExt cx="1621815" cy="3700627"/>
          </a:xfrm>
        </p:grpSpPr>
        <p:sp>
          <p:nvSpPr>
            <p:cNvPr id="13" name="正方形/長方形 12">
              <a:extLst>
                <a:ext uri="{FF2B5EF4-FFF2-40B4-BE49-F238E27FC236}">
                  <a16:creationId xmlns:a16="http://schemas.microsoft.com/office/drawing/2014/main" id="{C669B05D-85F7-4D71-83A1-A3713AA8734F}"/>
                </a:ext>
              </a:extLst>
            </p:cNvPr>
            <p:cNvSpPr/>
            <p:nvPr/>
          </p:nvSpPr>
          <p:spPr bwMode="auto">
            <a:xfrm>
              <a:off x="3826208" y="2348880"/>
              <a:ext cx="1368152" cy="2664296"/>
            </a:xfrm>
            <a:prstGeom prst="rect">
              <a:avLst/>
            </a:prstGeom>
            <a:solidFill>
              <a:schemeClr val="bg1"/>
            </a:solidFill>
            <a:ln w="9525" cap="flat" cmpd="sng" algn="ctr">
              <a:solidFill>
                <a:schemeClr val="bg2"/>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AF644555-331A-4544-96EC-565A69818FDD}"/>
                    </a:ext>
                  </a:extLst>
                </p:cNvPr>
                <p:cNvSpPr txBox="1"/>
                <p:nvPr/>
              </p:nvSpPr>
              <p:spPr>
                <a:xfrm>
                  <a:off x="3826208" y="5169176"/>
                  <a:ext cx="1368152" cy="646331"/>
                </a:xfrm>
                <a:prstGeom prst="rect">
                  <a:avLst/>
                </a:prstGeom>
                <a:noFill/>
              </p:spPr>
              <p:txBody>
                <a:bodyPr wrap="square" rtlCol="0">
                  <a:spAutoFit/>
                </a:bodyPr>
                <a:lstStyle/>
                <a:p>
                  <a:r>
                    <a:rPr kumimoji="1" lang="ja-JP" altLang="en-US" sz="1800" dirty="0">
                      <a:latin typeface="+mn-ea"/>
                      <a:ea typeface="+mn-ea"/>
                    </a:rPr>
                    <a:t>報酬</a:t>
                  </a:r>
                  <a14:m>
                    <m:oMath xmlns:m="http://schemas.openxmlformats.org/officeDocument/2006/math">
                      <m:sSub>
                        <m:sSubPr>
                          <m:ctrlPr>
                            <a:rPr kumimoji="1" lang="en-US" altLang="ja-JP" sz="1800" i="1" smtClean="0">
                              <a:latin typeface="Cambria Math" panose="02040503050406030204" pitchFamily="18" charset="0"/>
                              <a:ea typeface="+mn-ea"/>
                            </a:rPr>
                          </m:ctrlPr>
                        </m:sSubPr>
                        <m:e>
                          <m:r>
                            <a:rPr kumimoji="1" lang="en-US" altLang="ja-JP" sz="1800" b="0" i="1" smtClean="0">
                              <a:latin typeface="Cambria Math" panose="02040503050406030204" pitchFamily="18" charset="0"/>
                              <a:ea typeface="+mn-ea"/>
                            </a:rPr>
                            <m:t>𝑟</m:t>
                          </m:r>
                        </m:e>
                        <m:sub>
                          <m:r>
                            <a:rPr kumimoji="1" lang="en-US" altLang="ja-JP" sz="1800" b="0" i="1" smtClean="0">
                              <a:latin typeface="Cambria Math" panose="02040503050406030204" pitchFamily="18" charset="0"/>
                              <a:ea typeface="+mn-ea"/>
                            </a:rPr>
                            <m:t>𝑖</m:t>
                          </m:r>
                        </m:sub>
                      </m:sSub>
                      <m:r>
                        <a:rPr kumimoji="1" lang="en-US" altLang="ja-JP" sz="1800" b="0" i="1" smtClean="0">
                          <a:latin typeface="Cambria Math" panose="02040503050406030204" pitchFamily="18" charset="0"/>
                          <a:ea typeface="+mn-ea"/>
                        </a:rPr>
                        <m:t>(</m:t>
                      </m:r>
                      <m:r>
                        <a:rPr kumimoji="1" lang="en-US" altLang="ja-JP" sz="1800" b="0" i="1" smtClean="0">
                          <a:latin typeface="Cambria Math" panose="02040503050406030204" pitchFamily="18" charset="0"/>
                          <a:ea typeface="+mn-ea"/>
                        </a:rPr>
                        <m:t>𝑡</m:t>
                      </m:r>
                      <m:r>
                        <a:rPr kumimoji="1" lang="en-US" altLang="ja-JP" sz="1800" b="0" i="1" smtClean="0">
                          <a:latin typeface="Cambria Math" panose="02040503050406030204" pitchFamily="18" charset="0"/>
                          <a:ea typeface="+mn-ea"/>
                        </a:rPr>
                        <m:t>)</m:t>
                      </m:r>
                    </m:oMath>
                  </a14:m>
                  <a:r>
                    <a:rPr kumimoji="1" lang="ja-JP" altLang="en-US" sz="1800" dirty="0">
                      <a:latin typeface="+mn-ea"/>
                      <a:ea typeface="+mn-ea"/>
                    </a:rPr>
                    <a:t>を獲得</a:t>
                  </a:r>
                </a:p>
              </p:txBody>
            </p:sp>
          </mc:Choice>
          <mc:Fallback xmlns="">
            <p:sp>
              <p:nvSpPr>
                <p:cNvPr id="14" name="テキスト ボックス 13">
                  <a:extLst>
                    <a:ext uri="{FF2B5EF4-FFF2-40B4-BE49-F238E27FC236}">
                      <a16:creationId xmlns:a16="http://schemas.microsoft.com/office/drawing/2014/main" id="{AF644555-331A-4544-96EC-565A69818FDD}"/>
                    </a:ext>
                  </a:extLst>
                </p:cNvPr>
                <p:cNvSpPr txBox="1">
                  <a:spLocks noRot="1" noChangeAspect="1" noMove="1" noResize="1" noEditPoints="1" noAdjustHandles="1" noChangeArrowheads="1" noChangeShapeType="1" noTextEdit="1"/>
                </p:cNvSpPr>
                <p:nvPr/>
              </p:nvSpPr>
              <p:spPr>
                <a:xfrm>
                  <a:off x="3826208" y="5169176"/>
                  <a:ext cx="1368152" cy="646331"/>
                </a:xfrm>
                <a:prstGeom prst="rect">
                  <a:avLst/>
                </a:prstGeom>
                <a:blipFill>
                  <a:blip r:embed="rId4"/>
                  <a:stretch>
                    <a:fillRect l="-4018" t="-3774" r="-446" b="-15094"/>
                  </a:stretch>
                </a:blipFill>
              </p:spPr>
              <p:txBody>
                <a:bodyPr/>
                <a:lstStyle/>
                <a:p>
                  <a:r>
                    <a:rPr lang="ja-JP" altLang="en-US">
                      <a:noFill/>
                    </a:rPr>
                    <a:t> </a:t>
                  </a:r>
                </a:p>
              </p:txBody>
            </p:sp>
          </mc:Fallback>
        </mc:AlternateContent>
        <p:sp>
          <p:nvSpPr>
            <p:cNvPr id="6" name="楕円 5">
              <a:extLst>
                <a:ext uri="{FF2B5EF4-FFF2-40B4-BE49-F238E27FC236}">
                  <a16:creationId xmlns:a16="http://schemas.microsoft.com/office/drawing/2014/main" id="{7E54C729-EA82-41E7-A559-AA2DB482AE8D}"/>
                </a:ext>
              </a:extLst>
            </p:cNvPr>
            <p:cNvSpPr/>
            <p:nvPr/>
          </p:nvSpPr>
          <p:spPr bwMode="auto">
            <a:xfrm>
              <a:off x="3572545" y="2114880"/>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b="1" dirty="0">
                  <a:solidFill>
                    <a:schemeClr val="bg1"/>
                  </a:solidFill>
                  <a:latin typeface="+mn-ea"/>
                  <a:ea typeface="+mn-ea"/>
                </a:rPr>
                <a:t>2</a:t>
              </a:r>
              <a:endParaRPr kumimoji="1" lang="ja-JP" altLang="en-US" sz="3200" b="1" dirty="0">
                <a:solidFill>
                  <a:schemeClr val="bg1"/>
                </a:solidFill>
                <a:latin typeface="+mn-ea"/>
                <a:ea typeface="+mn-ea"/>
              </a:endParaRPr>
            </a:p>
          </p:txBody>
        </p:sp>
        <p:pic>
          <p:nvPicPr>
            <p:cNvPr id="15" name="図 14">
              <a:extLst>
                <a:ext uri="{FF2B5EF4-FFF2-40B4-BE49-F238E27FC236}">
                  <a16:creationId xmlns:a16="http://schemas.microsoft.com/office/drawing/2014/main" id="{E098B3F7-0AAC-461A-8DDC-A6A57DA89D5F}"/>
                </a:ext>
              </a:extLst>
            </p:cNvPr>
            <p:cNvPicPr>
              <a:picLocks noChangeAspect="1"/>
            </p:cNvPicPr>
            <p:nvPr/>
          </p:nvPicPr>
          <p:blipFill rotWithShape="1">
            <a:blip r:embed="rId5">
              <a:extLst>
                <a:ext uri="{28A0092B-C50C-407E-A947-70E740481C1C}">
                  <a14:useLocalDpi xmlns:a14="http://schemas.microsoft.com/office/drawing/2010/main" val="0"/>
                </a:ext>
              </a:extLst>
            </a:blip>
            <a:srcRect b="15350"/>
            <a:stretch/>
          </p:blipFill>
          <p:spPr>
            <a:xfrm>
              <a:off x="4067562" y="2554855"/>
              <a:ext cx="1008112" cy="853362"/>
            </a:xfrm>
            <a:prstGeom prst="rect">
              <a:avLst/>
            </a:prstGeom>
          </p:spPr>
        </p:pic>
        <p:sp>
          <p:nvSpPr>
            <p:cNvPr id="17" name="テキスト ボックス 16">
              <a:extLst>
                <a:ext uri="{FF2B5EF4-FFF2-40B4-BE49-F238E27FC236}">
                  <a16:creationId xmlns:a16="http://schemas.microsoft.com/office/drawing/2014/main" id="{6D5868BE-9AC9-4BCD-8BF2-C93709597204}"/>
                </a:ext>
              </a:extLst>
            </p:cNvPr>
            <p:cNvSpPr txBox="1"/>
            <p:nvPr/>
          </p:nvSpPr>
          <p:spPr>
            <a:xfrm>
              <a:off x="4006228" y="3488328"/>
              <a:ext cx="1008112" cy="307777"/>
            </a:xfrm>
            <a:prstGeom prst="rect">
              <a:avLst/>
            </a:prstGeom>
            <a:noFill/>
          </p:spPr>
          <p:txBody>
            <a:bodyPr wrap="square" rtlCol="0">
              <a:spAutoFit/>
            </a:bodyPr>
            <a:lstStyle/>
            <a:p>
              <a:pPr algn="ctr"/>
              <a:r>
                <a:rPr kumimoji="1" lang="en-US" altLang="ja-JP" dirty="0">
                  <a:latin typeface="+mn-lt"/>
                  <a:ea typeface="+mn-ea"/>
                </a:rPr>
                <a:t>or</a:t>
              </a:r>
              <a:endParaRPr kumimoji="1" lang="ja-JP" altLang="en-US" dirty="0">
                <a:latin typeface="+mn-lt"/>
                <a:ea typeface="+mn-ea"/>
              </a:endParaRPr>
            </a:p>
          </p:txBody>
        </p:sp>
      </p:grpSp>
      <p:grpSp>
        <p:nvGrpSpPr>
          <p:cNvPr id="54" name="グループ化 53">
            <a:extLst>
              <a:ext uri="{FF2B5EF4-FFF2-40B4-BE49-F238E27FC236}">
                <a16:creationId xmlns:a16="http://schemas.microsoft.com/office/drawing/2014/main" id="{09510F70-84E2-4F8A-9457-DA754237CE12}"/>
              </a:ext>
            </a:extLst>
          </p:cNvPr>
          <p:cNvGrpSpPr/>
          <p:nvPr/>
        </p:nvGrpSpPr>
        <p:grpSpPr>
          <a:xfrm>
            <a:off x="5582212" y="2086855"/>
            <a:ext cx="1602152" cy="3728652"/>
            <a:chOff x="6336012" y="2086855"/>
            <a:chExt cx="1602152" cy="3728652"/>
          </a:xfrm>
        </p:grpSpPr>
        <p:sp>
          <p:nvSpPr>
            <p:cNvPr id="18" name="正方形/長方形 17">
              <a:extLst>
                <a:ext uri="{FF2B5EF4-FFF2-40B4-BE49-F238E27FC236}">
                  <a16:creationId xmlns:a16="http://schemas.microsoft.com/office/drawing/2014/main" id="{97AFD234-C1B1-4E02-9F6F-A26E5DEEDAA0}"/>
                </a:ext>
              </a:extLst>
            </p:cNvPr>
            <p:cNvSpPr/>
            <p:nvPr/>
          </p:nvSpPr>
          <p:spPr bwMode="auto">
            <a:xfrm>
              <a:off x="6570012" y="2348880"/>
              <a:ext cx="1368152" cy="2664296"/>
            </a:xfrm>
            <a:prstGeom prst="rect">
              <a:avLst/>
            </a:prstGeom>
            <a:noFill/>
            <a:ln w="9525" cap="flat" cmpd="sng" algn="ctr">
              <a:solidFill>
                <a:schemeClr val="bg2"/>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3200" b="1" dirty="0">
                  <a:solidFill>
                    <a:schemeClr val="bg1"/>
                  </a:solidFill>
                  <a:latin typeface="+mn-ea"/>
                  <a:ea typeface="+mn-ea"/>
                </a:rPr>
                <a:t>ｈがｋ</a:t>
              </a:r>
            </a:p>
          </p:txBody>
        </p:sp>
        <p:sp>
          <p:nvSpPr>
            <p:cNvPr id="7" name="楕円 6">
              <a:extLst>
                <a:ext uri="{FF2B5EF4-FFF2-40B4-BE49-F238E27FC236}">
                  <a16:creationId xmlns:a16="http://schemas.microsoft.com/office/drawing/2014/main" id="{79BDD2C5-EF4D-49AC-80D7-A8F25F7F6A5E}"/>
                </a:ext>
              </a:extLst>
            </p:cNvPr>
            <p:cNvSpPr/>
            <p:nvPr/>
          </p:nvSpPr>
          <p:spPr bwMode="auto">
            <a:xfrm>
              <a:off x="6336012" y="2086855"/>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b="1" dirty="0">
                  <a:solidFill>
                    <a:schemeClr val="bg1"/>
                  </a:solidFill>
                  <a:latin typeface="+mn-ea"/>
                  <a:ea typeface="+mn-ea"/>
                </a:rPr>
                <a:t>3</a:t>
              </a:r>
              <a:endParaRPr kumimoji="1" lang="ja-JP" altLang="en-US" sz="3200" b="1" dirty="0">
                <a:solidFill>
                  <a:schemeClr val="bg1"/>
                </a:solidFill>
                <a:latin typeface="+mn-ea"/>
                <a:ea typeface="+mn-ea"/>
              </a:endParaRPr>
            </a:p>
          </p:txBody>
        </p:sp>
        <p:pic>
          <p:nvPicPr>
            <p:cNvPr id="19" name="図 18">
              <a:extLst>
                <a:ext uri="{FF2B5EF4-FFF2-40B4-BE49-F238E27FC236}">
                  <a16:creationId xmlns:a16="http://schemas.microsoft.com/office/drawing/2014/main" id="{2DA947DF-C599-4020-9916-3C64CBCA2C39}"/>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6804012" y="2554855"/>
              <a:ext cx="999073" cy="856201"/>
            </a:xfrm>
            <a:prstGeom prst="rect">
              <a:avLst/>
            </a:prstGeom>
            <a:ln w="57150">
              <a:solidFill>
                <a:schemeClr val="accent1"/>
              </a:solidFill>
            </a:ln>
          </p:spPr>
        </p:pic>
        <p:pic>
          <p:nvPicPr>
            <p:cNvPr id="20" name="図 19">
              <a:extLst>
                <a:ext uri="{FF2B5EF4-FFF2-40B4-BE49-F238E27FC236}">
                  <a16:creationId xmlns:a16="http://schemas.microsoft.com/office/drawing/2014/main" id="{781C5FC8-1994-4C09-A784-D42829F5A08D}"/>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6804012" y="3751722"/>
              <a:ext cx="999073" cy="856201"/>
            </a:xfrm>
            <a:prstGeom prst="rect">
              <a:avLst/>
            </a:prstGeom>
          </p:spPr>
        </p:pic>
        <p:sp>
          <p:nvSpPr>
            <p:cNvPr id="21" name="テキスト ボックス 20">
              <a:extLst>
                <a:ext uri="{FF2B5EF4-FFF2-40B4-BE49-F238E27FC236}">
                  <a16:creationId xmlns:a16="http://schemas.microsoft.com/office/drawing/2014/main" id="{F8CAFD5A-016D-433B-80BE-582566EDEDBA}"/>
                </a:ext>
              </a:extLst>
            </p:cNvPr>
            <p:cNvSpPr txBox="1"/>
            <p:nvPr/>
          </p:nvSpPr>
          <p:spPr>
            <a:xfrm>
              <a:off x="6570012" y="5169176"/>
              <a:ext cx="1368152" cy="646331"/>
            </a:xfrm>
            <a:prstGeom prst="rect">
              <a:avLst/>
            </a:prstGeom>
            <a:noFill/>
          </p:spPr>
          <p:txBody>
            <a:bodyPr wrap="square" rtlCol="0">
              <a:spAutoFit/>
            </a:bodyPr>
            <a:lstStyle/>
            <a:p>
              <a:r>
                <a:rPr kumimoji="1" lang="ja-JP" altLang="en-US" sz="1800" dirty="0">
                  <a:latin typeface="+mn-ea"/>
                  <a:ea typeface="+mn-ea"/>
                </a:rPr>
                <a:t>報酬をもとに学習</a:t>
              </a:r>
            </a:p>
          </p:txBody>
        </p:sp>
      </p:grpSp>
      <p:cxnSp>
        <p:nvCxnSpPr>
          <p:cNvPr id="23" name="コネクタ: カギ線 22">
            <a:extLst>
              <a:ext uri="{FF2B5EF4-FFF2-40B4-BE49-F238E27FC236}">
                <a16:creationId xmlns:a16="http://schemas.microsoft.com/office/drawing/2014/main" id="{7609B50F-C30B-46B8-8B05-AA77844B94C7}"/>
              </a:ext>
            </a:extLst>
          </p:cNvPr>
          <p:cNvCxnSpPr>
            <a:stCxn id="18" idx="3"/>
            <a:endCxn id="10" idx="1"/>
          </p:cNvCxnSpPr>
          <p:nvPr/>
        </p:nvCxnSpPr>
        <p:spPr bwMode="auto">
          <a:xfrm flipH="1">
            <a:off x="929400" y="3681028"/>
            <a:ext cx="6254964" cy="12700"/>
          </a:xfrm>
          <a:prstGeom prst="bentConnector5">
            <a:avLst>
              <a:gd name="adj1" fmla="val -3655"/>
              <a:gd name="adj2" fmla="val 19849354"/>
              <a:gd name="adj3" fmla="val 103655"/>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コネクタ: カギ線 25">
            <a:extLst>
              <a:ext uri="{FF2B5EF4-FFF2-40B4-BE49-F238E27FC236}">
                <a16:creationId xmlns:a16="http://schemas.microsoft.com/office/drawing/2014/main" id="{2AD63EE6-04BC-4548-A931-E6D2E67D2F6C}"/>
              </a:ext>
            </a:extLst>
          </p:cNvPr>
          <p:cNvCxnSpPr>
            <a:stCxn id="10" idx="3"/>
            <a:endCxn id="13" idx="1"/>
          </p:cNvCxnSpPr>
          <p:nvPr/>
        </p:nvCxnSpPr>
        <p:spPr bwMode="auto">
          <a:xfrm>
            <a:off x="2297552" y="3681028"/>
            <a:ext cx="1085085" cy="12700"/>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コネクタ: カギ線 28">
            <a:extLst>
              <a:ext uri="{FF2B5EF4-FFF2-40B4-BE49-F238E27FC236}">
                <a16:creationId xmlns:a16="http://schemas.microsoft.com/office/drawing/2014/main" id="{F679A4B2-C286-4CB5-AFAD-625D54493EC1}"/>
              </a:ext>
            </a:extLst>
          </p:cNvPr>
          <p:cNvCxnSpPr>
            <a:cxnSpLocks/>
            <a:stCxn id="13" idx="3"/>
            <a:endCxn id="18" idx="1"/>
          </p:cNvCxnSpPr>
          <p:nvPr/>
        </p:nvCxnSpPr>
        <p:spPr bwMode="auto">
          <a:xfrm>
            <a:off x="4750789" y="3681028"/>
            <a:ext cx="1065423" cy="12700"/>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テキスト ボックス 40">
            <a:extLst>
              <a:ext uri="{FF2B5EF4-FFF2-40B4-BE49-F238E27FC236}">
                <a16:creationId xmlns:a16="http://schemas.microsoft.com/office/drawing/2014/main" id="{6CD74E28-5AC9-4A13-B953-1C247C451008}"/>
              </a:ext>
            </a:extLst>
          </p:cNvPr>
          <p:cNvSpPr txBox="1"/>
          <p:nvPr/>
        </p:nvSpPr>
        <p:spPr>
          <a:xfrm>
            <a:off x="1351613" y="6268258"/>
            <a:ext cx="1621720" cy="369332"/>
          </a:xfrm>
          <a:prstGeom prst="rect">
            <a:avLst/>
          </a:prstGeom>
          <a:noFill/>
        </p:spPr>
        <p:txBody>
          <a:bodyPr wrap="square" rtlCol="0">
            <a:spAutoFit/>
          </a:bodyPr>
          <a:lstStyle/>
          <a:p>
            <a:r>
              <a:rPr kumimoji="1" lang="en-US" altLang="ja-JP" sz="1800" dirty="0">
                <a:latin typeface="+mn-ea"/>
                <a:ea typeface="+mn-ea"/>
              </a:rPr>
              <a:t>T</a:t>
            </a:r>
            <a:r>
              <a:rPr kumimoji="1" lang="ja-JP" altLang="en-US" sz="1800" dirty="0">
                <a:latin typeface="+mn-ea"/>
                <a:ea typeface="+mn-ea"/>
              </a:rPr>
              <a:t>回繰り返す</a:t>
            </a:r>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0F6F6B01-1A17-4C35-95BE-239ACF07E175}"/>
                  </a:ext>
                </a:extLst>
              </p:cNvPr>
              <p:cNvSpPr txBox="1"/>
              <p:nvPr/>
            </p:nvSpPr>
            <p:spPr>
              <a:xfrm>
                <a:off x="7874916" y="3751722"/>
                <a:ext cx="4012336" cy="683200"/>
              </a:xfrm>
              <a:prstGeom prst="rect">
                <a:avLst/>
              </a:prstGeom>
              <a:noFill/>
            </p:spPr>
            <p:txBody>
              <a:bodyPr wrap="square" rtlCol="0">
                <a:spAutoFit/>
              </a:bodyPr>
              <a:lstStyle/>
              <a:p>
                <a:r>
                  <a:rPr kumimoji="1" lang="en-US" altLang="ja-JP" sz="1800" b="0" dirty="0">
                    <a:ea typeface="+mn-ea"/>
                  </a:rPr>
                  <a:t> </a:t>
                </a:r>
                <a14:m>
                  <m:oMath xmlns:m="http://schemas.openxmlformats.org/officeDocument/2006/math">
                    <m:r>
                      <a:rPr kumimoji="1" lang="en-US" altLang="ja-JP" sz="1800" b="0" i="1" smtClean="0">
                        <a:latin typeface="Cambria Math" panose="02040503050406030204" pitchFamily="18" charset="0"/>
                        <a:ea typeface="+mn-ea"/>
                      </a:rPr>
                      <m:t>𝑅𝑒𝑔𝑟𝑒𝑡</m:t>
                    </m:r>
                    <m:d>
                      <m:dPr>
                        <m:ctrlPr>
                          <a:rPr kumimoji="1" lang="en-US" altLang="ja-JP" sz="1800" b="0" i="1" smtClean="0">
                            <a:latin typeface="Cambria Math" panose="02040503050406030204" pitchFamily="18" charset="0"/>
                            <a:ea typeface="+mn-ea"/>
                          </a:rPr>
                        </m:ctrlPr>
                      </m:dPr>
                      <m:e>
                        <m:r>
                          <a:rPr kumimoji="1" lang="en-US" altLang="ja-JP" sz="1800" b="0" i="1" smtClean="0">
                            <a:latin typeface="Cambria Math" panose="02040503050406030204" pitchFamily="18" charset="0"/>
                            <a:ea typeface="+mn-ea"/>
                          </a:rPr>
                          <m:t>𝑇</m:t>
                        </m:r>
                      </m:e>
                    </m:d>
                    <m:r>
                      <a:rPr kumimoji="1" lang="en-US" altLang="ja-JP" sz="1800" b="0" i="1" smtClean="0">
                        <a:latin typeface="Cambria Math" panose="02040503050406030204" pitchFamily="18" charset="0"/>
                        <a:ea typeface="+mn-ea"/>
                      </a:rPr>
                      <m:t>= </m:t>
                    </m:r>
                  </m:oMath>
                </a14:m>
                <a:endParaRPr kumimoji="1" lang="en-US" altLang="ja-JP" sz="1800" b="0" dirty="0">
                  <a:latin typeface="+mn-ea"/>
                  <a:ea typeface="+mn-ea"/>
                </a:endParaRPr>
              </a:p>
              <a:p>
                <a:r>
                  <a:rPr kumimoji="1" lang="ja-JP" altLang="en-US" sz="1800" dirty="0">
                    <a:latin typeface="+mn-ea"/>
                    <a:ea typeface="+mn-ea"/>
                  </a:rPr>
                  <a:t> </a:t>
                </a:r>
                <a14:m>
                  <m:oMath xmlns:m="http://schemas.openxmlformats.org/officeDocument/2006/math">
                    <m:func>
                      <m:funcPr>
                        <m:ctrlPr>
                          <a:rPr kumimoji="1" lang="en-US" altLang="ja-JP" sz="1800" i="1" smtClean="0">
                            <a:latin typeface="Cambria Math" panose="02040503050406030204" pitchFamily="18" charset="0"/>
                            <a:ea typeface="+mn-ea"/>
                          </a:rPr>
                        </m:ctrlPr>
                      </m:funcPr>
                      <m:fName>
                        <m:limLow>
                          <m:limLowPr>
                            <m:ctrlPr>
                              <a:rPr kumimoji="1" lang="en-US" altLang="ja-JP" sz="1800" i="1" smtClean="0">
                                <a:latin typeface="Cambria Math" panose="02040503050406030204" pitchFamily="18" charset="0"/>
                                <a:ea typeface="+mn-ea"/>
                              </a:rPr>
                            </m:ctrlPr>
                          </m:limLowPr>
                          <m:e>
                            <m:r>
                              <m:rPr>
                                <m:sty m:val="p"/>
                              </m:rPr>
                              <a:rPr kumimoji="1" lang="en-US" altLang="ja-JP" sz="1800" i="0" smtClean="0">
                                <a:latin typeface="Cambria Math" panose="02040503050406030204" pitchFamily="18" charset="0"/>
                                <a:ea typeface="+mn-ea"/>
                              </a:rPr>
                              <m:t>max</m:t>
                            </m:r>
                          </m:e>
                          <m:lim>
                            <m:r>
                              <a:rPr kumimoji="1" lang="en-US" altLang="ja-JP" sz="1800" b="0" i="1" smtClean="0">
                                <a:latin typeface="Cambria Math" panose="02040503050406030204" pitchFamily="18" charset="0"/>
                                <a:ea typeface="+mn-ea"/>
                              </a:rPr>
                              <m:t>𝑖</m:t>
                            </m:r>
                            <m:r>
                              <a:rPr kumimoji="1" lang="en-US" altLang="ja-JP" sz="1800" b="0" i="1" smtClean="0">
                                <a:latin typeface="Cambria Math" panose="02040503050406030204" pitchFamily="18" charset="0"/>
                                <a:ea typeface="Cambria Math" panose="02040503050406030204" pitchFamily="18" charset="0"/>
                              </a:rPr>
                              <m:t>∈{1,…,</m:t>
                            </m:r>
                            <m:r>
                              <a:rPr kumimoji="1" lang="en-US" altLang="ja-JP" sz="1800" b="0" i="1" smtClean="0">
                                <a:latin typeface="Cambria Math" panose="02040503050406030204" pitchFamily="18" charset="0"/>
                                <a:ea typeface="Cambria Math" panose="02040503050406030204" pitchFamily="18" charset="0"/>
                              </a:rPr>
                              <m:t>𝐾</m:t>
                            </m:r>
                            <m:r>
                              <a:rPr kumimoji="1" lang="en-US" altLang="ja-JP" sz="1800" b="0" i="1" smtClean="0">
                                <a:latin typeface="Cambria Math" panose="02040503050406030204" pitchFamily="18" charset="0"/>
                                <a:ea typeface="Cambria Math" panose="02040503050406030204" pitchFamily="18" charset="0"/>
                              </a:rPr>
                              <m:t>}</m:t>
                            </m:r>
                          </m:lim>
                        </m:limLow>
                      </m:fName>
                      <m:e>
                        <m:nary>
                          <m:naryPr>
                            <m:chr m:val="∑"/>
                            <m:ctrlPr>
                              <a:rPr kumimoji="1" lang="en-US" altLang="ja-JP" sz="1800" i="1" smtClean="0">
                                <a:latin typeface="Cambria Math" panose="02040503050406030204" pitchFamily="18" charset="0"/>
                                <a:ea typeface="+mn-ea"/>
                              </a:rPr>
                            </m:ctrlPr>
                          </m:naryPr>
                          <m:sub>
                            <m:r>
                              <m:rPr>
                                <m:brk m:alnAt="23"/>
                              </m:rPr>
                              <a:rPr kumimoji="1" lang="en-US" altLang="ja-JP" sz="1800" b="0" i="1" smtClean="0">
                                <a:latin typeface="Cambria Math" panose="02040503050406030204" pitchFamily="18" charset="0"/>
                                <a:ea typeface="+mn-ea"/>
                              </a:rPr>
                              <m:t>𝑡</m:t>
                            </m:r>
                            <m:r>
                              <a:rPr kumimoji="1" lang="en-US" altLang="ja-JP" sz="1800" b="0" i="1" smtClean="0">
                                <a:latin typeface="Cambria Math" panose="02040503050406030204" pitchFamily="18" charset="0"/>
                                <a:ea typeface="+mn-ea"/>
                              </a:rPr>
                              <m:t>=1</m:t>
                            </m:r>
                          </m:sub>
                          <m:sup>
                            <m:r>
                              <a:rPr kumimoji="1" lang="en-US" altLang="ja-JP" sz="1800" b="0" i="1" smtClean="0">
                                <a:latin typeface="Cambria Math" panose="02040503050406030204" pitchFamily="18" charset="0"/>
                                <a:ea typeface="+mn-ea"/>
                              </a:rPr>
                              <m:t>𝑇</m:t>
                            </m:r>
                          </m:sup>
                          <m:e>
                            <m:sSub>
                              <m:sSubPr>
                                <m:ctrlPr>
                                  <a:rPr kumimoji="1" lang="en-US" altLang="ja-JP" sz="1800" i="1" smtClean="0">
                                    <a:latin typeface="Cambria Math" panose="02040503050406030204" pitchFamily="18" charset="0"/>
                                    <a:ea typeface="+mn-ea"/>
                                  </a:rPr>
                                </m:ctrlPr>
                              </m:sSubPr>
                              <m:e>
                                <m:r>
                                  <a:rPr kumimoji="1" lang="en-US" altLang="ja-JP" sz="1800" b="0" i="1" smtClean="0">
                                    <a:latin typeface="Cambria Math" panose="02040503050406030204" pitchFamily="18" charset="0"/>
                                    <a:ea typeface="+mn-ea"/>
                                  </a:rPr>
                                  <m:t>𝑟</m:t>
                                </m:r>
                              </m:e>
                              <m:sub>
                                <m:r>
                                  <a:rPr kumimoji="1" lang="en-US" altLang="ja-JP" sz="1800" b="0" i="1" smtClean="0">
                                    <a:latin typeface="Cambria Math" panose="02040503050406030204" pitchFamily="18" charset="0"/>
                                    <a:ea typeface="+mn-ea"/>
                                  </a:rPr>
                                  <m:t>𝑖</m:t>
                                </m:r>
                              </m:sub>
                            </m:sSub>
                            <m:r>
                              <a:rPr kumimoji="1" lang="en-US" altLang="ja-JP" sz="1800" b="0" i="1" smtClean="0">
                                <a:latin typeface="Cambria Math" panose="02040503050406030204" pitchFamily="18" charset="0"/>
                                <a:ea typeface="+mn-ea"/>
                              </a:rPr>
                              <m:t>(</m:t>
                            </m:r>
                            <m:r>
                              <a:rPr kumimoji="1" lang="en-US" altLang="ja-JP" sz="1800" b="0" i="1" smtClean="0">
                                <a:latin typeface="Cambria Math" panose="02040503050406030204" pitchFamily="18" charset="0"/>
                                <a:ea typeface="+mn-ea"/>
                              </a:rPr>
                              <m:t>𝑡</m:t>
                            </m:r>
                            <m:r>
                              <a:rPr kumimoji="1" lang="en-US" altLang="ja-JP" sz="1800" b="0" i="1" smtClean="0">
                                <a:latin typeface="Cambria Math" panose="02040503050406030204" pitchFamily="18" charset="0"/>
                                <a:ea typeface="+mn-ea"/>
                              </a:rPr>
                              <m:t>)</m:t>
                            </m:r>
                          </m:e>
                        </m:nary>
                      </m:e>
                    </m:func>
                    <m:r>
                      <a:rPr kumimoji="1" lang="en-US" altLang="ja-JP" sz="1800" b="0" i="1" smtClean="0">
                        <a:latin typeface="Cambria Math" panose="02040503050406030204" pitchFamily="18" charset="0"/>
                        <a:ea typeface="+mn-ea"/>
                      </a:rPr>
                      <m:t>−</m:t>
                    </m:r>
                    <m:nary>
                      <m:naryPr>
                        <m:chr m:val="∑"/>
                        <m:ctrlPr>
                          <a:rPr kumimoji="1" lang="en-US" altLang="ja-JP" sz="1800" b="0" i="1" smtClean="0">
                            <a:latin typeface="Cambria Math" panose="02040503050406030204" pitchFamily="18" charset="0"/>
                            <a:ea typeface="+mn-ea"/>
                          </a:rPr>
                        </m:ctrlPr>
                      </m:naryPr>
                      <m:sub>
                        <m:r>
                          <m:rPr>
                            <m:brk m:alnAt="23"/>
                          </m:rPr>
                          <a:rPr kumimoji="1" lang="en-US" altLang="ja-JP" sz="1800" b="0" i="1" smtClean="0">
                            <a:latin typeface="Cambria Math" panose="02040503050406030204" pitchFamily="18" charset="0"/>
                            <a:ea typeface="+mn-ea"/>
                          </a:rPr>
                          <m:t>𝑡</m:t>
                        </m:r>
                        <m:r>
                          <a:rPr kumimoji="1" lang="en-US" altLang="ja-JP" sz="1800" b="0" i="1" smtClean="0">
                            <a:latin typeface="Cambria Math" panose="02040503050406030204" pitchFamily="18" charset="0"/>
                            <a:ea typeface="+mn-ea"/>
                          </a:rPr>
                          <m:t>=1</m:t>
                        </m:r>
                      </m:sub>
                      <m:sup>
                        <m:r>
                          <a:rPr kumimoji="1" lang="en-US" altLang="ja-JP" sz="1800" b="0" i="1" smtClean="0">
                            <a:latin typeface="Cambria Math" panose="02040503050406030204" pitchFamily="18" charset="0"/>
                            <a:ea typeface="+mn-ea"/>
                          </a:rPr>
                          <m:t>𝑇</m:t>
                        </m:r>
                      </m:sup>
                      <m:e>
                        <m:sSub>
                          <m:sSubPr>
                            <m:ctrlPr>
                              <a:rPr kumimoji="1" lang="en-US" altLang="ja-JP" sz="1800" b="0" i="1" smtClean="0">
                                <a:latin typeface="Cambria Math" panose="02040503050406030204" pitchFamily="18" charset="0"/>
                                <a:ea typeface="+mn-ea"/>
                              </a:rPr>
                            </m:ctrlPr>
                          </m:sSubPr>
                          <m:e>
                            <m:r>
                              <a:rPr kumimoji="1" lang="en-US" altLang="ja-JP" sz="1800" b="0" i="1" smtClean="0">
                                <a:latin typeface="Cambria Math" panose="02040503050406030204" pitchFamily="18" charset="0"/>
                                <a:ea typeface="+mn-ea"/>
                              </a:rPr>
                              <m:t>𝑟</m:t>
                            </m:r>
                          </m:e>
                          <m:sub>
                            <m:r>
                              <a:rPr kumimoji="1" lang="en-US" altLang="ja-JP" sz="1800" b="0" i="1" smtClean="0">
                                <a:latin typeface="Cambria Math" panose="02040503050406030204" pitchFamily="18" charset="0"/>
                                <a:ea typeface="+mn-ea"/>
                              </a:rPr>
                              <m:t>𝑖</m:t>
                            </m:r>
                            <m:d>
                              <m:dPr>
                                <m:ctrlPr>
                                  <a:rPr kumimoji="1" lang="en-US" altLang="ja-JP" sz="1800" b="0" i="1" smtClean="0">
                                    <a:latin typeface="Cambria Math" panose="02040503050406030204" pitchFamily="18" charset="0"/>
                                    <a:ea typeface="+mn-ea"/>
                                  </a:rPr>
                                </m:ctrlPr>
                              </m:dPr>
                              <m:e>
                                <m:r>
                                  <a:rPr kumimoji="1" lang="en-US" altLang="ja-JP" sz="1800" b="0" i="1" smtClean="0">
                                    <a:latin typeface="Cambria Math" panose="02040503050406030204" pitchFamily="18" charset="0"/>
                                    <a:ea typeface="+mn-ea"/>
                                  </a:rPr>
                                  <m:t>𝑡</m:t>
                                </m:r>
                              </m:e>
                            </m:d>
                          </m:sub>
                        </m:sSub>
                        <m:r>
                          <a:rPr kumimoji="1" lang="en-US" altLang="ja-JP" sz="1800" b="0" i="1" smtClean="0">
                            <a:latin typeface="Cambria Math" panose="02040503050406030204" pitchFamily="18" charset="0"/>
                            <a:ea typeface="+mn-ea"/>
                          </a:rPr>
                          <m:t>(</m:t>
                        </m:r>
                        <m:r>
                          <a:rPr kumimoji="1" lang="en-US" altLang="ja-JP" sz="1800" b="0" i="1" smtClean="0">
                            <a:latin typeface="Cambria Math" panose="02040503050406030204" pitchFamily="18" charset="0"/>
                            <a:ea typeface="+mn-ea"/>
                          </a:rPr>
                          <m:t>𝑡</m:t>
                        </m:r>
                        <m:r>
                          <a:rPr kumimoji="1" lang="en-US" altLang="ja-JP" sz="1800" b="0" i="1" smtClean="0">
                            <a:latin typeface="Cambria Math" panose="02040503050406030204" pitchFamily="18" charset="0"/>
                            <a:ea typeface="+mn-ea"/>
                          </a:rPr>
                          <m:t>)</m:t>
                        </m:r>
                      </m:e>
                    </m:nary>
                  </m:oMath>
                </a14:m>
                <a:endParaRPr kumimoji="1" lang="ja-JP" altLang="en-US" sz="1800" dirty="0">
                  <a:latin typeface="+mn-ea"/>
                  <a:ea typeface="+mn-ea"/>
                </a:endParaRPr>
              </a:p>
            </p:txBody>
          </p:sp>
        </mc:Choice>
        <mc:Fallback xmlns="">
          <p:sp>
            <p:nvSpPr>
              <p:cNvPr id="42" name="テキスト ボックス 41">
                <a:extLst>
                  <a:ext uri="{FF2B5EF4-FFF2-40B4-BE49-F238E27FC236}">
                    <a16:creationId xmlns:a16="http://schemas.microsoft.com/office/drawing/2014/main" id="{0F6F6B01-1A17-4C35-95BE-239ACF07E175}"/>
                  </a:ext>
                </a:extLst>
              </p:cNvPr>
              <p:cNvSpPr txBox="1">
                <a:spLocks noRot="1" noChangeAspect="1" noMove="1" noResize="1" noEditPoints="1" noAdjustHandles="1" noChangeArrowheads="1" noChangeShapeType="1" noTextEdit="1"/>
              </p:cNvSpPr>
              <p:nvPr/>
            </p:nvSpPr>
            <p:spPr>
              <a:xfrm>
                <a:off x="7874916" y="3751722"/>
                <a:ext cx="4012336" cy="683200"/>
              </a:xfrm>
              <a:prstGeom prst="rect">
                <a:avLst/>
              </a:prstGeom>
              <a:blipFill>
                <a:blip r:embed="rId6"/>
                <a:stretch>
                  <a:fillRect t="-23009" b="-94690"/>
                </a:stretch>
              </a:blipFill>
            </p:spPr>
            <p:txBody>
              <a:bodyPr/>
              <a:lstStyle/>
              <a:p>
                <a:r>
                  <a:rPr lang="ja-JP" altLang="en-US">
                    <a:noFill/>
                  </a:rPr>
                  <a:t> </a:t>
                </a:r>
              </a:p>
            </p:txBody>
          </p:sp>
        </mc:Fallback>
      </mc:AlternateContent>
      <p:sp>
        <p:nvSpPr>
          <p:cNvPr id="43" name="吹き出し: 四角形 42">
            <a:extLst>
              <a:ext uri="{FF2B5EF4-FFF2-40B4-BE49-F238E27FC236}">
                <a16:creationId xmlns:a16="http://schemas.microsoft.com/office/drawing/2014/main" id="{2B0E2555-D6A6-48D3-B161-ED28A873ABE8}"/>
              </a:ext>
            </a:extLst>
          </p:cNvPr>
          <p:cNvSpPr/>
          <p:nvPr/>
        </p:nvSpPr>
        <p:spPr bwMode="auto">
          <a:xfrm>
            <a:off x="8056880" y="4739700"/>
            <a:ext cx="2204840" cy="1118943"/>
          </a:xfrm>
          <a:prstGeom prst="wedgeRectCallout">
            <a:avLst>
              <a:gd name="adj1" fmla="val -20923"/>
              <a:gd name="adj2" fmla="val -68674"/>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800" b="1" dirty="0">
                <a:solidFill>
                  <a:schemeClr val="bg1"/>
                </a:solidFill>
                <a:latin typeface="+mn-ea"/>
                <a:ea typeface="+mn-ea"/>
              </a:rPr>
              <a:t>同じ腕を</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選び続けた場合の</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累積報酬の最大値</a:t>
            </a:r>
          </a:p>
        </p:txBody>
      </p:sp>
      <p:cxnSp>
        <p:nvCxnSpPr>
          <p:cNvPr id="45" name="直線コネクタ 44">
            <a:extLst>
              <a:ext uri="{FF2B5EF4-FFF2-40B4-BE49-F238E27FC236}">
                <a16:creationId xmlns:a16="http://schemas.microsoft.com/office/drawing/2014/main" id="{88A521B4-0EE0-401B-9DC3-E5693294F53E}"/>
              </a:ext>
            </a:extLst>
          </p:cNvPr>
          <p:cNvCxnSpPr/>
          <p:nvPr/>
        </p:nvCxnSpPr>
        <p:spPr bwMode="auto">
          <a:xfrm>
            <a:off x="8056880" y="4434922"/>
            <a:ext cx="2088232" cy="0"/>
          </a:xfrm>
          <a:prstGeom prst="line">
            <a:avLst/>
          </a:prstGeom>
          <a:solidFill>
            <a:schemeClr val="accent1"/>
          </a:solidFill>
          <a:ln w="38100"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 name="吹き出し: 四角形 45">
            <a:extLst>
              <a:ext uri="{FF2B5EF4-FFF2-40B4-BE49-F238E27FC236}">
                <a16:creationId xmlns:a16="http://schemas.microsoft.com/office/drawing/2014/main" id="{5F225BC2-EAB1-4A65-A7E1-CF9588FA6565}"/>
              </a:ext>
            </a:extLst>
          </p:cNvPr>
          <p:cNvSpPr/>
          <p:nvPr/>
        </p:nvSpPr>
        <p:spPr bwMode="auto">
          <a:xfrm>
            <a:off x="9497040" y="5954390"/>
            <a:ext cx="2204840" cy="683200"/>
          </a:xfrm>
          <a:prstGeom prst="wedgeRectCallout">
            <a:avLst>
              <a:gd name="adj1" fmla="val 16921"/>
              <a:gd name="adj2" fmla="val -268669"/>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800" b="1" dirty="0">
                <a:solidFill>
                  <a:schemeClr val="bg1"/>
                </a:solidFill>
                <a:latin typeface="+mn-ea"/>
                <a:ea typeface="+mn-ea"/>
              </a:rPr>
              <a:t>選択した腕による</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累積報酬の和</a:t>
            </a:r>
          </a:p>
        </p:txBody>
      </p:sp>
      <p:cxnSp>
        <p:nvCxnSpPr>
          <p:cNvPr id="47" name="直線コネクタ 46">
            <a:extLst>
              <a:ext uri="{FF2B5EF4-FFF2-40B4-BE49-F238E27FC236}">
                <a16:creationId xmlns:a16="http://schemas.microsoft.com/office/drawing/2014/main" id="{340611A3-661D-4C9E-A1CE-A62F32432F80}"/>
              </a:ext>
            </a:extLst>
          </p:cNvPr>
          <p:cNvCxnSpPr/>
          <p:nvPr/>
        </p:nvCxnSpPr>
        <p:spPr bwMode="auto">
          <a:xfrm>
            <a:off x="10433144" y="4434922"/>
            <a:ext cx="1127449" cy="0"/>
          </a:xfrm>
          <a:prstGeom prst="line">
            <a:avLst/>
          </a:prstGeom>
          <a:solidFill>
            <a:schemeClr val="accent1"/>
          </a:solidFill>
          <a:ln w="38100"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線コネクタ 50">
            <a:extLst>
              <a:ext uri="{FF2B5EF4-FFF2-40B4-BE49-F238E27FC236}">
                <a16:creationId xmlns:a16="http://schemas.microsoft.com/office/drawing/2014/main" id="{D00472D1-9655-4A42-AD39-A99D022F8127}"/>
              </a:ext>
            </a:extLst>
          </p:cNvPr>
          <p:cNvCxnSpPr/>
          <p:nvPr/>
        </p:nvCxnSpPr>
        <p:spPr bwMode="auto">
          <a:xfrm>
            <a:off x="8056880" y="4033930"/>
            <a:ext cx="1008112" cy="0"/>
          </a:xfrm>
          <a:prstGeom prst="line">
            <a:avLst/>
          </a:prstGeom>
          <a:solidFill>
            <a:schemeClr val="accent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吹き出し: 四角形 52">
            <a:extLst>
              <a:ext uri="{FF2B5EF4-FFF2-40B4-BE49-F238E27FC236}">
                <a16:creationId xmlns:a16="http://schemas.microsoft.com/office/drawing/2014/main" id="{7E5F4AAF-EEF8-474F-8AF1-99DE8A9FD81F}"/>
              </a:ext>
            </a:extLst>
          </p:cNvPr>
          <p:cNvSpPr/>
          <p:nvPr/>
        </p:nvSpPr>
        <p:spPr bwMode="auto">
          <a:xfrm>
            <a:off x="7940271" y="2114880"/>
            <a:ext cx="3908353" cy="1518059"/>
          </a:xfrm>
          <a:prstGeom prst="wedgeRectCallout">
            <a:avLst>
              <a:gd name="adj1" fmla="val -30149"/>
              <a:gd name="adj2" fmla="val 61461"/>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800" b="1" dirty="0">
                <a:solidFill>
                  <a:schemeClr val="bg1"/>
                </a:solidFill>
                <a:latin typeface="+mn-ea"/>
                <a:ea typeface="+mn-ea"/>
              </a:rPr>
              <a:t>あの時あの方策を取っておけば</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良かったのに</a:t>
            </a:r>
            <a:r>
              <a:rPr kumimoji="1" lang="en-US" altLang="ja-JP" sz="1800" b="1" dirty="0">
                <a:solidFill>
                  <a:schemeClr val="bg1"/>
                </a:solidFill>
                <a:latin typeface="+mn-ea"/>
                <a:ea typeface="+mn-ea"/>
              </a:rPr>
              <a:t>…</a:t>
            </a:r>
            <a:r>
              <a:rPr kumimoji="1" lang="ja-JP" altLang="en-US" sz="1800" b="1" dirty="0">
                <a:solidFill>
                  <a:schemeClr val="bg1"/>
                </a:solidFill>
                <a:latin typeface="+mn-ea"/>
                <a:ea typeface="+mn-ea"/>
              </a:rPr>
              <a:t>という後悔の大きさ</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この値を最小化するような</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腕の選び方を考える</a:t>
            </a:r>
            <a:endParaRPr kumimoji="1" lang="en-US" altLang="ja-JP" sz="1800" b="1" dirty="0">
              <a:solidFill>
                <a:schemeClr val="bg1"/>
              </a:solidFill>
              <a:latin typeface="+mn-ea"/>
              <a:ea typeface="+mn-ea"/>
            </a:endParaRPr>
          </a:p>
        </p:txBody>
      </p:sp>
    </p:spTree>
    <p:extLst>
      <p:ext uri="{BB962C8B-B14F-4D97-AF65-F5344CB8AC3E}">
        <p14:creationId xmlns:p14="http://schemas.microsoft.com/office/powerpoint/2010/main" val="3961302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C69C6B-E244-482A-AEE1-7EFE9E2BE998}"/>
              </a:ext>
            </a:extLst>
          </p:cNvPr>
          <p:cNvSpPr>
            <a:spLocks noGrp="1"/>
          </p:cNvSpPr>
          <p:nvPr>
            <p:ph type="title"/>
          </p:nvPr>
        </p:nvSpPr>
        <p:spPr/>
        <p:txBody>
          <a:bodyPr/>
          <a:lstStyle/>
          <a:p>
            <a:r>
              <a:rPr kumimoji="1" lang="en-US" altLang="ja-JP" dirty="0"/>
              <a:t>ε-greedy</a:t>
            </a:r>
            <a:endParaRPr kumimoji="1" lang="ja-JP" altLang="en-US" dirty="0"/>
          </a:p>
        </p:txBody>
      </p:sp>
      <p:sp>
        <p:nvSpPr>
          <p:cNvPr id="3" name="コンテンツ プレースホルダー 2">
            <a:extLst>
              <a:ext uri="{FF2B5EF4-FFF2-40B4-BE49-F238E27FC236}">
                <a16:creationId xmlns:a16="http://schemas.microsoft.com/office/drawing/2014/main" id="{52DD55FB-96C4-476E-BD13-168347CEDFE3}"/>
              </a:ext>
            </a:extLst>
          </p:cNvPr>
          <p:cNvSpPr>
            <a:spLocks noGrp="1"/>
          </p:cNvSpPr>
          <p:nvPr>
            <p:ph idx="1"/>
          </p:nvPr>
        </p:nvSpPr>
        <p:spPr/>
        <p:txBody>
          <a:bodyPr/>
          <a:lstStyle/>
          <a:p>
            <a:r>
              <a:rPr kumimoji="1" lang="ja-JP" altLang="en-US" dirty="0"/>
              <a:t>最もシンプルな腕の選び方の</a:t>
            </a:r>
            <a:r>
              <a:rPr kumimoji="1" lang="en-US" altLang="ja-JP" dirty="0"/>
              <a:t>1</a:t>
            </a:r>
            <a:r>
              <a:rPr kumimoji="1" lang="ja-JP" altLang="en-US" dirty="0"/>
              <a:t>つが、</a:t>
            </a:r>
            <a:r>
              <a:rPr kumimoji="1" lang="en-US" altLang="ja-JP" dirty="0"/>
              <a:t>ε-greedy</a:t>
            </a:r>
            <a:endParaRPr kumimoji="1" lang="ja-JP" altLang="en-US" dirty="0"/>
          </a:p>
        </p:txBody>
      </p:sp>
      <p:sp>
        <p:nvSpPr>
          <p:cNvPr id="4" name="スライド番号プレースホルダー 3">
            <a:extLst>
              <a:ext uri="{FF2B5EF4-FFF2-40B4-BE49-F238E27FC236}">
                <a16:creationId xmlns:a16="http://schemas.microsoft.com/office/drawing/2014/main" id="{2D5FD386-4A4F-453A-91DC-C9F50FA66C71}"/>
              </a:ext>
            </a:extLst>
          </p:cNvPr>
          <p:cNvSpPr>
            <a:spLocks noGrp="1"/>
          </p:cNvSpPr>
          <p:nvPr>
            <p:ph type="sldNum" sz="quarter" idx="10"/>
          </p:nvPr>
        </p:nvSpPr>
        <p:spPr/>
        <p:txBody>
          <a:bodyPr/>
          <a:lstStyle/>
          <a:p>
            <a:fld id="{F7D9C81F-6F51-475F-ABDF-7FEE4B0A1340}" type="slidenum">
              <a:rPr lang="en-US" altLang="ja-JP" smtClean="0"/>
              <a:pPr/>
              <a:t>11</a:t>
            </a:fld>
            <a:endParaRPr lang="en-US" altLang="ja-JP" dirty="0"/>
          </a:p>
        </p:txBody>
      </p:sp>
      <p:sp>
        <p:nvSpPr>
          <p:cNvPr id="5" name="正方形/長方形 4">
            <a:extLst>
              <a:ext uri="{FF2B5EF4-FFF2-40B4-BE49-F238E27FC236}">
                <a16:creationId xmlns:a16="http://schemas.microsoft.com/office/drawing/2014/main" id="{AAE916D5-2C62-4848-838D-D8BAC0D0EC19}"/>
              </a:ext>
            </a:extLst>
          </p:cNvPr>
          <p:cNvSpPr/>
          <p:nvPr/>
        </p:nvSpPr>
        <p:spPr bwMode="auto">
          <a:xfrm>
            <a:off x="911424" y="2271228"/>
            <a:ext cx="4666125" cy="548795"/>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イメージ</a:t>
            </a:r>
          </a:p>
        </p:txBody>
      </p:sp>
      <p:sp>
        <p:nvSpPr>
          <p:cNvPr id="6" name="正方形/長方形 5">
            <a:extLst>
              <a:ext uri="{FF2B5EF4-FFF2-40B4-BE49-F238E27FC236}">
                <a16:creationId xmlns:a16="http://schemas.microsoft.com/office/drawing/2014/main" id="{B75B3AE3-93D6-4124-9B32-60A58DB446E0}"/>
              </a:ext>
            </a:extLst>
          </p:cNvPr>
          <p:cNvSpPr/>
          <p:nvPr/>
        </p:nvSpPr>
        <p:spPr bwMode="auto">
          <a:xfrm>
            <a:off x="6614451" y="2271228"/>
            <a:ext cx="4666125" cy="548795"/>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アルゴリズム</a:t>
            </a:r>
          </a:p>
        </p:txBody>
      </p:sp>
      <p:sp>
        <p:nvSpPr>
          <p:cNvPr id="7" name="正方形/長方形 6">
            <a:extLst>
              <a:ext uri="{FF2B5EF4-FFF2-40B4-BE49-F238E27FC236}">
                <a16:creationId xmlns:a16="http://schemas.microsoft.com/office/drawing/2014/main" id="{DD67AA05-C902-46AB-9FB8-DC55579E351E}"/>
              </a:ext>
            </a:extLst>
          </p:cNvPr>
          <p:cNvSpPr/>
          <p:nvPr/>
        </p:nvSpPr>
        <p:spPr bwMode="auto">
          <a:xfrm>
            <a:off x="1127448" y="2969087"/>
            <a:ext cx="4176465"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どの解を選ぶ？</a:t>
            </a:r>
          </a:p>
        </p:txBody>
      </p:sp>
      <p:sp>
        <p:nvSpPr>
          <p:cNvPr id="8" name="正方形/長方形 7">
            <a:extLst>
              <a:ext uri="{FF2B5EF4-FFF2-40B4-BE49-F238E27FC236}">
                <a16:creationId xmlns:a16="http://schemas.microsoft.com/office/drawing/2014/main" id="{E8143AEC-A07A-4586-93B5-708D72A9B8F7}"/>
              </a:ext>
            </a:extLst>
          </p:cNvPr>
          <p:cNvSpPr/>
          <p:nvPr/>
        </p:nvSpPr>
        <p:spPr bwMode="auto">
          <a:xfrm>
            <a:off x="3791744" y="4219886"/>
            <a:ext cx="1310540"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探索</a:t>
            </a:r>
          </a:p>
        </p:txBody>
      </p:sp>
      <p:sp>
        <p:nvSpPr>
          <p:cNvPr id="9" name="正方形/長方形 8">
            <a:extLst>
              <a:ext uri="{FF2B5EF4-FFF2-40B4-BE49-F238E27FC236}">
                <a16:creationId xmlns:a16="http://schemas.microsoft.com/office/drawing/2014/main" id="{8E6DBF29-B40C-4228-87F2-11E28D4FC9AF}"/>
              </a:ext>
            </a:extLst>
          </p:cNvPr>
          <p:cNvSpPr/>
          <p:nvPr/>
        </p:nvSpPr>
        <p:spPr bwMode="auto">
          <a:xfrm>
            <a:off x="1498293" y="4225529"/>
            <a:ext cx="1310540"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活用</a:t>
            </a:r>
          </a:p>
        </p:txBody>
      </p:sp>
      <p:cxnSp>
        <p:nvCxnSpPr>
          <p:cNvPr id="11" name="直線矢印コネクタ 10">
            <a:extLst>
              <a:ext uri="{FF2B5EF4-FFF2-40B4-BE49-F238E27FC236}">
                <a16:creationId xmlns:a16="http://schemas.microsoft.com/office/drawing/2014/main" id="{003E298A-5D2E-4FBE-85CE-FA5EAA25BD16}"/>
              </a:ext>
            </a:extLst>
          </p:cNvPr>
          <p:cNvCxnSpPr>
            <a:stCxn id="7" idx="2"/>
            <a:endCxn id="8" idx="0"/>
          </p:cNvCxnSpPr>
          <p:nvPr/>
        </p:nvCxnSpPr>
        <p:spPr bwMode="auto">
          <a:xfrm>
            <a:off x="3215681" y="3517882"/>
            <a:ext cx="1231333" cy="70200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線矢印コネクタ 11">
            <a:extLst>
              <a:ext uri="{FF2B5EF4-FFF2-40B4-BE49-F238E27FC236}">
                <a16:creationId xmlns:a16="http://schemas.microsoft.com/office/drawing/2014/main" id="{4ED539BC-3443-4599-83E6-2212FCEFFCEF}"/>
              </a:ext>
            </a:extLst>
          </p:cNvPr>
          <p:cNvCxnSpPr>
            <a:stCxn id="7" idx="2"/>
            <a:endCxn id="9" idx="0"/>
          </p:cNvCxnSpPr>
          <p:nvPr/>
        </p:nvCxnSpPr>
        <p:spPr bwMode="auto">
          <a:xfrm flipH="1">
            <a:off x="2153563" y="3517882"/>
            <a:ext cx="1062118" cy="7076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8510A0FD-49C6-481E-A4CE-FEF77B96C0BD}"/>
                  </a:ext>
                </a:extLst>
              </p:cNvPr>
              <p:cNvSpPr txBox="1"/>
              <p:nvPr/>
            </p:nvSpPr>
            <p:spPr>
              <a:xfrm>
                <a:off x="1498293" y="3765541"/>
                <a:ext cx="879766"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mn-ea"/>
                        </a:rPr>
                        <m:t>1−</m:t>
                      </m:r>
                      <m:r>
                        <a:rPr kumimoji="1" lang="ja-JP" altLang="en-US" sz="2000" i="1" smtClean="0">
                          <a:latin typeface="Cambria Math" panose="02040503050406030204" pitchFamily="18" charset="0"/>
                          <a:ea typeface="+mn-ea"/>
                        </a:rPr>
                        <m:t>𝜀</m:t>
                      </m:r>
                    </m:oMath>
                  </m:oMathPara>
                </a14:m>
                <a:endParaRPr kumimoji="1" lang="ja-JP" altLang="en-US" sz="2000" dirty="0">
                  <a:latin typeface="+mn-ea"/>
                  <a:ea typeface="+mn-ea"/>
                </a:endParaRPr>
              </a:p>
            </p:txBody>
          </p:sp>
        </mc:Choice>
        <mc:Fallback xmlns="">
          <p:sp>
            <p:nvSpPr>
              <p:cNvPr id="15" name="テキスト ボックス 14">
                <a:extLst>
                  <a:ext uri="{FF2B5EF4-FFF2-40B4-BE49-F238E27FC236}">
                    <a16:creationId xmlns:a16="http://schemas.microsoft.com/office/drawing/2014/main" id="{8510A0FD-49C6-481E-A4CE-FEF77B96C0BD}"/>
                  </a:ext>
                </a:extLst>
              </p:cNvPr>
              <p:cNvSpPr txBox="1">
                <a:spLocks noRot="1" noChangeAspect="1" noMove="1" noResize="1" noEditPoints="1" noAdjustHandles="1" noChangeArrowheads="1" noChangeShapeType="1" noTextEdit="1"/>
              </p:cNvSpPr>
              <p:nvPr/>
            </p:nvSpPr>
            <p:spPr>
              <a:xfrm>
                <a:off x="1498293" y="3765541"/>
                <a:ext cx="879766" cy="40011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762923A0-00DC-4584-AF25-1C83928BB731}"/>
                  </a:ext>
                </a:extLst>
              </p:cNvPr>
              <p:cNvSpPr txBox="1"/>
              <p:nvPr/>
            </p:nvSpPr>
            <p:spPr>
              <a:xfrm>
                <a:off x="3912885" y="3765541"/>
                <a:ext cx="1068258"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ea typeface="+mn-ea"/>
                        </a:rPr>
                        <m:t>𝜀</m:t>
                      </m:r>
                    </m:oMath>
                  </m:oMathPara>
                </a14:m>
                <a:endParaRPr kumimoji="1" lang="ja-JP" altLang="en-US" sz="2000" dirty="0">
                  <a:latin typeface="+mn-ea"/>
                  <a:ea typeface="+mn-ea"/>
                </a:endParaRPr>
              </a:p>
            </p:txBody>
          </p:sp>
        </mc:Choice>
        <mc:Fallback xmlns="">
          <p:sp>
            <p:nvSpPr>
              <p:cNvPr id="16" name="テキスト ボックス 15">
                <a:extLst>
                  <a:ext uri="{FF2B5EF4-FFF2-40B4-BE49-F238E27FC236}">
                    <a16:creationId xmlns:a16="http://schemas.microsoft.com/office/drawing/2014/main" id="{762923A0-00DC-4584-AF25-1C83928BB731}"/>
                  </a:ext>
                </a:extLst>
              </p:cNvPr>
              <p:cNvSpPr txBox="1">
                <a:spLocks noRot="1" noChangeAspect="1" noMove="1" noResize="1" noEditPoints="1" noAdjustHandles="1" noChangeArrowheads="1" noChangeShapeType="1" noTextEdit="1"/>
              </p:cNvSpPr>
              <p:nvPr/>
            </p:nvSpPr>
            <p:spPr>
              <a:xfrm>
                <a:off x="3912885" y="3765541"/>
                <a:ext cx="1068258" cy="40011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a:extLst>
                  <a:ext uri="{FF2B5EF4-FFF2-40B4-BE49-F238E27FC236}">
                    <a16:creationId xmlns:a16="http://schemas.microsoft.com/office/drawing/2014/main" id="{AB10DC05-C9AF-42AC-82DD-CCD4B4BC8C3A}"/>
                  </a:ext>
                </a:extLst>
              </p:cNvPr>
              <p:cNvSpPr/>
              <p:nvPr/>
            </p:nvSpPr>
            <p:spPr bwMode="auto">
              <a:xfrm>
                <a:off x="3431704" y="5733256"/>
                <a:ext cx="576064"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14:m>
                  <m:oMathPara xmlns:m="http://schemas.openxmlformats.org/officeDocument/2006/math">
                    <m:oMathParaPr>
                      <m:jc m:val="center"/>
                    </m:oMathParaPr>
                    <m:oMath xmlns:m="http://schemas.openxmlformats.org/officeDocument/2006/math">
                      <m:sSub>
                        <m:sSubPr>
                          <m:ctrlPr>
                            <a:rPr kumimoji="1" lang="en-US" altLang="ja-JP" sz="200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𝑥</m:t>
                          </m:r>
                        </m:e>
                        <m:sub>
                          <m:r>
                            <a:rPr kumimoji="1" lang="en-US" altLang="ja-JP" sz="2000" b="0" i="1" smtClean="0">
                              <a:latin typeface="Cambria Math" panose="02040503050406030204" pitchFamily="18" charset="0"/>
                              <a:ea typeface="+mn-ea"/>
                            </a:rPr>
                            <m:t>1</m:t>
                          </m:r>
                        </m:sub>
                      </m:sSub>
                    </m:oMath>
                  </m:oMathPara>
                </a14:m>
                <a:endParaRPr kumimoji="1" lang="ja-JP" altLang="en-US" sz="2000" dirty="0">
                  <a:latin typeface="+mn-ea"/>
                  <a:ea typeface="+mn-ea"/>
                </a:endParaRPr>
              </a:p>
            </p:txBody>
          </p:sp>
        </mc:Choice>
        <mc:Fallback xmlns="">
          <p:sp>
            <p:nvSpPr>
              <p:cNvPr id="18" name="正方形/長方形 17">
                <a:extLst>
                  <a:ext uri="{FF2B5EF4-FFF2-40B4-BE49-F238E27FC236}">
                    <a16:creationId xmlns:a16="http://schemas.microsoft.com/office/drawing/2014/main" id="{AB10DC05-C9AF-42AC-82DD-CCD4B4BC8C3A}"/>
                  </a:ext>
                </a:extLst>
              </p:cNvPr>
              <p:cNvSpPr>
                <a:spLocks noRot="1" noChangeAspect="1" noMove="1" noResize="1" noEditPoints="1" noAdjustHandles="1" noChangeArrowheads="1" noChangeShapeType="1" noTextEdit="1"/>
              </p:cNvSpPr>
              <p:nvPr/>
            </p:nvSpPr>
            <p:spPr bwMode="auto">
              <a:xfrm>
                <a:off x="3431704" y="5733256"/>
                <a:ext cx="576064" cy="548795"/>
              </a:xfrm>
              <a:prstGeom prst="rect">
                <a:avLst/>
              </a:prstGeom>
              <a:blipFill>
                <a:blip r:embed="rId4"/>
                <a:stretch>
                  <a:fillRect/>
                </a:stretch>
              </a:blipFill>
              <a:ln w="9525" cap="flat" cmpd="sng" algn="ctr">
                <a:solidFill>
                  <a:schemeClr val="tx1"/>
                </a:solidFill>
                <a:prstDash val="solid"/>
                <a:round/>
                <a:headEnd type="none" w="med" len="med"/>
                <a:tailEnd type="triangle" w="med" len="med"/>
              </a:ln>
              <a:effectLst/>
            </p:spPr>
            <p:txBody>
              <a:bodyPr/>
              <a:lstStyle/>
              <a:p>
                <a:r>
                  <a:rPr lang="ja-JP" altLang="en-US">
                    <a:noFill/>
                  </a:rPr>
                  <a:t> </a:t>
                </a:r>
              </a:p>
            </p:txBody>
          </p:sp>
        </mc:Fallback>
      </mc:AlternateContent>
      <p:cxnSp>
        <p:nvCxnSpPr>
          <p:cNvPr id="19" name="直線矢印コネクタ 18">
            <a:extLst>
              <a:ext uri="{FF2B5EF4-FFF2-40B4-BE49-F238E27FC236}">
                <a16:creationId xmlns:a16="http://schemas.microsoft.com/office/drawing/2014/main" id="{6F0B60BE-2A8D-40C5-A0E7-ED12FAB44CEB}"/>
              </a:ext>
            </a:extLst>
          </p:cNvPr>
          <p:cNvCxnSpPr>
            <a:cxnSpLocks/>
            <a:stCxn id="8" idx="2"/>
            <a:endCxn id="18" idx="0"/>
          </p:cNvCxnSpPr>
          <p:nvPr/>
        </p:nvCxnSpPr>
        <p:spPr bwMode="auto">
          <a:xfrm flipH="1">
            <a:off x="3719736" y="4768681"/>
            <a:ext cx="727278" cy="96457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3" name="正方形/長方形 22">
                <a:extLst>
                  <a:ext uri="{FF2B5EF4-FFF2-40B4-BE49-F238E27FC236}">
                    <a16:creationId xmlns:a16="http://schemas.microsoft.com/office/drawing/2014/main" id="{04B5AB4A-93A1-47C9-9D72-9AB69DF9302E}"/>
                  </a:ext>
                </a:extLst>
              </p:cNvPr>
              <p:cNvSpPr/>
              <p:nvPr/>
            </p:nvSpPr>
            <p:spPr bwMode="auto">
              <a:xfrm>
                <a:off x="4943872" y="5733256"/>
                <a:ext cx="576064"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14:m>
                  <m:oMathPara xmlns:m="http://schemas.openxmlformats.org/officeDocument/2006/math">
                    <m:oMathParaPr>
                      <m:jc m:val="center"/>
                    </m:oMathParaPr>
                    <m:oMath xmlns:m="http://schemas.openxmlformats.org/officeDocument/2006/math">
                      <m:sSub>
                        <m:sSubPr>
                          <m:ctrlPr>
                            <a:rPr kumimoji="1" lang="en-US" altLang="ja-JP" sz="200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𝑥</m:t>
                          </m:r>
                        </m:e>
                        <m:sub>
                          <m:r>
                            <a:rPr kumimoji="1" lang="en-US" altLang="ja-JP" sz="2000" b="0" i="1" smtClean="0">
                              <a:latin typeface="Cambria Math" panose="02040503050406030204" pitchFamily="18" charset="0"/>
                              <a:ea typeface="+mn-ea"/>
                            </a:rPr>
                            <m:t>𝐾</m:t>
                          </m:r>
                        </m:sub>
                      </m:sSub>
                    </m:oMath>
                  </m:oMathPara>
                </a14:m>
                <a:endParaRPr kumimoji="1" lang="ja-JP" altLang="en-US" sz="2000" dirty="0">
                  <a:latin typeface="+mn-ea"/>
                  <a:ea typeface="+mn-ea"/>
                </a:endParaRPr>
              </a:p>
            </p:txBody>
          </p:sp>
        </mc:Choice>
        <mc:Fallback xmlns="">
          <p:sp>
            <p:nvSpPr>
              <p:cNvPr id="23" name="正方形/長方形 22">
                <a:extLst>
                  <a:ext uri="{FF2B5EF4-FFF2-40B4-BE49-F238E27FC236}">
                    <a16:creationId xmlns:a16="http://schemas.microsoft.com/office/drawing/2014/main" id="{04B5AB4A-93A1-47C9-9D72-9AB69DF9302E}"/>
                  </a:ext>
                </a:extLst>
              </p:cNvPr>
              <p:cNvSpPr>
                <a:spLocks noRot="1" noChangeAspect="1" noMove="1" noResize="1" noEditPoints="1" noAdjustHandles="1" noChangeArrowheads="1" noChangeShapeType="1" noTextEdit="1"/>
              </p:cNvSpPr>
              <p:nvPr/>
            </p:nvSpPr>
            <p:spPr bwMode="auto">
              <a:xfrm>
                <a:off x="4943872" y="5733256"/>
                <a:ext cx="576064" cy="548795"/>
              </a:xfrm>
              <a:prstGeom prst="rect">
                <a:avLst/>
              </a:prstGeom>
              <a:blipFill>
                <a:blip r:embed="rId5"/>
                <a:stretch>
                  <a:fillRect/>
                </a:stretch>
              </a:blipFill>
              <a:ln w="9525" cap="flat" cmpd="sng" algn="ctr">
                <a:solidFill>
                  <a:schemeClr val="tx1"/>
                </a:solidFill>
                <a:prstDash val="solid"/>
                <a:round/>
                <a:headEnd type="none" w="med" len="med"/>
                <a:tailEnd type="triangle" w="med" len="med"/>
              </a:ln>
              <a:effectLst/>
            </p:spPr>
            <p:txBody>
              <a:bodyPr/>
              <a:lstStyle/>
              <a:p>
                <a:r>
                  <a:rPr lang="ja-JP" altLang="en-US">
                    <a:noFill/>
                  </a:rPr>
                  <a:t> </a:t>
                </a:r>
              </a:p>
            </p:txBody>
          </p:sp>
        </mc:Fallback>
      </mc:AlternateContent>
      <p:cxnSp>
        <p:nvCxnSpPr>
          <p:cNvPr id="24" name="直線矢印コネクタ 23">
            <a:extLst>
              <a:ext uri="{FF2B5EF4-FFF2-40B4-BE49-F238E27FC236}">
                <a16:creationId xmlns:a16="http://schemas.microsoft.com/office/drawing/2014/main" id="{0CCE2EF9-8A2C-462E-AC16-23FE6E3F7BFF}"/>
              </a:ext>
            </a:extLst>
          </p:cNvPr>
          <p:cNvCxnSpPr>
            <a:stCxn id="8" idx="2"/>
            <a:endCxn id="23" idx="0"/>
          </p:cNvCxnSpPr>
          <p:nvPr/>
        </p:nvCxnSpPr>
        <p:spPr bwMode="auto">
          <a:xfrm>
            <a:off x="4447014" y="4768681"/>
            <a:ext cx="784890" cy="96457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03574771-121D-42FF-BB75-375A8ABBE798}"/>
                  </a:ext>
                </a:extLst>
              </p:cNvPr>
              <p:cNvSpPr txBox="1"/>
              <p:nvPr/>
            </p:nvSpPr>
            <p:spPr>
              <a:xfrm>
                <a:off x="3539716" y="4836930"/>
                <a:ext cx="360040" cy="69506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ja-JP" sz="2000" i="1" smtClean="0">
                              <a:latin typeface="Cambria Math" panose="02040503050406030204" pitchFamily="18" charset="0"/>
                              <a:ea typeface="+mn-ea"/>
                            </a:rPr>
                          </m:ctrlPr>
                        </m:fPr>
                        <m:num>
                          <m:r>
                            <a:rPr kumimoji="1" lang="en-US" altLang="ja-JP" sz="2000" b="0" i="1" smtClean="0">
                              <a:latin typeface="Cambria Math" panose="02040503050406030204" pitchFamily="18" charset="0"/>
                              <a:ea typeface="+mn-ea"/>
                            </a:rPr>
                            <m:t>1</m:t>
                          </m:r>
                        </m:num>
                        <m:den>
                          <m:r>
                            <a:rPr kumimoji="1" lang="en-US" altLang="ja-JP" sz="2000" b="0" i="1" smtClean="0">
                              <a:latin typeface="Cambria Math" panose="02040503050406030204" pitchFamily="18" charset="0"/>
                              <a:ea typeface="+mn-ea"/>
                            </a:rPr>
                            <m:t>𝐾</m:t>
                          </m:r>
                        </m:den>
                      </m:f>
                    </m:oMath>
                  </m:oMathPara>
                </a14:m>
                <a:endParaRPr kumimoji="1" lang="ja-JP" altLang="en-US" sz="2000" dirty="0">
                  <a:latin typeface="+mn-ea"/>
                  <a:ea typeface="+mn-ea"/>
                </a:endParaRPr>
              </a:p>
            </p:txBody>
          </p:sp>
        </mc:Choice>
        <mc:Fallback xmlns="">
          <p:sp>
            <p:nvSpPr>
              <p:cNvPr id="27" name="テキスト ボックス 26">
                <a:extLst>
                  <a:ext uri="{FF2B5EF4-FFF2-40B4-BE49-F238E27FC236}">
                    <a16:creationId xmlns:a16="http://schemas.microsoft.com/office/drawing/2014/main" id="{03574771-121D-42FF-BB75-375A8ABBE798}"/>
                  </a:ext>
                </a:extLst>
              </p:cNvPr>
              <p:cNvSpPr txBox="1">
                <a:spLocks noRot="1" noChangeAspect="1" noMove="1" noResize="1" noEditPoints="1" noAdjustHandles="1" noChangeArrowheads="1" noChangeShapeType="1" noTextEdit="1"/>
              </p:cNvSpPr>
              <p:nvPr/>
            </p:nvSpPr>
            <p:spPr>
              <a:xfrm>
                <a:off x="3539716" y="4836930"/>
                <a:ext cx="360040" cy="69506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2BC9328E-AD9A-4982-BF81-82DC35CBADC2}"/>
                  </a:ext>
                </a:extLst>
              </p:cNvPr>
              <p:cNvSpPr txBox="1"/>
              <p:nvPr/>
            </p:nvSpPr>
            <p:spPr>
              <a:xfrm>
                <a:off x="5069582" y="4836930"/>
                <a:ext cx="360040" cy="69506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ja-JP" sz="2000" i="1" smtClean="0">
                              <a:latin typeface="Cambria Math" panose="02040503050406030204" pitchFamily="18" charset="0"/>
                              <a:ea typeface="+mn-ea"/>
                            </a:rPr>
                          </m:ctrlPr>
                        </m:fPr>
                        <m:num>
                          <m:r>
                            <a:rPr kumimoji="1" lang="en-US" altLang="ja-JP" sz="2000" b="0" i="1" smtClean="0">
                              <a:latin typeface="Cambria Math" panose="02040503050406030204" pitchFamily="18" charset="0"/>
                              <a:ea typeface="+mn-ea"/>
                            </a:rPr>
                            <m:t>1</m:t>
                          </m:r>
                        </m:num>
                        <m:den>
                          <m:r>
                            <a:rPr kumimoji="1" lang="en-US" altLang="ja-JP" sz="2000" b="0" i="1" smtClean="0">
                              <a:latin typeface="Cambria Math" panose="02040503050406030204" pitchFamily="18" charset="0"/>
                              <a:ea typeface="+mn-ea"/>
                            </a:rPr>
                            <m:t>𝐾</m:t>
                          </m:r>
                        </m:den>
                      </m:f>
                    </m:oMath>
                  </m:oMathPara>
                </a14:m>
                <a:endParaRPr kumimoji="1" lang="ja-JP" altLang="en-US" sz="2000" dirty="0">
                  <a:latin typeface="+mn-ea"/>
                  <a:ea typeface="+mn-ea"/>
                </a:endParaRPr>
              </a:p>
            </p:txBody>
          </p:sp>
        </mc:Choice>
        <mc:Fallback xmlns="">
          <p:sp>
            <p:nvSpPr>
              <p:cNvPr id="28" name="テキスト ボックス 27">
                <a:extLst>
                  <a:ext uri="{FF2B5EF4-FFF2-40B4-BE49-F238E27FC236}">
                    <a16:creationId xmlns:a16="http://schemas.microsoft.com/office/drawing/2014/main" id="{2BC9328E-AD9A-4982-BF81-82DC35CBADC2}"/>
                  </a:ext>
                </a:extLst>
              </p:cNvPr>
              <p:cNvSpPr txBox="1">
                <a:spLocks noRot="1" noChangeAspect="1" noMove="1" noResize="1" noEditPoints="1" noAdjustHandles="1" noChangeArrowheads="1" noChangeShapeType="1" noTextEdit="1"/>
              </p:cNvSpPr>
              <p:nvPr/>
            </p:nvSpPr>
            <p:spPr>
              <a:xfrm>
                <a:off x="5069582" y="4836930"/>
                <a:ext cx="360040" cy="695062"/>
              </a:xfrm>
              <a:prstGeom prst="rect">
                <a:avLst/>
              </a:prstGeom>
              <a:blipFill>
                <a:blip r:embed="rId7"/>
                <a:stretch>
                  <a:fillRect/>
                </a:stretch>
              </a:blipFill>
            </p:spPr>
            <p:txBody>
              <a:bodyPr/>
              <a:lstStyle/>
              <a:p>
                <a:r>
                  <a:rPr lang="ja-JP" altLang="en-US">
                    <a:noFill/>
                  </a:rPr>
                  <a:t> </a:t>
                </a:r>
              </a:p>
            </p:txBody>
          </p:sp>
        </mc:Fallback>
      </mc:AlternateContent>
      <p:sp>
        <p:nvSpPr>
          <p:cNvPr id="31" name="正方形/長方形 30">
            <a:extLst>
              <a:ext uri="{FF2B5EF4-FFF2-40B4-BE49-F238E27FC236}">
                <a16:creationId xmlns:a16="http://schemas.microsoft.com/office/drawing/2014/main" id="{51A1D148-7B29-42C4-82C5-E0A2C1BB542C}"/>
              </a:ext>
            </a:extLst>
          </p:cNvPr>
          <p:cNvSpPr/>
          <p:nvPr/>
        </p:nvSpPr>
        <p:spPr bwMode="auto">
          <a:xfrm>
            <a:off x="4223792" y="5733256"/>
            <a:ext cx="576064" cy="548795"/>
          </a:xfrm>
          <a:prstGeom prst="rect">
            <a:avLst/>
          </a:prstGeom>
          <a:solidFill>
            <a:schemeClr val="bg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2000" dirty="0">
                <a:latin typeface="+mn-ea"/>
                <a:ea typeface="+mn-ea"/>
              </a:rPr>
              <a:t>…</a:t>
            </a:r>
            <a:endParaRPr kumimoji="1" lang="ja-JP" altLang="en-US" sz="2000" dirty="0">
              <a:latin typeface="+mn-ea"/>
              <a:ea typeface="+mn-ea"/>
            </a:endParaRPr>
          </a:p>
        </p:txBody>
      </p:sp>
      <mc:AlternateContent xmlns:mc="http://schemas.openxmlformats.org/markup-compatibility/2006" xmlns:a14="http://schemas.microsoft.com/office/drawing/2010/main">
        <mc:Choice Requires="a14">
          <p:sp>
            <p:nvSpPr>
              <p:cNvPr id="34" name="正方形/長方形 33">
                <a:extLst>
                  <a:ext uri="{FF2B5EF4-FFF2-40B4-BE49-F238E27FC236}">
                    <a16:creationId xmlns:a16="http://schemas.microsoft.com/office/drawing/2014/main" id="{522DD45C-6EBC-4394-9316-F559099B73A0}"/>
                  </a:ext>
                </a:extLst>
              </p:cNvPr>
              <p:cNvSpPr/>
              <p:nvPr/>
            </p:nvSpPr>
            <p:spPr bwMode="auto">
              <a:xfrm>
                <a:off x="1361475" y="5476329"/>
                <a:ext cx="1576978" cy="805722"/>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標本平均</a:t>
                </a:r>
                <a:endParaRPr kumimoji="1" lang="en-US" altLang="ja-JP" sz="2000" dirty="0">
                  <a:latin typeface="+mn-ea"/>
                  <a:ea typeface="+mn-ea"/>
                </a:endParaRPr>
              </a:p>
              <a:p>
                <a:pPr algn="ctr">
                  <a:spcBef>
                    <a:spcPts val="600"/>
                  </a:spcBef>
                  <a:buClr>
                    <a:srgbClr val="BFBFBF"/>
                  </a:buClr>
                </a:pPr>
                <a:r>
                  <a:rPr kumimoji="1" lang="ja-JP" altLang="en-US" sz="2000" dirty="0">
                    <a:latin typeface="+mn-ea"/>
                    <a:ea typeface="+mn-ea"/>
                  </a:rPr>
                  <a:t>最大</a:t>
                </a:r>
                <a14:m>
                  <m:oMath xmlns:m="http://schemas.openxmlformats.org/officeDocument/2006/math">
                    <m:sSup>
                      <m:sSupPr>
                        <m:ctrlPr>
                          <a:rPr kumimoji="1" lang="en-US" altLang="ja-JP" sz="2000" i="1" smtClean="0">
                            <a:latin typeface="Cambria Math" panose="02040503050406030204" pitchFamily="18" charset="0"/>
                            <a:ea typeface="+mn-ea"/>
                          </a:rPr>
                        </m:ctrlPr>
                      </m:sSupPr>
                      <m:e>
                        <m:acc>
                          <m:accPr>
                            <m:chr m:val="̂"/>
                            <m:ctrlPr>
                              <a:rPr kumimoji="1" lang="en-US" altLang="ja-JP" sz="2000" i="1" smtClean="0">
                                <a:latin typeface="Cambria Math" panose="02040503050406030204" pitchFamily="18" charset="0"/>
                                <a:ea typeface="+mn-ea"/>
                              </a:rPr>
                            </m:ctrlPr>
                          </m:accPr>
                          <m:e>
                            <m:r>
                              <a:rPr kumimoji="1" lang="en-US" altLang="ja-JP" sz="2000" b="0" i="1" smtClean="0">
                                <a:latin typeface="Cambria Math" panose="02040503050406030204" pitchFamily="18" charset="0"/>
                                <a:ea typeface="+mn-ea"/>
                              </a:rPr>
                              <m:t>𝑥</m:t>
                            </m:r>
                          </m:e>
                        </m:acc>
                      </m:e>
                      <m:sup>
                        <m:r>
                          <a:rPr kumimoji="1" lang="en-US" altLang="ja-JP" sz="2000" b="0" i="1" smtClean="0">
                            <a:latin typeface="Cambria Math" panose="02040503050406030204" pitchFamily="18" charset="0"/>
                            <a:ea typeface="+mn-ea"/>
                          </a:rPr>
                          <m:t>∗</m:t>
                        </m:r>
                      </m:sup>
                    </m:sSup>
                  </m:oMath>
                </a14:m>
                <a:endParaRPr kumimoji="1" lang="ja-JP" altLang="en-US" sz="2000" dirty="0">
                  <a:latin typeface="+mn-ea"/>
                  <a:ea typeface="+mn-ea"/>
                </a:endParaRPr>
              </a:p>
            </p:txBody>
          </p:sp>
        </mc:Choice>
        <mc:Fallback xmlns="">
          <p:sp>
            <p:nvSpPr>
              <p:cNvPr id="34" name="正方形/長方形 33">
                <a:extLst>
                  <a:ext uri="{FF2B5EF4-FFF2-40B4-BE49-F238E27FC236}">
                    <a16:creationId xmlns:a16="http://schemas.microsoft.com/office/drawing/2014/main" id="{522DD45C-6EBC-4394-9316-F559099B73A0}"/>
                  </a:ext>
                </a:extLst>
              </p:cNvPr>
              <p:cNvSpPr>
                <a:spLocks noRot="1" noChangeAspect="1" noMove="1" noResize="1" noEditPoints="1" noAdjustHandles="1" noChangeArrowheads="1" noChangeShapeType="1" noTextEdit="1"/>
              </p:cNvSpPr>
              <p:nvPr/>
            </p:nvSpPr>
            <p:spPr bwMode="auto">
              <a:xfrm>
                <a:off x="1361475" y="5476329"/>
                <a:ext cx="1576978" cy="805722"/>
              </a:xfrm>
              <a:prstGeom prst="rect">
                <a:avLst/>
              </a:prstGeom>
              <a:blipFill>
                <a:blip r:embed="rId8"/>
                <a:stretch>
                  <a:fillRect t="-2222" b="-11111"/>
                </a:stretch>
              </a:blipFill>
              <a:ln w="9525" cap="flat" cmpd="sng" algn="ctr">
                <a:solidFill>
                  <a:schemeClr val="tx1"/>
                </a:solidFill>
                <a:prstDash val="solid"/>
                <a:round/>
                <a:headEnd type="none" w="med" len="med"/>
                <a:tailEnd type="triangle" w="med" len="med"/>
              </a:ln>
              <a:effectLst/>
            </p:spPr>
            <p:txBody>
              <a:bodyPr/>
              <a:lstStyle/>
              <a:p>
                <a:r>
                  <a:rPr lang="ja-JP" altLang="en-US">
                    <a:noFill/>
                  </a:rPr>
                  <a:t> </a:t>
                </a:r>
              </a:p>
            </p:txBody>
          </p:sp>
        </mc:Fallback>
      </mc:AlternateContent>
      <p:cxnSp>
        <p:nvCxnSpPr>
          <p:cNvPr id="35" name="直線矢印コネクタ 34">
            <a:extLst>
              <a:ext uri="{FF2B5EF4-FFF2-40B4-BE49-F238E27FC236}">
                <a16:creationId xmlns:a16="http://schemas.microsoft.com/office/drawing/2014/main" id="{7E93ED58-A4DB-4BD0-B58B-DB9EB97262A1}"/>
              </a:ext>
            </a:extLst>
          </p:cNvPr>
          <p:cNvCxnSpPr>
            <a:cxnSpLocks/>
            <a:stCxn id="9" idx="2"/>
            <a:endCxn id="34" idx="0"/>
          </p:cNvCxnSpPr>
          <p:nvPr/>
        </p:nvCxnSpPr>
        <p:spPr bwMode="auto">
          <a:xfrm flipH="1">
            <a:off x="2149964" y="4774324"/>
            <a:ext cx="3599" cy="70200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90D29010-695C-4B20-933A-03B3C5C16A87}"/>
                  </a:ext>
                </a:extLst>
              </p:cNvPr>
              <p:cNvSpPr txBox="1"/>
              <p:nvPr/>
            </p:nvSpPr>
            <p:spPr>
              <a:xfrm>
                <a:off x="6618051" y="3068960"/>
                <a:ext cx="4658926" cy="2054986"/>
              </a:xfrm>
              <a:prstGeom prst="rect">
                <a:avLst/>
              </a:prstGeom>
              <a:noFill/>
            </p:spPr>
            <p:txBody>
              <a:bodyPr wrap="square" rtlCol="0">
                <a:spAutoFit/>
              </a:bodyPr>
              <a:lstStyle/>
              <a:p>
                <a:r>
                  <a:rPr kumimoji="1" lang="ja-JP" altLang="en-US" sz="1800" dirty="0">
                    <a:latin typeface="+mn-ea"/>
                    <a:ea typeface="+mn-ea"/>
                  </a:rPr>
                  <a:t>パラメータ：</a:t>
                </a:r>
                <a14:m>
                  <m:oMath xmlns:m="http://schemas.openxmlformats.org/officeDocument/2006/math">
                    <m:r>
                      <a:rPr kumimoji="1" lang="ja-JP" altLang="en-US" sz="1800" i="1">
                        <a:latin typeface="Cambria Math" panose="02040503050406030204" pitchFamily="18" charset="0"/>
                      </a:rPr>
                      <m:t>𝜀</m:t>
                    </m:r>
                  </m:oMath>
                </a14:m>
                <a:endParaRPr kumimoji="1" lang="en-US" altLang="ja-JP" sz="1800" dirty="0">
                  <a:latin typeface="+mn-ea"/>
                  <a:ea typeface="+mn-ea"/>
                </a:endParaRPr>
              </a:p>
              <a:p>
                <a:pPr marL="342900" indent="-342900" algn="l">
                  <a:buFont typeface="+mj-lt"/>
                  <a:buAutoNum type="arabicPeriod"/>
                </a:pPr>
                <a:r>
                  <a:rPr kumimoji="1" lang="en-US" altLang="ja-JP" sz="1800" dirty="0">
                    <a:latin typeface="+mn-ea"/>
                    <a:ea typeface="+mn-ea"/>
                  </a:rPr>
                  <a:t>0~1</a:t>
                </a:r>
                <a:r>
                  <a:rPr kumimoji="1" lang="ja-JP" altLang="en-US" sz="1800" dirty="0">
                    <a:latin typeface="+mn-ea"/>
                    <a:ea typeface="+mn-ea"/>
                  </a:rPr>
                  <a:t>の値を取る乱数を生成</a:t>
                </a:r>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1</a:t>
                </a:r>
                <a:r>
                  <a:rPr kumimoji="1" lang="ja-JP" altLang="en-US" sz="1800" dirty="0">
                    <a:latin typeface="+mn-ea"/>
                    <a:ea typeface="+mn-ea"/>
                  </a:rPr>
                  <a:t>の値が</a:t>
                </a:r>
                <a14:m>
                  <m:oMath xmlns:m="http://schemas.openxmlformats.org/officeDocument/2006/math">
                    <m:r>
                      <a:rPr kumimoji="1" lang="ja-JP" altLang="en-US" sz="2000" i="1">
                        <a:latin typeface="Cambria Math" panose="02040503050406030204" pitchFamily="18" charset="0"/>
                      </a:rPr>
                      <m:t>𝜀</m:t>
                    </m:r>
                  </m:oMath>
                </a14:m>
                <a:r>
                  <a:rPr kumimoji="1" lang="ja-JP" altLang="en-US" sz="1800" dirty="0">
                    <a:latin typeface="+mn-ea"/>
                    <a:ea typeface="+mn-ea"/>
                  </a:rPr>
                  <a:t>以下であれば、すべての腕の中から等確率で選択</a:t>
                </a:r>
                <a:r>
                  <a:rPr kumimoji="1" lang="en-US" altLang="ja-JP" sz="1800" dirty="0">
                    <a:latin typeface="+mn-ea"/>
                    <a:ea typeface="+mn-ea"/>
                  </a:rPr>
                  <a:t>.</a:t>
                </a:r>
                <a:endParaRPr kumimoji="1" lang="ja-JP" altLang="en-US" sz="1800" dirty="0">
                  <a:latin typeface="+mn-ea"/>
                </a:endParaRPr>
              </a:p>
              <a:p>
                <a:pPr marL="342900" indent="-342900">
                  <a:buFont typeface="+mj-lt"/>
                  <a:buAutoNum type="arabicPeriod"/>
                </a:pPr>
                <a:r>
                  <a:rPr kumimoji="1" lang="en-US" altLang="ja-JP" sz="1800" dirty="0">
                    <a:latin typeface="+mn-ea"/>
                    <a:ea typeface="+mn-ea"/>
                  </a:rPr>
                  <a:t>1</a:t>
                </a:r>
                <a:r>
                  <a:rPr kumimoji="1" lang="ja-JP" altLang="en-US" sz="1800" dirty="0">
                    <a:latin typeface="+mn-ea"/>
                    <a:ea typeface="+mn-ea"/>
                  </a:rPr>
                  <a:t>の値が𝜀より大きければ、現在まで選択した腕の中から一番よい腕を選択する</a:t>
                </a:r>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1</a:t>
                </a:r>
                <a:r>
                  <a:rPr kumimoji="1" lang="ja-JP" altLang="en-US" sz="1800" dirty="0">
                    <a:latin typeface="+mn-ea"/>
                    <a:ea typeface="+mn-ea"/>
                  </a:rPr>
                  <a:t>へ戻る</a:t>
                </a:r>
              </a:p>
            </p:txBody>
          </p:sp>
        </mc:Choice>
        <mc:Fallback xmlns="">
          <p:sp>
            <p:nvSpPr>
              <p:cNvPr id="51" name="テキスト ボックス 50">
                <a:extLst>
                  <a:ext uri="{FF2B5EF4-FFF2-40B4-BE49-F238E27FC236}">
                    <a16:creationId xmlns:a16="http://schemas.microsoft.com/office/drawing/2014/main" id="{90D29010-695C-4B20-933A-03B3C5C16A87}"/>
                  </a:ext>
                </a:extLst>
              </p:cNvPr>
              <p:cNvSpPr txBox="1">
                <a:spLocks noRot="1" noChangeAspect="1" noMove="1" noResize="1" noEditPoints="1" noAdjustHandles="1" noChangeArrowheads="1" noChangeShapeType="1" noTextEdit="1"/>
              </p:cNvSpPr>
              <p:nvPr/>
            </p:nvSpPr>
            <p:spPr>
              <a:xfrm>
                <a:off x="6618051" y="3068960"/>
                <a:ext cx="4658926" cy="2054986"/>
              </a:xfrm>
              <a:prstGeom prst="rect">
                <a:avLst/>
              </a:prstGeom>
              <a:blipFill>
                <a:blip r:embed="rId9"/>
                <a:stretch>
                  <a:fillRect l="-1832" t="-888" r="-1047" b="-650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0476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102D5C-5CFC-4440-870E-6419F08144F2}"/>
              </a:ext>
            </a:extLst>
          </p:cNvPr>
          <p:cNvSpPr>
            <a:spLocks noGrp="1"/>
          </p:cNvSpPr>
          <p:nvPr>
            <p:ph type="title"/>
          </p:nvPr>
        </p:nvSpPr>
        <p:spPr/>
        <p:txBody>
          <a:bodyPr/>
          <a:lstStyle/>
          <a:p>
            <a:r>
              <a:rPr kumimoji="1" lang="ja-JP" altLang="en-US" dirty="0"/>
              <a:t>実験設定</a:t>
            </a:r>
          </a:p>
        </p:txBody>
      </p:sp>
      <p:sp>
        <p:nvSpPr>
          <p:cNvPr id="3" name="コンテンツ プレースホルダー 2">
            <a:extLst>
              <a:ext uri="{FF2B5EF4-FFF2-40B4-BE49-F238E27FC236}">
                <a16:creationId xmlns:a16="http://schemas.microsoft.com/office/drawing/2014/main" id="{512A6F56-584B-46E6-9811-AC4EB42736DB}"/>
              </a:ext>
            </a:extLst>
          </p:cNvPr>
          <p:cNvSpPr>
            <a:spLocks noGrp="1"/>
          </p:cNvSpPr>
          <p:nvPr>
            <p:ph idx="1"/>
          </p:nvPr>
        </p:nvSpPr>
        <p:spPr/>
        <p:txBody>
          <a:bodyPr/>
          <a:lstStyle/>
          <a:p>
            <a:r>
              <a:rPr kumimoji="1" lang="en-US" altLang="ja-JP" dirty="0"/>
              <a:t>4</a:t>
            </a:r>
            <a:r>
              <a:rPr kumimoji="1" lang="ja-JP" altLang="en-US" dirty="0"/>
              <a:t>つの腕が独立のベルヌーイ分布に従って報酬が与えられるとし、</a:t>
            </a:r>
            <a:endParaRPr kumimoji="1" lang="en-US" altLang="ja-JP" dirty="0"/>
          </a:p>
          <a:p>
            <a:r>
              <a:rPr kumimoji="1" lang="en-US" altLang="ja-JP" dirty="0"/>
              <a:t>4</a:t>
            </a:r>
            <a:r>
              <a:rPr kumimoji="1" lang="ja-JP" altLang="en-US" dirty="0"/>
              <a:t>番目の腕が期待値最大とした</a:t>
            </a:r>
          </a:p>
        </p:txBody>
      </p:sp>
      <p:sp>
        <p:nvSpPr>
          <p:cNvPr id="4" name="スライド番号プレースホルダー 3">
            <a:extLst>
              <a:ext uri="{FF2B5EF4-FFF2-40B4-BE49-F238E27FC236}">
                <a16:creationId xmlns:a16="http://schemas.microsoft.com/office/drawing/2014/main" id="{2920CB31-CA1E-456D-AE28-F9E50E0C97DF}"/>
              </a:ext>
            </a:extLst>
          </p:cNvPr>
          <p:cNvSpPr>
            <a:spLocks noGrp="1"/>
          </p:cNvSpPr>
          <p:nvPr>
            <p:ph type="sldNum" sz="quarter" idx="10"/>
          </p:nvPr>
        </p:nvSpPr>
        <p:spPr/>
        <p:txBody>
          <a:bodyPr/>
          <a:lstStyle/>
          <a:p>
            <a:fld id="{F7D9C81F-6F51-475F-ABDF-7FEE4B0A1340}" type="slidenum">
              <a:rPr lang="en-US" altLang="ja-JP" smtClean="0"/>
              <a:pPr/>
              <a:t>12</a:t>
            </a:fld>
            <a:endParaRPr lang="en-US" altLang="ja-JP" dirty="0"/>
          </a:p>
        </p:txBody>
      </p:sp>
      <p:grpSp>
        <p:nvGrpSpPr>
          <p:cNvPr id="34" name="グループ化 33">
            <a:extLst>
              <a:ext uri="{FF2B5EF4-FFF2-40B4-BE49-F238E27FC236}">
                <a16:creationId xmlns:a16="http://schemas.microsoft.com/office/drawing/2014/main" id="{E93315EF-9A37-4E01-87FB-7CAE740D9102}"/>
              </a:ext>
            </a:extLst>
          </p:cNvPr>
          <p:cNvGrpSpPr/>
          <p:nvPr/>
        </p:nvGrpSpPr>
        <p:grpSpPr>
          <a:xfrm>
            <a:off x="1064479" y="2804507"/>
            <a:ext cx="1457400" cy="3494079"/>
            <a:chOff x="1064479" y="2804507"/>
            <a:chExt cx="1457400" cy="3494079"/>
          </a:xfrm>
        </p:grpSpPr>
        <p:pic>
          <p:nvPicPr>
            <p:cNvPr id="8" name="図 7">
              <a:extLst>
                <a:ext uri="{FF2B5EF4-FFF2-40B4-BE49-F238E27FC236}">
                  <a16:creationId xmlns:a16="http://schemas.microsoft.com/office/drawing/2014/main" id="{F8740B78-EFF3-4814-932F-A40B1B2DBF64}"/>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1064479" y="2804507"/>
              <a:ext cx="1457400" cy="1248985"/>
            </a:xfrm>
            <a:prstGeom prst="rect">
              <a:avLst/>
            </a:prstGeom>
          </p:spPr>
        </p:pic>
        <p:pic>
          <p:nvPicPr>
            <p:cNvPr id="13" name="図 12">
              <a:extLst>
                <a:ext uri="{FF2B5EF4-FFF2-40B4-BE49-F238E27FC236}">
                  <a16:creationId xmlns:a16="http://schemas.microsoft.com/office/drawing/2014/main" id="{9648500C-3434-48DE-B737-3F789CB25D3C}"/>
                </a:ext>
              </a:extLst>
            </p:cNvPr>
            <p:cNvPicPr>
              <a:picLocks noChangeAspect="1"/>
            </p:cNvPicPr>
            <p:nvPr/>
          </p:nvPicPr>
          <p:blipFill rotWithShape="1">
            <a:blip r:embed="rId3">
              <a:extLst>
                <a:ext uri="{28A0092B-C50C-407E-A947-70E740481C1C}">
                  <a14:useLocalDpi xmlns:a14="http://schemas.microsoft.com/office/drawing/2010/main" val="0"/>
                </a:ext>
              </a:extLst>
            </a:blip>
            <a:srcRect b="15350"/>
            <a:stretch/>
          </p:blipFill>
          <p:spPr>
            <a:xfrm>
              <a:off x="1289123" y="5445224"/>
              <a:ext cx="1008112" cy="853362"/>
            </a:xfrm>
            <a:prstGeom prst="rect">
              <a:avLst/>
            </a:prstGeom>
          </p:spPr>
        </p:pic>
        <p:cxnSp>
          <p:nvCxnSpPr>
            <p:cNvPr id="15" name="直線矢印コネクタ 14">
              <a:extLst>
                <a:ext uri="{FF2B5EF4-FFF2-40B4-BE49-F238E27FC236}">
                  <a16:creationId xmlns:a16="http://schemas.microsoft.com/office/drawing/2014/main" id="{0A3630F7-6255-4888-96C5-0017C3C5F256}"/>
                </a:ext>
              </a:extLst>
            </p:cNvPr>
            <p:cNvCxnSpPr>
              <a:cxnSpLocks/>
              <a:stCxn id="20" idx="2"/>
              <a:endCxn id="13" idx="0"/>
            </p:cNvCxnSpPr>
            <p:nvPr/>
          </p:nvCxnSpPr>
          <p:spPr bwMode="auto">
            <a:xfrm flipH="1">
              <a:off x="1793179" y="4549303"/>
              <a:ext cx="1" cy="89592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655077A0-0137-489A-836C-3B7C7A8614C1}"/>
                    </a:ext>
                  </a:extLst>
                </p:cNvPr>
                <p:cNvSpPr txBox="1"/>
                <p:nvPr/>
              </p:nvSpPr>
              <p:spPr>
                <a:xfrm>
                  <a:off x="1127816" y="4149193"/>
                  <a:ext cx="1330727"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1</m:t>
                            </m:r>
                          </m:sub>
                        </m:sSub>
                        <m:r>
                          <a:rPr kumimoji="1" lang="en-US" altLang="ja-JP" sz="2000" b="0" i="1" smtClean="0">
                            <a:latin typeface="Cambria Math" panose="02040503050406030204" pitchFamily="18" charset="0"/>
                            <a:ea typeface="+mn-ea"/>
                          </a:rPr>
                          <m:t>=0.1</m:t>
                        </m:r>
                      </m:oMath>
                    </m:oMathPara>
                  </a14:m>
                  <a:endParaRPr kumimoji="1" lang="ja-JP" altLang="en-US" sz="2000" dirty="0">
                    <a:latin typeface="+mn-ea"/>
                    <a:ea typeface="+mn-ea"/>
                  </a:endParaRPr>
                </a:p>
              </p:txBody>
            </p:sp>
          </mc:Choice>
          <mc:Fallback xmlns="">
            <p:sp>
              <p:nvSpPr>
                <p:cNvPr id="20" name="テキスト ボックス 19">
                  <a:extLst>
                    <a:ext uri="{FF2B5EF4-FFF2-40B4-BE49-F238E27FC236}">
                      <a16:creationId xmlns:a16="http://schemas.microsoft.com/office/drawing/2014/main" id="{655077A0-0137-489A-836C-3B7C7A8614C1}"/>
                    </a:ext>
                  </a:extLst>
                </p:cNvPr>
                <p:cNvSpPr txBox="1">
                  <a:spLocks noRot="1" noChangeAspect="1" noMove="1" noResize="1" noEditPoints="1" noAdjustHandles="1" noChangeArrowheads="1" noChangeShapeType="1" noTextEdit="1"/>
                </p:cNvSpPr>
                <p:nvPr/>
              </p:nvSpPr>
              <p:spPr>
                <a:xfrm>
                  <a:off x="1127816" y="4149193"/>
                  <a:ext cx="1330727" cy="400110"/>
                </a:xfrm>
                <a:prstGeom prst="rect">
                  <a:avLst/>
                </a:prstGeom>
                <a:blipFill>
                  <a:blip r:embed="rId4"/>
                  <a:stretch>
                    <a:fillRect/>
                  </a:stretch>
                </a:blipFill>
              </p:spPr>
              <p:txBody>
                <a:bodyPr/>
                <a:lstStyle/>
                <a:p>
                  <a:r>
                    <a:rPr lang="ja-JP" altLang="en-US">
                      <a:noFill/>
                    </a:rPr>
                    <a:t> </a:t>
                  </a:r>
                </a:p>
              </p:txBody>
            </p:sp>
          </mc:Fallback>
        </mc:AlternateContent>
      </p:grpSp>
      <p:grpSp>
        <p:nvGrpSpPr>
          <p:cNvPr id="37" name="グループ化 36">
            <a:extLst>
              <a:ext uri="{FF2B5EF4-FFF2-40B4-BE49-F238E27FC236}">
                <a16:creationId xmlns:a16="http://schemas.microsoft.com/office/drawing/2014/main" id="{FDA8AAE9-6447-41AD-AC9C-751C6CE11D61}"/>
              </a:ext>
            </a:extLst>
          </p:cNvPr>
          <p:cNvGrpSpPr/>
          <p:nvPr/>
        </p:nvGrpSpPr>
        <p:grpSpPr>
          <a:xfrm>
            <a:off x="3148023" y="2804507"/>
            <a:ext cx="1457400" cy="3494079"/>
            <a:chOff x="1064479" y="2804507"/>
            <a:chExt cx="1457400" cy="3494079"/>
          </a:xfrm>
        </p:grpSpPr>
        <p:pic>
          <p:nvPicPr>
            <p:cNvPr id="38" name="図 37">
              <a:extLst>
                <a:ext uri="{FF2B5EF4-FFF2-40B4-BE49-F238E27FC236}">
                  <a16:creationId xmlns:a16="http://schemas.microsoft.com/office/drawing/2014/main" id="{7EFAA6C1-2124-4CBC-8006-C707997B43EF}"/>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1064479" y="2804507"/>
              <a:ext cx="1457400" cy="1248985"/>
            </a:xfrm>
            <a:prstGeom prst="rect">
              <a:avLst/>
            </a:prstGeom>
          </p:spPr>
        </p:pic>
        <p:pic>
          <p:nvPicPr>
            <p:cNvPr id="39" name="図 38">
              <a:extLst>
                <a:ext uri="{FF2B5EF4-FFF2-40B4-BE49-F238E27FC236}">
                  <a16:creationId xmlns:a16="http://schemas.microsoft.com/office/drawing/2014/main" id="{CFF53563-655B-4F7C-9972-383E0FC06A57}"/>
                </a:ext>
              </a:extLst>
            </p:cNvPr>
            <p:cNvPicPr>
              <a:picLocks noChangeAspect="1"/>
            </p:cNvPicPr>
            <p:nvPr/>
          </p:nvPicPr>
          <p:blipFill rotWithShape="1">
            <a:blip r:embed="rId3">
              <a:extLst>
                <a:ext uri="{28A0092B-C50C-407E-A947-70E740481C1C}">
                  <a14:useLocalDpi xmlns:a14="http://schemas.microsoft.com/office/drawing/2010/main" val="0"/>
                </a:ext>
              </a:extLst>
            </a:blip>
            <a:srcRect b="15350"/>
            <a:stretch/>
          </p:blipFill>
          <p:spPr>
            <a:xfrm>
              <a:off x="1289123" y="5445224"/>
              <a:ext cx="1008112" cy="853362"/>
            </a:xfrm>
            <a:prstGeom prst="rect">
              <a:avLst/>
            </a:prstGeom>
          </p:spPr>
        </p:pic>
        <p:cxnSp>
          <p:nvCxnSpPr>
            <p:cNvPr id="40" name="直線矢印コネクタ 39">
              <a:extLst>
                <a:ext uri="{FF2B5EF4-FFF2-40B4-BE49-F238E27FC236}">
                  <a16:creationId xmlns:a16="http://schemas.microsoft.com/office/drawing/2014/main" id="{5AE1741D-4550-4B04-9E02-3B9FBB6B8502}"/>
                </a:ext>
              </a:extLst>
            </p:cNvPr>
            <p:cNvCxnSpPr>
              <a:cxnSpLocks/>
              <a:stCxn id="41" idx="2"/>
              <a:endCxn id="39" idx="0"/>
            </p:cNvCxnSpPr>
            <p:nvPr/>
          </p:nvCxnSpPr>
          <p:spPr bwMode="auto">
            <a:xfrm flipH="1">
              <a:off x="1793179" y="4549303"/>
              <a:ext cx="1" cy="89592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A1D1ECEF-7425-4A6F-ADC1-66DFD2C3188A}"/>
                    </a:ext>
                  </a:extLst>
                </p:cNvPr>
                <p:cNvSpPr txBox="1"/>
                <p:nvPr/>
              </p:nvSpPr>
              <p:spPr>
                <a:xfrm>
                  <a:off x="1127816" y="4149193"/>
                  <a:ext cx="1330727"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2</m:t>
                            </m:r>
                          </m:sub>
                        </m:sSub>
                        <m:r>
                          <a:rPr kumimoji="1" lang="en-US" altLang="ja-JP" sz="2000" b="0" i="1" smtClean="0">
                            <a:latin typeface="Cambria Math" panose="02040503050406030204" pitchFamily="18" charset="0"/>
                            <a:ea typeface="+mn-ea"/>
                          </a:rPr>
                          <m:t>=0.1</m:t>
                        </m:r>
                      </m:oMath>
                    </m:oMathPara>
                  </a14:m>
                  <a:endParaRPr kumimoji="1" lang="ja-JP" altLang="en-US" sz="2000" dirty="0">
                    <a:latin typeface="+mn-ea"/>
                    <a:ea typeface="+mn-ea"/>
                  </a:endParaRPr>
                </a:p>
              </p:txBody>
            </p:sp>
          </mc:Choice>
          <mc:Fallback xmlns="">
            <p:sp>
              <p:nvSpPr>
                <p:cNvPr id="41" name="テキスト ボックス 40">
                  <a:extLst>
                    <a:ext uri="{FF2B5EF4-FFF2-40B4-BE49-F238E27FC236}">
                      <a16:creationId xmlns:a16="http://schemas.microsoft.com/office/drawing/2014/main" id="{A1D1ECEF-7425-4A6F-ADC1-66DFD2C3188A}"/>
                    </a:ext>
                  </a:extLst>
                </p:cNvPr>
                <p:cNvSpPr txBox="1">
                  <a:spLocks noRot="1" noChangeAspect="1" noMove="1" noResize="1" noEditPoints="1" noAdjustHandles="1" noChangeArrowheads="1" noChangeShapeType="1" noTextEdit="1"/>
                </p:cNvSpPr>
                <p:nvPr/>
              </p:nvSpPr>
              <p:spPr>
                <a:xfrm>
                  <a:off x="1127816" y="4149193"/>
                  <a:ext cx="1330727" cy="400110"/>
                </a:xfrm>
                <a:prstGeom prst="rect">
                  <a:avLst/>
                </a:prstGeom>
                <a:blipFill>
                  <a:blip r:embed="rId5"/>
                  <a:stretch>
                    <a:fillRect/>
                  </a:stretch>
                </a:blipFill>
              </p:spPr>
              <p:txBody>
                <a:bodyPr/>
                <a:lstStyle/>
                <a:p>
                  <a:r>
                    <a:rPr lang="ja-JP" altLang="en-US">
                      <a:noFill/>
                    </a:rPr>
                    <a:t> </a:t>
                  </a:r>
                </a:p>
              </p:txBody>
            </p:sp>
          </mc:Fallback>
        </mc:AlternateContent>
      </p:grpSp>
      <p:grpSp>
        <p:nvGrpSpPr>
          <p:cNvPr id="42" name="グループ化 41">
            <a:extLst>
              <a:ext uri="{FF2B5EF4-FFF2-40B4-BE49-F238E27FC236}">
                <a16:creationId xmlns:a16="http://schemas.microsoft.com/office/drawing/2014/main" id="{49E98440-BB67-48C4-B314-9C2C0C8C3468}"/>
              </a:ext>
            </a:extLst>
          </p:cNvPr>
          <p:cNvGrpSpPr/>
          <p:nvPr/>
        </p:nvGrpSpPr>
        <p:grpSpPr>
          <a:xfrm>
            <a:off x="5231567" y="2804507"/>
            <a:ext cx="1457400" cy="3494079"/>
            <a:chOff x="1064479" y="2804507"/>
            <a:chExt cx="1457400" cy="3494079"/>
          </a:xfrm>
        </p:grpSpPr>
        <p:pic>
          <p:nvPicPr>
            <p:cNvPr id="43" name="図 42">
              <a:extLst>
                <a:ext uri="{FF2B5EF4-FFF2-40B4-BE49-F238E27FC236}">
                  <a16:creationId xmlns:a16="http://schemas.microsoft.com/office/drawing/2014/main" id="{5633B135-6B32-4A77-B0DC-CB30423DD225}"/>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1064479" y="2804507"/>
              <a:ext cx="1457400" cy="1248985"/>
            </a:xfrm>
            <a:prstGeom prst="rect">
              <a:avLst/>
            </a:prstGeom>
          </p:spPr>
        </p:pic>
        <p:pic>
          <p:nvPicPr>
            <p:cNvPr id="44" name="図 43">
              <a:extLst>
                <a:ext uri="{FF2B5EF4-FFF2-40B4-BE49-F238E27FC236}">
                  <a16:creationId xmlns:a16="http://schemas.microsoft.com/office/drawing/2014/main" id="{7081DD12-9EB3-4FE8-96B7-C482C0BA2BD4}"/>
                </a:ext>
              </a:extLst>
            </p:cNvPr>
            <p:cNvPicPr>
              <a:picLocks noChangeAspect="1"/>
            </p:cNvPicPr>
            <p:nvPr/>
          </p:nvPicPr>
          <p:blipFill rotWithShape="1">
            <a:blip r:embed="rId3">
              <a:extLst>
                <a:ext uri="{28A0092B-C50C-407E-A947-70E740481C1C}">
                  <a14:useLocalDpi xmlns:a14="http://schemas.microsoft.com/office/drawing/2010/main" val="0"/>
                </a:ext>
              </a:extLst>
            </a:blip>
            <a:srcRect b="15350"/>
            <a:stretch/>
          </p:blipFill>
          <p:spPr>
            <a:xfrm>
              <a:off x="1289123" y="5445224"/>
              <a:ext cx="1008112" cy="853362"/>
            </a:xfrm>
            <a:prstGeom prst="rect">
              <a:avLst/>
            </a:prstGeom>
          </p:spPr>
        </p:pic>
        <p:cxnSp>
          <p:nvCxnSpPr>
            <p:cNvPr id="45" name="直線矢印コネクタ 44">
              <a:extLst>
                <a:ext uri="{FF2B5EF4-FFF2-40B4-BE49-F238E27FC236}">
                  <a16:creationId xmlns:a16="http://schemas.microsoft.com/office/drawing/2014/main" id="{D2A90A32-13A3-4B68-BAC3-5C269BA3F603}"/>
                </a:ext>
              </a:extLst>
            </p:cNvPr>
            <p:cNvCxnSpPr>
              <a:cxnSpLocks/>
              <a:stCxn id="46" idx="2"/>
              <a:endCxn id="44" idx="0"/>
            </p:cNvCxnSpPr>
            <p:nvPr/>
          </p:nvCxnSpPr>
          <p:spPr bwMode="auto">
            <a:xfrm flipH="1">
              <a:off x="1793179" y="4549303"/>
              <a:ext cx="1" cy="89592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1C0A5797-1B12-4049-8214-F700E3C5D696}"/>
                    </a:ext>
                  </a:extLst>
                </p:cNvPr>
                <p:cNvSpPr txBox="1"/>
                <p:nvPr/>
              </p:nvSpPr>
              <p:spPr>
                <a:xfrm>
                  <a:off x="1127816" y="4149193"/>
                  <a:ext cx="1330727"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3</m:t>
                            </m:r>
                          </m:sub>
                        </m:sSub>
                        <m:r>
                          <a:rPr kumimoji="1" lang="en-US" altLang="ja-JP" sz="2000" b="0" i="1" smtClean="0">
                            <a:latin typeface="Cambria Math" panose="02040503050406030204" pitchFamily="18" charset="0"/>
                            <a:ea typeface="+mn-ea"/>
                          </a:rPr>
                          <m:t>=0.2</m:t>
                        </m:r>
                      </m:oMath>
                    </m:oMathPara>
                  </a14:m>
                  <a:endParaRPr kumimoji="1" lang="ja-JP" altLang="en-US" sz="2000" dirty="0">
                    <a:latin typeface="+mn-ea"/>
                    <a:ea typeface="+mn-ea"/>
                  </a:endParaRPr>
                </a:p>
              </p:txBody>
            </p:sp>
          </mc:Choice>
          <mc:Fallback xmlns="">
            <p:sp>
              <p:nvSpPr>
                <p:cNvPr id="46" name="テキスト ボックス 45">
                  <a:extLst>
                    <a:ext uri="{FF2B5EF4-FFF2-40B4-BE49-F238E27FC236}">
                      <a16:creationId xmlns:a16="http://schemas.microsoft.com/office/drawing/2014/main" id="{1C0A5797-1B12-4049-8214-F700E3C5D696}"/>
                    </a:ext>
                  </a:extLst>
                </p:cNvPr>
                <p:cNvSpPr txBox="1">
                  <a:spLocks noRot="1" noChangeAspect="1" noMove="1" noResize="1" noEditPoints="1" noAdjustHandles="1" noChangeArrowheads="1" noChangeShapeType="1" noTextEdit="1"/>
                </p:cNvSpPr>
                <p:nvPr/>
              </p:nvSpPr>
              <p:spPr>
                <a:xfrm>
                  <a:off x="1127816" y="4149193"/>
                  <a:ext cx="1330727" cy="400110"/>
                </a:xfrm>
                <a:prstGeom prst="rect">
                  <a:avLst/>
                </a:prstGeom>
                <a:blipFill>
                  <a:blip r:embed="rId6"/>
                  <a:stretch>
                    <a:fillRect/>
                  </a:stretch>
                </a:blipFill>
              </p:spPr>
              <p:txBody>
                <a:bodyPr/>
                <a:lstStyle/>
                <a:p>
                  <a:r>
                    <a:rPr lang="ja-JP" altLang="en-US">
                      <a:noFill/>
                    </a:rPr>
                    <a:t> </a:t>
                  </a:r>
                </a:p>
              </p:txBody>
            </p:sp>
          </mc:Fallback>
        </mc:AlternateContent>
      </p:grpSp>
      <p:grpSp>
        <p:nvGrpSpPr>
          <p:cNvPr id="47" name="グループ化 46">
            <a:extLst>
              <a:ext uri="{FF2B5EF4-FFF2-40B4-BE49-F238E27FC236}">
                <a16:creationId xmlns:a16="http://schemas.microsoft.com/office/drawing/2014/main" id="{59B94D41-F19E-4EAE-9ED0-8BE4682137B0}"/>
              </a:ext>
            </a:extLst>
          </p:cNvPr>
          <p:cNvGrpSpPr/>
          <p:nvPr/>
        </p:nvGrpSpPr>
        <p:grpSpPr>
          <a:xfrm>
            <a:off x="7315110" y="2804507"/>
            <a:ext cx="1457400" cy="3494079"/>
            <a:chOff x="1064479" y="2804507"/>
            <a:chExt cx="1457400" cy="3494079"/>
          </a:xfrm>
        </p:grpSpPr>
        <p:pic>
          <p:nvPicPr>
            <p:cNvPr id="48" name="図 47">
              <a:extLst>
                <a:ext uri="{FF2B5EF4-FFF2-40B4-BE49-F238E27FC236}">
                  <a16:creationId xmlns:a16="http://schemas.microsoft.com/office/drawing/2014/main" id="{771A6F3C-5BD8-426A-B2D8-2CDB0B214418}"/>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1064479" y="2804507"/>
              <a:ext cx="1457400" cy="1248985"/>
            </a:xfrm>
            <a:prstGeom prst="rect">
              <a:avLst/>
            </a:prstGeom>
          </p:spPr>
        </p:pic>
        <p:pic>
          <p:nvPicPr>
            <p:cNvPr id="49" name="図 48">
              <a:extLst>
                <a:ext uri="{FF2B5EF4-FFF2-40B4-BE49-F238E27FC236}">
                  <a16:creationId xmlns:a16="http://schemas.microsoft.com/office/drawing/2014/main" id="{9FD033BA-4E2D-4DA6-839B-685154B1EC4B}"/>
                </a:ext>
              </a:extLst>
            </p:cNvPr>
            <p:cNvPicPr>
              <a:picLocks noChangeAspect="1"/>
            </p:cNvPicPr>
            <p:nvPr/>
          </p:nvPicPr>
          <p:blipFill rotWithShape="1">
            <a:blip r:embed="rId3">
              <a:extLst>
                <a:ext uri="{28A0092B-C50C-407E-A947-70E740481C1C}">
                  <a14:useLocalDpi xmlns:a14="http://schemas.microsoft.com/office/drawing/2010/main" val="0"/>
                </a:ext>
              </a:extLst>
            </a:blip>
            <a:srcRect b="15350"/>
            <a:stretch/>
          </p:blipFill>
          <p:spPr>
            <a:xfrm>
              <a:off x="1289123" y="5445224"/>
              <a:ext cx="1008112" cy="853362"/>
            </a:xfrm>
            <a:prstGeom prst="rect">
              <a:avLst/>
            </a:prstGeom>
          </p:spPr>
        </p:pic>
        <p:cxnSp>
          <p:nvCxnSpPr>
            <p:cNvPr id="50" name="直線矢印コネクタ 49">
              <a:extLst>
                <a:ext uri="{FF2B5EF4-FFF2-40B4-BE49-F238E27FC236}">
                  <a16:creationId xmlns:a16="http://schemas.microsoft.com/office/drawing/2014/main" id="{9FA5C24F-ECB8-49D8-AECF-D95A1D1680C3}"/>
                </a:ext>
              </a:extLst>
            </p:cNvPr>
            <p:cNvCxnSpPr>
              <a:cxnSpLocks/>
              <a:stCxn id="51" idx="2"/>
              <a:endCxn id="49" idx="0"/>
            </p:cNvCxnSpPr>
            <p:nvPr/>
          </p:nvCxnSpPr>
          <p:spPr bwMode="auto">
            <a:xfrm flipH="1">
              <a:off x="1793179" y="4549303"/>
              <a:ext cx="1" cy="89592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ED8930F1-DBCF-4627-97CD-0925D93C951A}"/>
                    </a:ext>
                  </a:extLst>
                </p:cNvPr>
                <p:cNvSpPr txBox="1"/>
                <p:nvPr/>
              </p:nvSpPr>
              <p:spPr>
                <a:xfrm>
                  <a:off x="1127816" y="4149193"/>
                  <a:ext cx="1330727"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4</m:t>
                            </m:r>
                          </m:sub>
                        </m:sSub>
                        <m:r>
                          <a:rPr kumimoji="1" lang="en-US" altLang="ja-JP" sz="2000" b="0" i="1" smtClean="0">
                            <a:latin typeface="Cambria Math" panose="02040503050406030204" pitchFamily="18" charset="0"/>
                            <a:ea typeface="+mn-ea"/>
                          </a:rPr>
                          <m:t>=0.3</m:t>
                        </m:r>
                      </m:oMath>
                    </m:oMathPara>
                  </a14:m>
                  <a:endParaRPr kumimoji="1" lang="ja-JP" altLang="en-US" sz="2000" dirty="0">
                    <a:latin typeface="+mn-ea"/>
                    <a:ea typeface="+mn-ea"/>
                  </a:endParaRPr>
                </a:p>
              </p:txBody>
            </p:sp>
          </mc:Choice>
          <mc:Fallback xmlns="">
            <p:sp>
              <p:nvSpPr>
                <p:cNvPr id="51" name="テキスト ボックス 50">
                  <a:extLst>
                    <a:ext uri="{FF2B5EF4-FFF2-40B4-BE49-F238E27FC236}">
                      <a16:creationId xmlns:a16="http://schemas.microsoft.com/office/drawing/2014/main" id="{ED8930F1-DBCF-4627-97CD-0925D93C951A}"/>
                    </a:ext>
                  </a:extLst>
                </p:cNvPr>
                <p:cNvSpPr txBox="1">
                  <a:spLocks noRot="1" noChangeAspect="1" noMove="1" noResize="1" noEditPoints="1" noAdjustHandles="1" noChangeArrowheads="1" noChangeShapeType="1" noTextEdit="1"/>
                </p:cNvSpPr>
                <p:nvPr/>
              </p:nvSpPr>
              <p:spPr>
                <a:xfrm>
                  <a:off x="1127816" y="4149193"/>
                  <a:ext cx="1330727" cy="400110"/>
                </a:xfrm>
                <a:prstGeom prst="rect">
                  <a:avLst/>
                </a:prstGeom>
                <a:blipFill>
                  <a:blip r:embed="rId7"/>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477962F1-4531-489C-9D2E-8E6228A6F28A}"/>
                  </a:ext>
                </a:extLst>
              </p:cNvPr>
              <p:cNvSpPr txBox="1"/>
              <p:nvPr/>
            </p:nvSpPr>
            <p:spPr>
              <a:xfrm>
                <a:off x="8186782" y="4797208"/>
                <a:ext cx="2523599"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𝑟</m:t>
                          </m:r>
                        </m:e>
                        <m:sub>
                          <m:r>
                            <a:rPr kumimoji="1" lang="en-US" altLang="ja-JP" sz="2000" b="0" i="1" smtClean="0">
                              <a:latin typeface="Cambria Math" panose="02040503050406030204" pitchFamily="18" charset="0"/>
                              <a:ea typeface="+mn-ea"/>
                            </a:rPr>
                            <m:t>𝑖</m:t>
                          </m:r>
                        </m:sub>
                      </m:sSub>
                      <m:r>
                        <a:rPr kumimoji="1" lang="en-US" altLang="ja-JP" sz="2000" b="0" i="1" smtClean="0">
                          <a:latin typeface="Cambria Math" panose="02040503050406030204" pitchFamily="18" charset="0"/>
                          <a:ea typeface="+mn-ea"/>
                        </a:rPr>
                        <m:t>~</m:t>
                      </m:r>
                      <m:r>
                        <m:rPr>
                          <m:nor/>
                        </m:rPr>
                        <a:rPr kumimoji="1" lang="en-US" altLang="ja-JP" sz="2000" b="0" i="0" smtClean="0">
                          <a:latin typeface="Cambria Math" panose="02040503050406030204" pitchFamily="18" charset="0"/>
                          <a:ea typeface="+mn-ea"/>
                        </a:rPr>
                        <m:t>Bernoulli</m:t>
                      </m:r>
                      <m:r>
                        <a:rPr kumimoji="1" lang="en-US" altLang="ja-JP" sz="2000" b="0" i="1" smtClean="0">
                          <a:latin typeface="Cambria Math" panose="02040503050406030204" pitchFamily="18" charset="0"/>
                          <a:ea typeface="+mn-ea"/>
                        </a:rPr>
                        <m:t>(</m:t>
                      </m:r>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𝑖</m:t>
                          </m:r>
                        </m:sub>
                      </m:sSub>
                      <m:r>
                        <a:rPr kumimoji="1" lang="en-US" altLang="ja-JP" sz="2000" b="0" i="1" smtClean="0">
                          <a:latin typeface="Cambria Math" panose="02040503050406030204" pitchFamily="18" charset="0"/>
                          <a:ea typeface="+mn-ea"/>
                        </a:rPr>
                        <m:t>)</m:t>
                      </m:r>
                    </m:oMath>
                  </m:oMathPara>
                </a14:m>
                <a:endParaRPr kumimoji="1" lang="ja-JP" altLang="en-US" sz="2000" dirty="0">
                  <a:latin typeface="+mn-ea"/>
                  <a:ea typeface="+mn-ea"/>
                </a:endParaRPr>
              </a:p>
            </p:txBody>
          </p:sp>
        </mc:Choice>
        <mc:Fallback xmlns="">
          <p:sp>
            <p:nvSpPr>
              <p:cNvPr id="52" name="テキスト ボックス 51">
                <a:extLst>
                  <a:ext uri="{FF2B5EF4-FFF2-40B4-BE49-F238E27FC236}">
                    <a16:creationId xmlns:a16="http://schemas.microsoft.com/office/drawing/2014/main" id="{477962F1-4531-489C-9D2E-8E6228A6F28A}"/>
                  </a:ext>
                </a:extLst>
              </p:cNvPr>
              <p:cNvSpPr txBox="1">
                <a:spLocks noRot="1" noChangeAspect="1" noMove="1" noResize="1" noEditPoints="1" noAdjustHandles="1" noChangeArrowheads="1" noChangeShapeType="1" noTextEdit="1"/>
              </p:cNvSpPr>
              <p:nvPr/>
            </p:nvSpPr>
            <p:spPr>
              <a:xfrm>
                <a:off x="8186782" y="4797208"/>
                <a:ext cx="2523599" cy="400110"/>
              </a:xfrm>
              <a:prstGeom prst="rect">
                <a:avLst/>
              </a:prstGeom>
              <a:blipFill>
                <a:blip r:embed="rId8"/>
                <a:stretch>
                  <a:fillRect b="-90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C046F47F-AA44-4DC6-9B23-8D7B21CC1FE4}"/>
                  </a:ext>
                </a:extLst>
              </p:cNvPr>
              <p:cNvSpPr txBox="1"/>
              <p:nvPr/>
            </p:nvSpPr>
            <p:spPr>
              <a:xfrm>
                <a:off x="8186782" y="5693129"/>
                <a:ext cx="2523599"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𝑟</m:t>
                          </m:r>
                        </m:e>
                        <m:sub>
                          <m:r>
                            <a:rPr kumimoji="1" lang="en-US" altLang="ja-JP" sz="2000" b="0" i="1" smtClean="0">
                              <a:latin typeface="Cambria Math" panose="02040503050406030204" pitchFamily="18" charset="0"/>
                              <a:ea typeface="+mn-ea"/>
                            </a:rPr>
                            <m:t>𝑖</m:t>
                          </m:r>
                        </m:sub>
                      </m:sSub>
                      <m:r>
                        <a:rPr kumimoji="1" lang="en-US" altLang="ja-JP" sz="2000" b="0" i="1" smtClean="0">
                          <a:latin typeface="Cambria Math" panose="02040503050406030204" pitchFamily="18" charset="0"/>
                          <a:ea typeface="Cambria Math" panose="02040503050406030204" pitchFamily="18" charset="0"/>
                        </a:rPr>
                        <m:t>∈{0,1}</m:t>
                      </m:r>
                    </m:oMath>
                  </m:oMathPara>
                </a14:m>
                <a:endParaRPr kumimoji="1" lang="ja-JP" altLang="en-US" sz="2000" dirty="0">
                  <a:latin typeface="+mn-ea"/>
                  <a:ea typeface="+mn-ea"/>
                </a:endParaRPr>
              </a:p>
            </p:txBody>
          </p:sp>
        </mc:Choice>
        <mc:Fallback xmlns="">
          <p:sp>
            <p:nvSpPr>
              <p:cNvPr id="54" name="テキスト ボックス 53">
                <a:extLst>
                  <a:ext uri="{FF2B5EF4-FFF2-40B4-BE49-F238E27FC236}">
                    <a16:creationId xmlns:a16="http://schemas.microsoft.com/office/drawing/2014/main" id="{C046F47F-AA44-4DC6-9B23-8D7B21CC1FE4}"/>
                  </a:ext>
                </a:extLst>
              </p:cNvPr>
              <p:cNvSpPr txBox="1">
                <a:spLocks noRot="1" noChangeAspect="1" noMove="1" noResize="1" noEditPoints="1" noAdjustHandles="1" noChangeArrowheads="1" noChangeShapeType="1" noTextEdit="1"/>
              </p:cNvSpPr>
              <p:nvPr/>
            </p:nvSpPr>
            <p:spPr>
              <a:xfrm>
                <a:off x="8186782" y="5693129"/>
                <a:ext cx="2523599" cy="400110"/>
              </a:xfrm>
              <a:prstGeom prst="rect">
                <a:avLst/>
              </a:prstGeom>
              <a:blipFill>
                <a:blip r:embed="rId9"/>
                <a:stretch>
                  <a:fillRect b="-9091"/>
                </a:stretch>
              </a:blipFill>
            </p:spPr>
            <p:txBody>
              <a:bodyPr/>
              <a:lstStyle/>
              <a:p>
                <a:r>
                  <a:rPr lang="ja-JP" altLang="en-US">
                    <a:noFill/>
                  </a:rPr>
                  <a:t> </a:t>
                </a:r>
              </a:p>
            </p:txBody>
          </p:sp>
        </mc:Fallback>
      </mc:AlternateContent>
      <p:sp>
        <p:nvSpPr>
          <p:cNvPr id="55" name="正方形/長方形 54">
            <a:extLst>
              <a:ext uri="{FF2B5EF4-FFF2-40B4-BE49-F238E27FC236}">
                <a16:creationId xmlns:a16="http://schemas.microsoft.com/office/drawing/2014/main" id="{D7798FCF-1A1C-40A1-8C97-1D3524332A4A}"/>
              </a:ext>
            </a:extLst>
          </p:cNvPr>
          <p:cNvSpPr/>
          <p:nvPr/>
        </p:nvSpPr>
        <p:spPr bwMode="auto">
          <a:xfrm>
            <a:off x="7107707" y="2756657"/>
            <a:ext cx="1872206" cy="1744795"/>
          </a:xfrm>
          <a:prstGeom prst="rect">
            <a:avLst/>
          </a:prstGeom>
          <a:noFill/>
          <a:ln w="28575" cap="flat" cmpd="sng" algn="ctr">
            <a:solidFill>
              <a:schemeClr val="accent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56" name="吹き出し: 四角形 55">
            <a:extLst>
              <a:ext uri="{FF2B5EF4-FFF2-40B4-BE49-F238E27FC236}">
                <a16:creationId xmlns:a16="http://schemas.microsoft.com/office/drawing/2014/main" id="{6FC36657-B2D9-496D-9842-B186C7DF734C}"/>
              </a:ext>
            </a:extLst>
          </p:cNvPr>
          <p:cNvSpPr/>
          <p:nvPr/>
        </p:nvSpPr>
        <p:spPr bwMode="auto">
          <a:xfrm>
            <a:off x="9250653" y="3212976"/>
            <a:ext cx="2664296" cy="1288476"/>
          </a:xfrm>
          <a:prstGeom prst="wedgeRectCallout">
            <a:avLst>
              <a:gd name="adj1" fmla="val -58586"/>
              <a:gd name="adj2" fmla="val 24471"/>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800" b="1" dirty="0">
                <a:solidFill>
                  <a:schemeClr val="bg1"/>
                </a:solidFill>
                <a:latin typeface="+mn-ea"/>
                <a:ea typeface="+mn-ea"/>
              </a:rPr>
              <a:t>スロット</a:t>
            </a:r>
            <a:r>
              <a:rPr kumimoji="1" lang="en-US" altLang="ja-JP" sz="1800" b="1" dirty="0">
                <a:solidFill>
                  <a:schemeClr val="bg1"/>
                </a:solidFill>
                <a:latin typeface="+mn-ea"/>
                <a:ea typeface="+mn-ea"/>
              </a:rPr>
              <a:t>4</a:t>
            </a:r>
            <a:r>
              <a:rPr kumimoji="1" lang="ja-JP" altLang="en-US" sz="1800" b="1" dirty="0">
                <a:solidFill>
                  <a:schemeClr val="bg1"/>
                </a:solidFill>
                <a:latin typeface="+mn-ea"/>
                <a:ea typeface="+mn-ea"/>
              </a:rPr>
              <a:t>が</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期待値最大なので、</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なるべく多く選びたい</a:t>
            </a:r>
          </a:p>
        </p:txBody>
      </p:sp>
      <p:sp>
        <p:nvSpPr>
          <p:cNvPr id="57" name="楕円 56">
            <a:extLst>
              <a:ext uri="{FF2B5EF4-FFF2-40B4-BE49-F238E27FC236}">
                <a16:creationId xmlns:a16="http://schemas.microsoft.com/office/drawing/2014/main" id="{8813070D-715E-4F40-B13E-DEA6E94A7B25}"/>
              </a:ext>
            </a:extLst>
          </p:cNvPr>
          <p:cNvSpPr/>
          <p:nvPr/>
        </p:nvSpPr>
        <p:spPr bwMode="auto">
          <a:xfrm>
            <a:off x="695400" y="2703413"/>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b="1" dirty="0">
                <a:solidFill>
                  <a:schemeClr val="bg1"/>
                </a:solidFill>
                <a:latin typeface="+mn-ea"/>
                <a:ea typeface="+mn-ea"/>
              </a:rPr>
              <a:t>1</a:t>
            </a:r>
            <a:endParaRPr kumimoji="1" lang="ja-JP" altLang="en-US" sz="3200" b="1" dirty="0">
              <a:solidFill>
                <a:schemeClr val="bg1"/>
              </a:solidFill>
              <a:latin typeface="+mn-ea"/>
              <a:ea typeface="+mn-ea"/>
            </a:endParaRPr>
          </a:p>
        </p:txBody>
      </p:sp>
      <p:sp>
        <p:nvSpPr>
          <p:cNvPr id="58" name="楕円 57">
            <a:extLst>
              <a:ext uri="{FF2B5EF4-FFF2-40B4-BE49-F238E27FC236}">
                <a16:creationId xmlns:a16="http://schemas.microsoft.com/office/drawing/2014/main" id="{3EC3F82E-DA5F-4FB8-AF20-BD60DB2075CC}"/>
              </a:ext>
            </a:extLst>
          </p:cNvPr>
          <p:cNvSpPr/>
          <p:nvPr/>
        </p:nvSpPr>
        <p:spPr bwMode="auto">
          <a:xfrm>
            <a:off x="2855912" y="2703413"/>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b="1" dirty="0">
                <a:solidFill>
                  <a:schemeClr val="bg1"/>
                </a:solidFill>
                <a:latin typeface="+mn-ea"/>
                <a:ea typeface="+mn-ea"/>
              </a:rPr>
              <a:t>2</a:t>
            </a:r>
            <a:endParaRPr kumimoji="1" lang="ja-JP" altLang="en-US" sz="3200" b="1" dirty="0">
              <a:solidFill>
                <a:schemeClr val="bg1"/>
              </a:solidFill>
              <a:latin typeface="+mn-ea"/>
              <a:ea typeface="+mn-ea"/>
            </a:endParaRPr>
          </a:p>
        </p:txBody>
      </p:sp>
      <p:sp>
        <p:nvSpPr>
          <p:cNvPr id="59" name="楕円 58">
            <a:extLst>
              <a:ext uri="{FF2B5EF4-FFF2-40B4-BE49-F238E27FC236}">
                <a16:creationId xmlns:a16="http://schemas.microsoft.com/office/drawing/2014/main" id="{7D63CE16-C125-479A-9FFB-372503C04585}"/>
              </a:ext>
            </a:extLst>
          </p:cNvPr>
          <p:cNvSpPr/>
          <p:nvPr/>
        </p:nvSpPr>
        <p:spPr bwMode="auto">
          <a:xfrm>
            <a:off x="4947195" y="2703413"/>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b="1" dirty="0">
                <a:solidFill>
                  <a:schemeClr val="bg1"/>
                </a:solidFill>
                <a:latin typeface="+mn-ea"/>
                <a:ea typeface="+mn-ea"/>
              </a:rPr>
              <a:t>3</a:t>
            </a:r>
            <a:endParaRPr kumimoji="1" lang="ja-JP" altLang="en-US" sz="3200" b="1" dirty="0">
              <a:solidFill>
                <a:schemeClr val="bg1"/>
              </a:solidFill>
              <a:latin typeface="+mn-ea"/>
              <a:ea typeface="+mn-ea"/>
            </a:endParaRPr>
          </a:p>
        </p:txBody>
      </p:sp>
      <p:sp>
        <p:nvSpPr>
          <p:cNvPr id="60" name="楕円 59">
            <a:extLst>
              <a:ext uri="{FF2B5EF4-FFF2-40B4-BE49-F238E27FC236}">
                <a16:creationId xmlns:a16="http://schemas.microsoft.com/office/drawing/2014/main" id="{ACF79EC1-ADFB-47E8-9405-D7EDF2CFB225}"/>
              </a:ext>
            </a:extLst>
          </p:cNvPr>
          <p:cNvSpPr/>
          <p:nvPr/>
        </p:nvSpPr>
        <p:spPr bwMode="auto">
          <a:xfrm>
            <a:off x="7032647" y="2703413"/>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b="1" dirty="0">
                <a:solidFill>
                  <a:schemeClr val="bg1"/>
                </a:solidFill>
                <a:latin typeface="+mn-ea"/>
                <a:ea typeface="+mn-ea"/>
              </a:rPr>
              <a:t>4</a:t>
            </a:r>
            <a:endParaRPr kumimoji="1" lang="ja-JP" altLang="en-US" sz="3200" b="1" dirty="0">
              <a:solidFill>
                <a:schemeClr val="bg1"/>
              </a:solidFill>
              <a:latin typeface="+mn-ea"/>
              <a:ea typeface="+mn-ea"/>
            </a:endParaRPr>
          </a:p>
        </p:txBody>
      </p:sp>
    </p:spTree>
    <p:extLst>
      <p:ext uri="{BB962C8B-B14F-4D97-AF65-F5344CB8AC3E}">
        <p14:creationId xmlns:p14="http://schemas.microsoft.com/office/powerpoint/2010/main" val="502727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548C45-E665-4AFF-8127-43654C1BAB5F}"/>
              </a:ext>
            </a:extLst>
          </p:cNvPr>
          <p:cNvSpPr>
            <a:spLocks noGrp="1"/>
          </p:cNvSpPr>
          <p:nvPr>
            <p:ph type="title"/>
          </p:nvPr>
        </p:nvSpPr>
        <p:spPr/>
        <p:txBody>
          <a:bodyPr/>
          <a:lstStyle/>
          <a:p>
            <a:r>
              <a:rPr kumimoji="1" lang="en-US" altLang="ja-JP" dirty="0"/>
              <a:t>ε-greedy </a:t>
            </a:r>
            <a:r>
              <a:rPr kumimoji="1" lang="ja-JP" altLang="en-US" dirty="0"/>
              <a:t>結果</a:t>
            </a:r>
          </a:p>
        </p:txBody>
      </p:sp>
      <p:sp>
        <p:nvSpPr>
          <p:cNvPr id="3" name="コンテンツ プレースホルダー 2">
            <a:extLst>
              <a:ext uri="{FF2B5EF4-FFF2-40B4-BE49-F238E27FC236}">
                <a16:creationId xmlns:a16="http://schemas.microsoft.com/office/drawing/2014/main" id="{39D10037-ED46-4C4F-AFD9-AE285312989A}"/>
              </a:ext>
            </a:extLst>
          </p:cNvPr>
          <p:cNvSpPr>
            <a:spLocks noGrp="1"/>
          </p:cNvSpPr>
          <p:nvPr>
            <p:ph idx="1"/>
          </p:nvPr>
        </p:nvSpPr>
        <p:spPr/>
        <p:txBody>
          <a:bodyPr/>
          <a:lstStyle/>
          <a:p>
            <a:r>
              <a:rPr kumimoji="1" lang="ja-JP" altLang="en-US" dirty="0"/>
              <a:t>最適な腕を選ぶ割合は向上している</a:t>
            </a:r>
          </a:p>
        </p:txBody>
      </p:sp>
      <p:sp>
        <p:nvSpPr>
          <p:cNvPr id="4" name="スライド番号プレースホルダー 3">
            <a:extLst>
              <a:ext uri="{FF2B5EF4-FFF2-40B4-BE49-F238E27FC236}">
                <a16:creationId xmlns:a16="http://schemas.microsoft.com/office/drawing/2014/main" id="{4DA0D617-62B6-4528-8825-8B7560D6FDC6}"/>
              </a:ext>
            </a:extLst>
          </p:cNvPr>
          <p:cNvSpPr>
            <a:spLocks noGrp="1"/>
          </p:cNvSpPr>
          <p:nvPr>
            <p:ph type="sldNum" sz="quarter" idx="10"/>
          </p:nvPr>
        </p:nvSpPr>
        <p:spPr/>
        <p:txBody>
          <a:bodyPr/>
          <a:lstStyle/>
          <a:p>
            <a:fld id="{F7D9C81F-6F51-475F-ABDF-7FEE4B0A1340}" type="slidenum">
              <a:rPr lang="en-US" altLang="ja-JP" smtClean="0"/>
              <a:pPr/>
              <a:t>13</a:t>
            </a:fld>
            <a:endParaRPr lang="en-US" altLang="ja-JP" dirty="0"/>
          </a:p>
        </p:txBody>
      </p:sp>
      <p:pic>
        <p:nvPicPr>
          <p:cNvPr id="23" name="図 22" descr="煙, 色付け, 飛ぶ, 空気 が含まれている画像&#10;&#10;自動的に生成された説明">
            <a:extLst>
              <a:ext uri="{FF2B5EF4-FFF2-40B4-BE49-F238E27FC236}">
                <a16:creationId xmlns:a16="http://schemas.microsoft.com/office/drawing/2014/main" id="{5624F9C6-7F5D-470B-80FC-6FA717296A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5600" y="2196862"/>
            <a:ext cx="6359397" cy="4293813"/>
          </a:xfrm>
          <a:prstGeom prst="rect">
            <a:avLst/>
          </a:prstGeom>
        </p:spPr>
      </p:pic>
      <p:sp>
        <p:nvSpPr>
          <p:cNvPr id="24" name="テキスト ボックス 23">
            <a:extLst>
              <a:ext uri="{FF2B5EF4-FFF2-40B4-BE49-F238E27FC236}">
                <a16:creationId xmlns:a16="http://schemas.microsoft.com/office/drawing/2014/main" id="{1C72ED34-F98E-4E83-A45B-0D69626E6B64}"/>
              </a:ext>
            </a:extLst>
          </p:cNvPr>
          <p:cNvSpPr txBox="1"/>
          <p:nvPr/>
        </p:nvSpPr>
        <p:spPr>
          <a:xfrm>
            <a:off x="8854997" y="2204864"/>
            <a:ext cx="3048972" cy="830997"/>
          </a:xfrm>
          <a:prstGeom prst="rect">
            <a:avLst/>
          </a:prstGeom>
          <a:noFill/>
        </p:spPr>
        <p:txBody>
          <a:bodyPr wrap="square" rtlCol="0">
            <a:spAutoFit/>
          </a:bodyPr>
          <a:lstStyle/>
          <a:p>
            <a:pPr algn="l"/>
            <a:r>
              <a:rPr kumimoji="1" lang="en-US" altLang="ja-JP" sz="1200" dirty="0">
                <a:latin typeface="+mn-ea"/>
                <a:ea typeface="+mn-ea"/>
              </a:rPr>
              <a:t>T=1000</a:t>
            </a:r>
          </a:p>
          <a:p>
            <a:pPr algn="l"/>
            <a:r>
              <a:rPr kumimoji="1" lang="en-US" altLang="ja-JP" sz="1200" dirty="0">
                <a:latin typeface="+mn-ea"/>
                <a:ea typeface="+mn-ea"/>
              </a:rPr>
              <a:t>N=1000 </a:t>
            </a:r>
            <a:r>
              <a:rPr kumimoji="1" lang="ja-JP" altLang="en-US" sz="1200" dirty="0">
                <a:latin typeface="+mn-ea"/>
                <a:ea typeface="+mn-ea"/>
              </a:rPr>
              <a:t>として、</a:t>
            </a:r>
            <a:endParaRPr kumimoji="1" lang="en-US" altLang="ja-JP" sz="1200" dirty="0">
              <a:latin typeface="+mn-ea"/>
              <a:ea typeface="+mn-ea"/>
            </a:endParaRPr>
          </a:p>
          <a:p>
            <a:pPr algn="l"/>
            <a:r>
              <a:rPr kumimoji="1" lang="en-US" altLang="ja-JP" sz="1200" dirty="0">
                <a:latin typeface="+mn-ea"/>
                <a:ea typeface="+mn-ea"/>
              </a:rPr>
              <a:t>T</a:t>
            </a:r>
            <a:r>
              <a:rPr kumimoji="1" lang="ja-JP" altLang="en-US" sz="1200" dirty="0">
                <a:latin typeface="+mn-ea"/>
                <a:ea typeface="+mn-ea"/>
              </a:rPr>
              <a:t>回腕を引く試行を</a:t>
            </a:r>
            <a:r>
              <a:rPr kumimoji="1" lang="en-US" altLang="ja-JP" sz="1200" dirty="0">
                <a:latin typeface="+mn-ea"/>
                <a:ea typeface="+mn-ea"/>
              </a:rPr>
              <a:t>N</a:t>
            </a:r>
            <a:r>
              <a:rPr kumimoji="1" lang="ja-JP" altLang="en-US" sz="1200" dirty="0">
                <a:latin typeface="+mn-ea"/>
                <a:ea typeface="+mn-ea"/>
              </a:rPr>
              <a:t>回繰り返し、</a:t>
            </a:r>
            <a:endParaRPr kumimoji="1" lang="en-US" altLang="ja-JP" sz="1200" dirty="0">
              <a:latin typeface="+mn-ea"/>
              <a:ea typeface="+mn-ea"/>
            </a:endParaRPr>
          </a:p>
          <a:p>
            <a:pPr algn="l"/>
            <a:r>
              <a:rPr kumimoji="1" lang="ja-JP" altLang="en-US" sz="1200" dirty="0">
                <a:latin typeface="+mn-ea"/>
                <a:ea typeface="+mn-ea"/>
              </a:rPr>
              <a:t>正解率をプロットしている</a:t>
            </a:r>
          </a:p>
        </p:txBody>
      </p:sp>
      <p:sp>
        <p:nvSpPr>
          <p:cNvPr id="25" name="吹き出し: 四角形 24">
            <a:extLst>
              <a:ext uri="{FF2B5EF4-FFF2-40B4-BE49-F238E27FC236}">
                <a16:creationId xmlns:a16="http://schemas.microsoft.com/office/drawing/2014/main" id="{DC12542E-B50F-4917-9B2C-3955B2662D84}"/>
              </a:ext>
            </a:extLst>
          </p:cNvPr>
          <p:cNvSpPr/>
          <p:nvPr/>
        </p:nvSpPr>
        <p:spPr bwMode="auto">
          <a:xfrm>
            <a:off x="6528048" y="6309320"/>
            <a:ext cx="2448272" cy="432048"/>
          </a:xfrm>
          <a:prstGeom prst="wedgeRectCallout">
            <a:avLst>
              <a:gd name="adj1" fmla="val -59582"/>
              <a:gd name="adj2" fmla="val -40676"/>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腕を引いた回数</a:t>
            </a:r>
          </a:p>
        </p:txBody>
      </p:sp>
      <p:sp>
        <p:nvSpPr>
          <p:cNvPr id="26" name="吹き出し: 四角形 25">
            <a:extLst>
              <a:ext uri="{FF2B5EF4-FFF2-40B4-BE49-F238E27FC236}">
                <a16:creationId xmlns:a16="http://schemas.microsoft.com/office/drawing/2014/main" id="{F00E348F-6CAF-4B86-9D11-5E5EDDFE035A}"/>
              </a:ext>
            </a:extLst>
          </p:cNvPr>
          <p:cNvSpPr/>
          <p:nvPr/>
        </p:nvSpPr>
        <p:spPr bwMode="auto">
          <a:xfrm>
            <a:off x="565779" y="2396264"/>
            <a:ext cx="1929821" cy="3985064"/>
          </a:xfrm>
          <a:prstGeom prst="wedgeRectCallout">
            <a:avLst>
              <a:gd name="adj1" fmla="val 59788"/>
              <a:gd name="adj2" fmla="val 5543"/>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最適腕</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a:t>
            </a:r>
            <a:r>
              <a:rPr kumimoji="1" lang="en-US" altLang="ja-JP" sz="1600" b="1" dirty="0">
                <a:solidFill>
                  <a:schemeClr val="bg1"/>
                </a:solidFill>
                <a:latin typeface="+mn-ea"/>
                <a:ea typeface="+mn-ea"/>
              </a:rPr>
              <a:t>=4</a:t>
            </a:r>
            <a:r>
              <a:rPr kumimoji="1" lang="ja-JP" altLang="en-US" sz="1600" b="1" dirty="0">
                <a:solidFill>
                  <a:schemeClr val="bg1"/>
                </a:solidFill>
                <a:latin typeface="+mn-ea"/>
                <a:ea typeface="+mn-ea"/>
              </a:rPr>
              <a:t>のスロット）</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を</a:t>
            </a:r>
            <a:r>
              <a:rPr kumimoji="1" lang="en-US" altLang="ja-JP" sz="1600" b="1" dirty="0">
                <a:solidFill>
                  <a:schemeClr val="bg1"/>
                </a:solidFill>
                <a:latin typeface="+mn-ea"/>
                <a:ea typeface="+mn-ea"/>
              </a:rPr>
              <a:t>N</a:t>
            </a:r>
            <a:r>
              <a:rPr kumimoji="1" lang="ja-JP" altLang="en-US" sz="1600" b="1" dirty="0">
                <a:solidFill>
                  <a:schemeClr val="bg1"/>
                </a:solidFill>
                <a:latin typeface="+mn-ea"/>
                <a:ea typeface="+mn-ea"/>
              </a:rPr>
              <a:t>回の試行中で</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引いた回数の割合</a:t>
            </a:r>
            <a:endParaRPr kumimoji="1" lang="en-US" altLang="ja-JP" sz="1600" b="1" dirty="0">
              <a:solidFill>
                <a:schemeClr val="bg1"/>
              </a:solidFill>
              <a:latin typeface="+mn-ea"/>
              <a:ea typeface="+mn-ea"/>
            </a:endParaRPr>
          </a:p>
          <a:p>
            <a:pPr algn="ctr">
              <a:spcBef>
                <a:spcPts val="600"/>
              </a:spcBef>
              <a:buClr>
                <a:srgbClr val="BFBFBF"/>
              </a:buClr>
            </a:pPr>
            <a:r>
              <a:rPr kumimoji="1" lang="en-US" altLang="ja-JP" sz="1600" b="1" dirty="0">
                <a:solidFill>
                  <a:schemeClr val="bg1"/>
                </a:solidFill>
                <a:latin typeface="+mn-ea"/>
                <a:ea typeface="+mn-ea"/>
              </a:rPr>
              <a:t>t=200</a:t>
            </a:r>
            <a:r>
              <a:rPr kumimoji="1" lang="ja-JP" altLang="en-US" sz="1600" b="1" dirty="0">
                <a:solidFill>
                  <a:schemeClr val="bg1"/>
                </a:solidFill>
                <a:latin typeface="+mn-ea"/>
                <a:ea typeface="+mn-ea"/>
              </a:rPr>
              <a:t>の時に大体</a:t>
            </a:r>
            <a:endParaRPr kumimoji="1" lang="en-US" altLang="ja-JP" sz="1600" b="1" dirty="0">
              <a:solidFill>
                <a:schemeClr val="bg1"/>
              </a:solidFill>
              <a:latin typeface="+mn-ea"/>
              <a:ea typeface="+mn-ea"/>
            </a:endParaRPr>
          </a:p>
          <a:p>
            <a:pPr algn="ctr">
              <a:spcBef>
                <a:spcPts val="600"/>
              </a:spcBef>
              <a:buClr>
                <a:srgbClr val="BFBFBF"/>
              </a:buClr>
            </a:pPr>
            <a:r>
              <a:rPr kumimoji="1" lang="en-US" altLang="ja-JP" sz="1600" b="1" dirty="0">
                <a:solidFill>
                  <a:schemeClr val="bg1"/>
                </a:solidFill>
                <a:latin typeface="+mn-ea"/>
                <a:ea typeface="+mn-ea"/>
              </a:rPr>
              <a:t>0.6</a:t>
            </a:r>
            <a:r>
              <a:rPr kumimoji="1" lang="ja-JP" altLang="en-US" sz="1600" b="1" dirty="0">
                <a:solidFill>
                  <a:schemeClr val="bg1"/>
                </a:solidFill>
                <a:latin typeface="+mn-ea"/>
                <a:ea typeface="+mn-ea"/>
              </a:rPr>
              <a:t>なので、</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腕を</a:t>
            </a:r>
            <a:r>
              <a:rPr kumimoji="1" lang="en-US" altLang="ja-JP" sz="1600" b="1" dirty="0">
                <a:solidFill>
                  <a:schemeClr val="bg1"/>
                </a:solidFill>
                <a:latin typeface="+mn-ea"/>
                <a:ea typeface="+mn-ea"/>
              </a:rPr>
              <a:t>200</a:t>
            </a:r>
            <a:r>
              <a:rPr kumimoji="1" lang="ja-JP" altLang="en-US" sz="1600" b="1" dirty="0">
                <a:solidFill>
                  <a:schemeClr val="bg1"/>
                </a:solidFill>
                <a:latin typeface="+mn-ea"/>
                <a:ea typeface="+mn-ea"/>
              </a:rPr>
              <a:t>回目に引く</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時は</a:t>
            </a:r>
            <a:r>
              <a:rPr kumimoji="1" lang="en-US" altLang="ja-JP" sz="1600" b="1" dirty="0">
                <a:solidFill>
                  <a:schemeClr val="bg1"/>
                </a:solidFill>
                <a:latin typeface="+mn-ea"/>
                <a:ea typeface="+mn-ea"/>
              </a:rPr>
              <a:t>60%</a:t>
            </a:r>
            <a:r>
              <a:rPr kumimoji="1" lang="ja-JP" altLang="en-US" sz="1600" b="1" dirty="0">
                <a:solidFill>
                  <a:schemeClr val="bg1"/>
                </a:solidFill>
                <a:latin typeface="+mn-ea"/>
                <a:ea typeface="+mn-ea"/>
              </a:rPr>
              <a:t>の割合で</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腕</a:t>
            </a:r>
            <a:r>
              <a:rPr kumimoji="1" lang="en-US" altLang="ja-JP" sz="1600" b="1" dirty="0">
                <a:solidFill>
                  <a:schemeClr val="bg1"/>
                </a:solidFill>
                <a:latin typeface="+mn-ea"/>
                <a:ea typeface="+mn-ea"/>
              </a:rPr>
              <a:t>4</a:t>
            </a:r>
            <a:r>
              <a:rPr kumimoji="1" lang="ja-JP" altLang="en-US" sz="1600" b="1" dirty="0">
                <a:solidFill>
                  <a:schemeClr val="bg1"/>
                </a:solidFill>
                <a:latin typeface="+mn-ea"/>
                <a:ea typeface="+mn-ea"/>
              </a:rPr>
              <a:t>を引けている、</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ということ</a:t>
            </a:r>
          </a:p>
        </p:txBody>
      </p:sp>
      <p:sp>
        <p:nvSpPr>
          <p:cNvPr id="27" name="吹き出し: 四角形 26">
            <a:extLst>
              <a:ext uri="{FF2B5EF4-FFF2-40B4-BE49-F238E27FC236}">
                <a16:creationId xmlns:a16="http://schemas.microsoft.com/office/drawing/2014/main" id="{87D2E35F-35B8-4DDC-98A1-8AD5D30C73B6}"/>
              </a:ext>
            </a:extLst>
          </p:cNvPr>
          <p:cNvSpPr/>
          <p:nvPr/>
        </p:nvSpPr>
        <p:spPr bwMode="auto">
          <a:xfrm>
            <a:off x="8981326" y="4509120"/>
            <a:ext cx="2644895" cy="1440160"/>
          </a:xfrm>
          <a:prstGeom prst="wedgeRectCallout">
            <a:avLst>
              <a:gd name="adj1" fmla="val -56300"/>
              <a:gd name="adj2" fmla="val -16277"/>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腕を引く回数が多くなるに</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つれ、どの腕がよいかを</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学習できている</a:t>
            </a:r>
          </a:p>
        </p:txBody>
      </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225767F5-241D-4733-8D9A-127C966ADFC5}"/>
                  </a:ext>
                </a:extLst>
              </p:cNvPr>
              <p:cNvSpPr txBox="1"/>
              <p:nvPr/>
            </p:nvSpPr>
            <p:spPr>
              <a:xfrm>
                <a:off x="8854997" y="3239484"/>
                <a:ext cx="913411" cy="307777"/>
              </a:xfrm>
              <a:prstGeom prst="rect">
                <a:avLst/>
              </a:prstGeom>
              <a:noFill/>
            </p:spPr>
            <p:txBody>
              <a:bodyPr wrap="square" rtlCol="0">
                <a:spAutoFit/>
              </a:bodyPr>
              <a:lstStyle/>
              <a:p>
                <a:pPr algn="l"/>
                <a:r>
                  <a:rPr kumimoji="1" lang="ja-JP" altLang="en-US" dirty="0">
                    <a:ea typeface="+mn-ea"/>
                  </a:rPr>
                  <a:t> </a:t>
                </a:r>
                <a14:m>
                  <m:oMath xmlns:m="http://schemas.openxmlformats.org/officeDocument/2006/math">
                    <m:r>
                      <a:rPr kumimoji="1" lang="ja-JP" altLang="en-US" i="1" smtClean="0">
                        <a:latin typeface="Cambria Math" panose="02040503050406030204" pitchFamily="18" charset="0"/>
                        <a:ea typeface="+mn-ea"/>
                      </a:rPr>
                      <m:t>𝜀</m:t>
                    </m:r>
                    <m:r>
                      <a:rPr kumimoji="1" lang="en-US" altLang="ja-JP" b="0" i="1" smtClean="0">
                        <a:latin typeface="Cambria Math" panose="02040503050406030204" pitchFamily="18" charset="0"/>
                        <a:ea typeface="+mn-ea"/>
                      </a:rPr>
                      <m:t>=0.1</m:t>
                    </m:r>
                  </m:oMath>
                </a14:m>
                <a:endParaRPr kumimoji="1" lang="ja-JP" altLang="en-US" dirty="0">
                  <a:latin typeface="+mn-ea"/>
                  <a:ea typeface="+mn-ea"/>
                </a:endParaRPr>
              </a:p>
            </p:txBody>
          </p:sp>
        </mc:Choice>
        <mc:Fallback xmlns="">
          <p:sp>
            <p:nvSpPr>
              <p:cNvPr id="28" name="テキスト ボックス 27">
                <a:extLst>
                  <a:ext uri="{FF2B5EF4-FFF2-40B4-BE49-F238E27FC236}">
                    <a16:creationId xmlns:a16="http://schemas.microsoft.com/office/drawing/2014/main" id="{225767F5-241D-4733-8D9A-127C966ADFC5}"/>
                  </a:ext>
                </a:extLst>
              </p:cNvPr>
              <p:cNvSpPr txBox="1">
                <a:spLocks noRot="1" noChangeAspect="1" noMove="1" noResize="1" noEditPoints="1" noAdjustHandles="1" noChangeArrowheads="1" noChangeShapeType="1" noTextEdit="1"/>
              </p:cNvSpPr>
              <p:nvPr/>
            </p:nvSpPr>
            <p:spPr>
              <a:xfrm>
                <a:off x="8854997" y="3239484"/>
                <a:ext cx="913411" cy="307777"/>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549401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5FC62C-1178-4798-A1BE-8E0FBBD1142A}"/>
              </a:ext>
            </a:extLst>
          </p:cNvPr>
          <p:cNvSpPr>
            <a:spLocks noGrp="1"/>
          </p:cNvSpPr>
          <p:nvPr>
            <p:ph type="title"/>
          </p:nvPr>
        </p:nvSpPr>
        <p:spPr/>
        <p:txBody>
          <a:bodyPr/>
          <a:lstStyle/>
          <a:p>
            <a:r>
              <a:rPr kumimoji="1" lang="en-US" altLang="ja-JP" dirty="0"/>
              <a:t>ε-greedy </a:t>
            </a:r>
            <a:r>
              <a:rPr kumimoji="1" lang="ja-JP" altLang="en-US" dirty="0"/>
              <a:t>の難点</a:t>
            </a:r>
          </a:p>
        </p:txBody>
      </p:sp>
      <p:sp>
        <p:nvSpPr>
          <p:cNvPr id="3" name="コンテンツ プレースホルダー 2">
            <a:extLst>
              <a:ext uri="{FF2B5EF4-FFF2-40B4-BE49-F238E27FC236}">
                <a16:creationId xmlns:a16="http://schemas.microsoft.com/office/drawing/2014/main" id="{F6A90C55-FFB6-4BF8-9205-F3ED0F8A0873}"/>
              </a:ext>
            </a:extLst>
          </p:cNvPr>
          <p:cNvSpPr>
            <a:spLocks noGrp="1"/>
          </p:cNvSpPr>
          <p:nvPr>
            <p:ph idx="1"/>
          </p:nvPr>
        </p:nvSpPr>
        <p:spPr/>
        <p:txBody>
          <a:bodyPr/>
          <a:lstStyle/>
          <a:p>
            <a:r>
              <a:rPr kumimoji="1" lang="ja-JP" altLang="en-US" dirty="0"/>
              <a:t>最適な腕がわかってきていても、それ以外の腕を</a:t>
            </a:r>
            <a:endParaRPr kumimoji="1" lang="en-US" altLang="ja-JP" dirty="0"/>
          </a:p>
          <a:p>
            <a:r>
              <a:rPr kumimoji="1" lang="ja-JP" altLang="en-US" dirty="0"/>
              <a:t>ランダムに選んでしまう</a:t>
            </a:r>
          </a:p>
        </p:txBody>
      </p:sp>
      <p:sp>
        <p:nvSpPr>
          <p:cNvPr id="4" name="スライド番号プレースホルダー 3">
            <a:extLst>
              <a:ext uri="{FF2B5EF4-FFF2-40B4-BE49-F238E27FC236}">
                <a16:creationId xmlns:a16="http://schemas.microsoft.com/office/drawing/2014/main" id="{9A8DFEB5-F1AF-4226-8666-D0CB44A735A6}"/>
              </a:ext>
            </a:extLst>
          </p:cNvPr>
          <p:cNvSpPr>
            <a:spLocks noGrp="1"/>
          </p:cNvSpPr>
          <p:nvPr>
            <p:ph type="sldNum" sz="quarter" idx="10"/>
          </p:nvPr>
        </p:nvSpPr>
        <p:spPr/>
        <p:txBody>
          <a:bodyPr/>
          <a:lstStyle/>
          <a:p>
            <a:fld id="{F7D9C81F-6F51-475F-ABDF-7FEE4B0A1340}" type="slidenum">
              <a:rPr lang="en-US" altLang="ja-JP" smtClean="0"/>
              <a:pPr/>
              <a:t>14</a:t>
            </a:fld>
            <a:endParaRPr lang="en-US" altLang="ja-JP" dirty="0"/>
          </a:p>
        </p:txBody>
      </p:sp>
      <p:sp>
        <p:nvSpPr>
          <p:cNvPr id="22" name="正方形/長方形 21">
            <a:extLst>
              <a:ext uri="{FF2B5EF4-FFF2-40B4-BE49-F238E27FC236}">
                <a16:creationId xmlns:a16="http://schemas.microsoft.com/office/drawing/2014/main" id="{6A6FD171-149C-4B4E-9FBD-EEFDFD97E238}"/>
              </a:ext>
            </a:extLst>
          </p:cNvPr>
          <p:cNvSpPr/>
          <p:nvPr/>
        </p:nvSpPr>
        <p:spPr bwMode="auto">
          <a:xfrm>
            <a:off x="911424" y="2271228"/>
            <a:ext cx="4666125" cy="548795"/>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イメージ</a:t>
            </a:r>
          </a:p>
        </p:txBody>
      </p:sp>
      <p:sp>
        <p:nvSpPr>
          <p:cNvPr id="23" name="正方形/長方形 22">
            <a:extLst>
              <a:ext uri="{FF2B5EF4-FFF2-40B4-BE49-F238E27FC236}">
                <a16:creationId xmlns:a16="http://schemas.microsoft.com/office/drawing/2014/main" id="{0420C5F2-6FE9-49AD-9E6C-CFD72F374558}"/>
              </a:ext>
            </a:extLst>
          </p:cNvPr>
          <p:cNvSpPr/>
          <p:nvPr/>
        </p:nvSpPr>
        <p:spPr bwMode="auto">
          <a:xfrm>
            <a:off x="1127448" y="2969087"/>
            <a:ext cx="4176465"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どの解を選ぶ？</a:t>
            </a:r>
          </a:p>
        </p:txBody>
      </p:sp>
      <p:sp>
        <p:nvSpPr>
          <p:cNvPr id="24" name="正方形/長方形 23">
            <a:extLst>
              <a:ext uri="{FF2B5EF4-FFF2-40B4-BE49-F238E27FC236}">
                <a16:creationId xmlns:a16="http://schemas.microsoft.com/office/drawing/2014/main" id="{2E4FDCD1-CE8B-4F0A-992A-3A64C6E13CD3}"/>
              </a:ext>
            </a:extLst>
          </p:cNvPr>
          <p:cNvSpPr/>
          <p:nvPr/>
        </p:nvSpPr>
        <p:spPr bwMode="auto">
          <a:xfrm>
            <a:off x="3791744" y="4219886"/>
            <a:ext cx="1310540"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探索</a:t>
            </a:r>
          </a:p>
        </p:txBody>
      </p:sp>
      <p:sp>
        <p:nvSpPr>
          <p:cNvPr id="25" name="正方形/長方形 24">
            <a:extLst>
              <a:ext uri="{FF2B5EF4-FFF2-40B4-BE49-F238E27FC236}">
                <a16:creationId xmlns:a16="http://schemas.microsoft.com/office/drawing/2014/main" id="{F3B95647-CCE2-4016-A439-53C18A20D774}"/>
              </a:ext>
            </a:extLst>
          </p:cNvPr>
          <p:cNvSpPr/>
          <p:nvPr/>
        </p:nvSpPr>
        <p:spPr bwMode="auto">
          <a:xfrm>
            <a:off x="1498293" y="4225529"/>
            <a:ext cx="1310540"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活用</a:t>
            </a:r>
          </a:p>
        </p:txBody>
      </p:sp>
      <p:cxnSp>
        <p:nvCxnSpPr>
          <p:cNvPr id="26" name="直線矢印コネクタ 25">
            <a:extLst>
              <a:ext uri="{FF2B5EF4-FFF2-40B4-BE49-F238E27FC236}">
                <a16:creationId xmlns:a16="http://schemas.microsoft.com/office/drawing/2014/main" id="{50D855B5-F25D-4D2F-9528-BB432F740E12}"/>
              </a:ext>
            </a:extLst>
          </p:cNvPr>
          <p:cNvCxnSpPr>
            <a:stCxn id="23" idx="2"/>
            <a:endCxn id="24" idx="0"/>
          </p:cNvCxnSpPr>
          <p:nvPr/>
        </p:nvCxnSpPr>
        <p:spPr bwMode="auto">
          <a:xfrm>
            <a:off x="3215681" y="3517882"/>
            <a:ext cx="1231333" cy="70200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線矢印コネクタ 26">
            <a:extLst>
              <a:ext uri="{FF2B5EF4-FFF2-40B4-BE49-F238E27FC236}">
                <a16:creationId xmlns:a16="http://schemas.microsoft.com/office/drawing/2014/main" id="{0B9CDE0F-F25A-4A58-92A3-D7AF9A5D186D}"/>
              </a:ext>
            </a:extLst>
          </p:cNvPr>
          <p:cNvCxnSpPr>
            <a:stCxn id="23" idx="2"/>
            <a:endCxn id="25" idx="0"/>
          </p:cNvCxnSpPr>
          <p:nvPr/>
        </p:nvCxnSpPr>
        <p:spPr bwMode="auto">
          <a:xfrm flipH="1">
            <a:off x="2153563" y="3517882"/>
            <a:ext cx="1062118" cy="7076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F2E67B7B-A4BB-428D-94CF-2768865EF76B}"/>
                  </a:ext>
                </a:extLst>
              </p:cNvPr>
              <p:cNvSpPr txBox="1"/>
              <p:nvPr/>
            </p:nvSpPr>
            <p:spPr>
              <a:xfrm>
                <a:off x="1498293" y="3765541"/>
                <a:ext cx="879766"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mn-ea"/>
                        </a:rPr>
                        <m:t>1−</m:t>
                      </m:r>
                      <m:r>
                        <a:rPr kumimoji="1" lang="ja-JP" altLang="en-US" sz="2000" i="1" smtClean="0">
                          <a:latin typeface="Cambria Math" panose="02040503050406030204" pitchFamily="18" charset="0"/>
                          <a:ea typeface="+mn-ea"/>
                        </a:rPr>
                        <m:t>𝜀</m:t>
                      </m:r>
                    </m:oMath>
                  </m:oMathPara>
                </a14:m>
                <a:endParaRPr kumimoji="1" lang="ja-JP" altLang="en-US" sz="2000" dirty="0">
                  <a:latin typeface="+mn-ea"/>
                  <a:ea typeface="+mn-ea"/>
                </a:endParaRPr>
              </a:p>
            </p:txBody>
          </p:sp>
        </mc:Choice>
        <mc:Fallback xmlns="">
          <p:sp>
            <p:nvSpPr>
              <p:cNvPr id="28" name="テキスト ボックス 27">
                <a:extLst>
                  <a:ext uri="{FF2B5EF4-FFF2-40B4-BE49-F238E27FC236}">
                    <a16:creationId xmlns:a16="http://schemas.microsoft.com/office/drawing/2014/main" id="{F2E67B7B-A4BB-428D-94CF-2768865EF76B}"/>
                  </a:ext>
                </a:extLst>
              </p:cNvPr>
              <p:cNvSpPr txBox="1">
                <a:spLocks noRot="1" noChangeAspect="1" noMove="1" noResize="1" noEditPoints="1" noAdjustHandles="1" noChangeArrowheads="1" noChangeShapeType="1" noTextEdit="1"/>
              </p:cNvSpPr>
              <p:nvPr/>
            </p:nvSpPr>
            <p:spPr>
              <a:xfrm>
                <a:off x="1498293" y="3765541"/>
                <a:ext cx="879766" cy="40011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51F504C8-C7FE-4D2E-AE00-75218B248A53}"/>
                  </a:ext>
                </a:extLst>
              </p:cNvPr>
              <p:cNvSpPr txBox="1"/>
              <p:nvPr/>
            </p:nvSpPr>
            <p:spPr>
              <a:xfrm>
                <a:off x="3912885" y="3765541"/>
                <a:ext cx="1068258"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ea typeface="+mn-ea"/>
                        </a:rPr>
                        <m:t>𝜀</m:t>
                      </m:r>
                    </m:oMath>
                  </m:oMathPara>
                </a14:m>
                <a:endParaRPr kumimoji="1" lang="ja-JP" altLang="en-US" sz="2000" dirty="0">
                  <a:latin typeface="+mn-ea"/>
                  <a:ea typeface="+mn-ea"/>
                </a:endParaRPr>
              </a:p>
            </p:txBody>
          </p:sp>
        </mc:Choice>
        <mc:Fallback xmlns="">
          <p:sp>
            <p:nvSpPr>
              <p:cNvPr id="29" name="テキスト ボックス 28">
                <a:extLst>
                  <a:ext uri="{FF2B5EF4-FFF2-40B4-BE49-F238E27FC236}">
                    <a16:creationId xmlns:a16="http://schemas.microsoft.com/office/drawing/2014/main" id="{51F504C8-C7FE-4D2E-AE00-75218B248A53}"/>
                  </a:ext>
                </a:extLst>
              </p:cNvPr>
              <p:cNvSpPr txBox="1">
                <a:spLocks noRot="1" noChangeAspect="1" noMove="1" noResize="1" noEditPoints="1" noAdjustHandles="1" noChangeArrowheads="1" noChangeShapeType="1" noTextEdit="1"/>
              </p:cNvSpPr>
              <p:nvPr/>
            </p:nvSpPr>
            <p:spPr>
              <a:xfrm>
                <a:off x="3912885" y="3765541"/>
                <a:ext cx="1068258" cy="40011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FD58BFE4-DBD3-4F32-8A2E-1DAD857B1029}"/>
                  </a:ext>
                </a:extLst>
              </p:cNvPr>
              <p:cNvSpPr/>
              <p:nvPr/>
            </p:nvSpPr>
            <p:spPr bwMode="auto">
              <a:xfrm>
                <a:off x="3431704" y="5733256"/>
                <a:ext cx="576064"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14:m>
                  <m:oMathPara xmlns:m="http://schemas.openxmlformats.org/officeDocument/2006/math">
                    <m:oMathParaPr>
                      <m:jc m:val="center"/>
                    </m:oMathParaPr>
                    <m:oMath xmlns:m="http://schemas.openxmlformats.org/officeDocument/2006/math">
                      <m:sSub>
                        <m:sSubPr>
                          <m:ctrlPr>
                            <a:rPr kumimoji="1" lang="en-US" altLang="ja-JP" sz="200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𝑥</m:t>
                          </m:r>
                        </m:e>
                        <m:sub>
                          <m:r>
                            <a:rPr kumimoji="1" lang="en-US" altLang="ja-JP" sz="2000" b="0" i="1" smtClean="0">
                              <a:latin typeface="Cambria Math" panose="02040503050406030204" pitchFamily="18" charset="0"/>
                              <a:ea typeface="+mn-ea"/>
                            </a:rPr>
                            <m:t>1</m:t>
                          </m:r>
                        </m:sub>
                      </m:sSub>
                    </m:oMath>
                  </m:oMathPara>
                </a14:m>
                <a:endParaRPr kumimoji="1" lang="ja-JP" altLang="en-US" sz="2000" dirty="0">
                  <a:latin typeface="+mn-ea"/>
                  <a:ea typeface="+mn-ea"/>
                </a:endParaRPr>
              </a:p>
            </p:txBody>
          </p:sp>
        </mc:Choice>
        <mc:Fallback xmlns="">
          <p:sp>
            <p:nvSpPr>
              <p:cNvPr id="30" name="正方形/長方形 29">
                <a:extLst>
                  <a:ext uri="{FF2B5EF4-FFF2-40B4-BE49-F238E27FC236}">
                    <a16:creationId xmlns:a16="http://schemas.microsoft.com/office/drawing/2014/main" id="{FD58BFE4-DBD3-4F32-8A2E-1DAD857B1029}"/>
                  </a:ext>
                </a:extLst>
              </p:cNvPr>
              <p:cNvSpPr>
                <a:spLocks noRot="1" noChangeAspect="1" noMove="1" noResize="1" noEditPoints="1" noAdjustHandles="1" noChangeArrowheads="1" noChangeShapeType="1" noTextEdit="1"/>
              </p:cNvSpPr>
              <p:nvPr/>
            </p:nvSpPr>
            <p:spPr bwMode="auto">
              <a:xfrm>
                <a:off x="3431704" y="5733256"/>
                <a:ext cx="576064" cy="548795"/>
              </a:xfrm>
              <a:prstGeom prst="rect">
                <a:avLst/>
              </a:prstGeom>
              <a:blipFill>
                <a:blip r:embed="rId4"/>
                <a:stretch>
                  <a:fillRect/>
                </a:stretch>
              </a:blipFill>
              <a:ln w="9525" cap="flat" cmpd="sng" algn="ctr">
                <a:solidFill>
                  <a:schemeClr val="tx1"/>
                </a:solidFill>
                <a:prstDash val="solid"/>
                <a:round/>
                <a:headEnd type="none" w="med" len="med"/>
                <a:tailEnd type="triangle" w="med" len="med"/>
              </a:ln>
              <a:effectLst/>
            </p:spPr>
            <p:txBody>
              <a:bodyPr/>
              <a:lstStyle/>
              <a:p>
                <a:r>
                  <a:rPr lang="ja-JP" altLang="en-US">
                    <a:noFill/>
                  </a:rPr>
                  <a:t> </a:t>
                </a:r>
              </a:p>
            </p:txBody>
          </p:sp>
        </mc:Fallback>
      </mc:AlternateContent>
      <p:cxnSp>
        <p:nvCxnSpPr>
          <p:cNvPr id="31" name="直線矢印コネクタ 30">
            <a:extLst>
              <a:ext uri="{FF2B5EF4-FFF2-40B4-BE49-F238E27FC236}">
                <a16:creationId xmlns:a16="http://schemas.microsoft.com/office/drawing/2014/main" id="{9A9C8264-A569-4314-8E05-500DCEAE5B90}"/>
              </a:ext>
            </a:extLst>
          </p:cNvPr>
          <p:cNvCxnSpPr>
            <a:cxnSpLocks/>
            <a:stCxn id="24" idx="2"/>
            <a:endCxn id="30" idx="0"/>
          </p:cNvCxnSpPr>
          <p:nvPr/>
        </p:nvCxnSpPr>
        <p:spPr bwMode="auto">
          <a:xfrm flipH="1">
            <a:off x="3719736" y="4768681"/>
            <a:ext cx="727278" cy="96457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32" name="正方形/長方形 31">
                <a:extLst>
                  <a:ext uri="{FF2B5EF4-FFF2-40B4-BE49-F238E27FC236}">
                    <a16:creationId xmlns:a16="http://schemas.microsoft.com/office/drawing/2014/main" id="{FD0F2724-5039-40BD-852F-96D2559FD19C}"/>
                  </a:ext>
                </a:extLst>
              </p:cNvPr>
              <p:cNvSpPr/>
              <p:nvPr/>
            </p:nvSpPr>
            <p:spPr bwMode="auto">
              <a:xfrm>
                <a:off x="4943872" y="5733256"/>
                <a:ext cx="576064"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14:m>
                  <m:oMathPara xmlns:m="http://schemas.openxmlformats.org/officeDocument/2006/math">
                    <m:oMathParaPr>
                      <m:jc m:val="center"/>
                    </m:oMathParaPr>
                    <m:oMath xmlns:m="http://schemas.openxmlformats.org/officeDocument/2006/math">
                      <m:sSub>
                        <m:sSubPr>
                          <m:ctrlPr>
                            <a:rPr kumimoji="1" lang="en-US" altLang="ja-JP" sz="200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𝑥</m:t>
                          </m:r>
                        </m:e>
                        <m:sub>
                          <m:r>
                            <a:rPr kumimoji="1" lang="en-US" altLang="ja-JP" sz="2000" b="0" i="1" smtClean="0">
                              <a:latin typeface="Cambria Math" panose="02040503050406030204" pitchFamily="18" charset="0"/>
                              <a:ea typeface="+mn-ea"/>
                            </a:rPr>
                            <m:t>𝐾</m:t>
                          </m:r>
                        </m:sub>
                      </m:sSub>
                    </m:oMath>
                  </m:oMathPara>
                </a14:m>
                <a:endParaRPr kumimoji="1" lang="ja-JP" altLang="en-US" sz="2000" dirty="0">
                  <a:latin typeface="+mn-ea"/>
                  <a:ea typeface="+mn-ea"/>
                </a:endParaRPr>
              </a:p>
            </p:txBody>
          </p:sp>
        </mc:Choice>
        <mc:Fallback xmlns="">
          <p:sp>
            <p:nvSpPr>
              <p:cNvPr id="32" name="正方形/長方形 31">
                <a:extLst>
                  <a:ext uri="{FF2B5EF4-FFF2-40B4-BE49-F238E27FC236}">
                    <a16:creationId xmlns:a16="http://schemas.microsoft.com/office/drawing/2014/main" id="{FD0F2724-5039-40BD-852F-96D2559FD19C}"/>
                  </a:ext>
                </a:extLst>
              </p:cNvPr>
              <p:cNvSpPr>
                <a:spLocks noRot="1" noChangeAspect="1" noMove="1" noResize="1" noEditPoints="1" noAdjustHandles="1" noChangeArrowheads="1" noChangeShapeType="1" noTextEdit="1"/>
              </p:cNvSpPr>
              <p:nvPr/>
            </p:nvSpPr>
            <p:spPr bwMode="auto">
              <a:xfrm>
                <a:off x="4943872" y="5733256"/>
                <a:ext cx="576064" cy="548795"/>
              </a:xfrm>
              <a:prstGeom prst="rect">
                <a:avLst/>
              </a:prstGeom>
              <a:blipFill>
                <a:blip r:embed="rId5"/>
                <a:stretch>
                  <a:fillRect/>
                </a:stretch>
              </a:blipFill>
              <a:ln w="9525" cap="flat" cmpd="sng" algn="ctr">
                <a:solidFill>
                  <a:schemeClr val="tx1"/>
                </a:solidFill>
                <a:prstDash val="solid"/>
                <a:round/>
                <a:headEnd type="none" w="med" len="med"/>
                <a:tailEnd type="triangle" w="med" len="med"/>
              </a:ln>
              <a:effectLst/>
            </p:spPr>
            <p:txBody>
              <a:bodyPr/>
              <a:lstStyle/>
              <a:p>
                <a:r>
                  <a:rPr lang="ja-JP" altLang="en-US">
                    <a:noFill/>
                  </a:rPr>
                  <a:t> </a:t>
                </a:r>
              </a:p>
            </p:txBody>
          </p:sp>
        </mc:Fallback>
      </mc:AlternateContent>
      <p:cxnSp>
        <p:nvCxnSpPr>
          <p:cNvPr id="33" name="直線矢印コネクタ 32">
            <a:extLst>
              <a:ext uri="{FF2B5EF4-FFF2-40B4-BE49-F238E27FC236}">
                <a16:creationId xmlns:a16="http://schemas.microsoft.com/office/drawing/2014/main" id="{B6D8550B-963F-437F-BF56-5F1E268BC6BD}"/>
              </a:ext>
            </a:extLst>
          </p:cNvPr>
          <p:cNvCxnSpPr>
            <a:stCxn id="24" idx="2"/>
            <a:endCxn id="32" idx="0"/>
          </p:cNvCxnSpPr>
          <p:nvPr/>
        </p:nvCxnSpPr>
        <p:spPr bwMode="auto">
          <a:xfrm>
            <a:off x="4447014" y="4768681"/>
            <a:ext cx="784890" cy="96457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A75FC4C0-155B-4878-A301-CA48BCFD97A2}"/>
                  </a:ext>
                </a:extLst>
              </p:cNvPr>
              <p:cNvSpPr txBox="1"/>
              <p:nvPr/>
            </p:nvSpPr>
            <p:spPr>
              <a:xfrm>
                <a:off x="3539716" y="4836930"/>
                <a:ext cx="360040" cy="69506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ja-JP" sz="2000" i="1" smtClean="0">
                              <a:latin typeface="Cambria Math" panose="02040503050406030204" pitchFamily="18" charset="0"/>
                              <a:ea typeface="+mn-ea"/>
                            </a:rPr>
                          </m:ctrlPr>
                        </m:fPr>
                        <m:num>
                          <m:r>
                            <a:rPr kumimoji="1" lang="en-US" altLang="ja-JP" sz="2000" b="0" i="1" smtClean="0">
                              <a:latin typeface="Cambria Math" panose="02040503050406030204" pitchFamily="18" charset="0"/>
                              <a:ea typeface="+mn-ea"/>
                            </a:rPr>
                            <m:t>1</m:t>
                          </m:r>
                        </m:num>
                        <m:den>
                          <m:r>
                            <a:rPr kumimoji="1" lang="en-US" altLang="ja-JP" sz="2000" b="0" i="1" smtClean="0">
                              <a:latin typeface="Cambria Math" panose="02040503050406030204" pitchFamily="18" charset="0"/>
                              <a:ea typeface="+mn-ea"/>
                            </a:rPr>
                            <m:t>𝐾</m:t>
                          </m:r>
                        </m:den>
                      </m:f>
                    </m:oMath>
                  </m:oMathPara>
                </a14:m>
                <a:endParaRPr kumimoji="1" lang="ja-JP" altLang="en-US" sz="2000" dirty="0">
                  <a:latin typeface="+mn-ea"/>
                  <a:ea typeface="+mn-ea"/>
                </a:endParaRPr>
              </a:p>
            </p:txBody>
          </p:sp>
        </mc:Choice>
        <mc:Fallback xmlns="">
          <p:sp>
            <p:nvSpPr>
              <p:cNvPr id="34" name="テキスト ボックス 33">
                <a:extLst>
                  <a:ext uri="{FF2B5EF4-FFF2-40B4-BE49-F238E27FC236}">
                    <a16:creationId xmlns:a16="http://schemas.microsoft.com/office/drawing/2014/main" id="{A75FC4C0-155B-4878-A301-CA48BCFD97A2}"/>
                  </a:ext>
                </a:extLst>
              </p:cNvPr>
              <p:cNvSpPr txBox="1">
                <a:spLocks noRot="1" noChangeAspect="1" noMove="1" noResize="1" noEditPoints="1" noAdjustHandles="1" noChangeArrowheads="1" noChangeShapeType="1" noTextEdit="1"/>
              </p:cNvSpPr>
              <p:nvPr/>
            </p:nvSpPr>
            <p:spPr>
              <a:xfrm>
                <a:off x="3539716" y="4836930"/>
                <a:ext cx="360040" cy="69506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05129A58-F759-477C-9D6D-78DF20DD1B1B}"/>
                  </a:ext>
                </a:extLst>
              </p:cNvPr>
              <p:cNvSpPr txBox="1"/>
              <p:nvPr/>
            </p:nvSpPr>
            <p:spPr>
              <a:xfrm>
                <a:off x="5069582" y="4836930"/>
                <a:ext cx="360040" cy="69506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ja-JP" sz="2000" i="1" smtClean="0">
                              <a:latin typeface="Cambria Math" panose="02040503050406030204" pitchFamily="18" charset="0"/>
                              <a:ea typeface="+mn-ea"/>
                            </a:rPr>
                          </m:ctrlPr>
                        </m:fPr>
                        <m:num>
                          <m:r>
                            <a:rPr kumimoji="1" lang="en-US" altLang="ja-JP" sz="2000" b="0" i="1" smtClean="0">
                              <a:latin typeface="Cambria Math" panose="02040503050406030204" pitchFamily="18" charset="0"/>
                              <a:ea typeface="+mn-ea"/>
                            </a:rPr>
                            <m:t>1</m:t>
                          </m:r>
                        </m:num>
                        <m:den>
                          <m:r>
                            <a:rPr kumimoji="1" lang="en-US" altLang="ja-JP" sz="2000" b="0" i="1" smtClean="0">
                              <a:latin typeface="Cambria Math" panose="02040503050406030204" pitchFamily="18" charset="0"/>
                              <a:ea typeface="+mn-ea"/>
                            </a:rPr>
                            <m:t>𝐾</m:t>
                          </m:r>
                        </m:den>
                      </m:f>
                    </m:oMath>
                  </m:oMathPara>
                </a14:m>
                <a:endParaRPr kumimoji="1" lang="ja-JP" altLang="en-US" sz="2000" dirty="0">
                  <a:latin typeface="+mn-ea"/>
                  <a:ea typeface="+mn-ea"/>
                </a:endParaRPr>
              </a:p>
            </p:txBody>
          </p:sp>
        </mc:Choice>
        <mc:Fallback xmlns="">
          <p:sp>
            <p:nvSpPr>
              <p:cNvPr id="35" name="テキスト ボックス 34">
                <a:extLst>
                  <a:ext uri="{FF2B5EF4-FFF2-40B4-BE49-F238E27FC236}">
                    <a16:creationId xmlns:a16="http://schemas.microsoft.com/office/drawing/2014/main" id="{05129A58-F759-477C-9D6D-78DF20DD1B1B}"/>
                  </a:ext>
                </a:extLst>
              </p:cNvPr>
              <p:cNvSpPr txBox="1">
                <a:spLocks noRot="1" noChangeAspect="1" noMove="1" noResize="1" noEditPoints="1" noAdjustHandles="1" noChangeArrowheads="1" noChangeShapeType="1" noTextEdit="1"/>
              </p:cNvSpPr>
              <p:nvPr/>
            </p:nvSpPr>
            <p:spPr>
              <a:xfrm>
                <a:off x="5069582" y="4836930"/>
                <a:ext cx="360040" cy="695062"/>
              </a:xfrm>
              <a:prstGeom prst="rect">
                <a:avLst/>
              </a:prstGeom>
              <a:blipFill>
                <a:blip r:embed="rId7"/>
                <a:stretch>
                  <a:fillRect/>
                </a:stretch>
              </a:blipFill>
            </p:spPr>
            <p:txBody>
              <a:bodyPr/>
              <a:lstStyle/>
              <a:p>
                <a:r>
                  <a:rPr lang="ja-JP" altLang="en-US">
                    <a:noFill/>
                  </a:rPr>
                  <a:t> </a:t>
                </a:r>
              </a:p>
            </p:txBody>
          </p:sp>
        </mc:Fallback>
      </mc:AlternateContent>
      <p:sp>
        <p:nvSpPr>
          <p:cNvPr id="36" name="正方形/長方形 35">
            <a:extLst>
              <a:ext uri="{FF2B5EF4-FFF2-40B4-BE49-F238E27FC236}">
                <a16:creationId xmlns:a16="http://schemas.microsoft.com/office/drawing/2014/main" id="{C1763083-DA93-4425-8CDC-6B68F29496F6}"/>
              </a:ext>
            </a:extLst>
          </p:cNvPr>
          <p:cNvSpPr/>
          <p:nvPr/>
        </p:nvSpPr>
        <p:spPr bwMode="auto">
          <a:xfrm>
            <a:off x="4223792" y="5733256"/>
            <a:ext cx="576064" cy="548795"/>
          </a:xfrm>
          <a:prstGeom prst="rect">
            <a:avLst/>
          </a:prstGeom>
          <a:solidFill>
            <a:schemeClr val="bg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2000" dirty="0">
                <a:latin typeface="+mn-ea"/>
                <a:ea typeface="+mn-ea"/>
              </a:rPr>
              <a:t>…</a:t>
            </a:r>
            <a:endParaRPr kumimoji="1" lang="ja-JP" altLang="en-US" sz="2000" dirty="0">
              <a:latin typeface="+mn-ea"/>
              <a:ea typeface="+mn-ea"/>
            </a:endParaRPr>
          </a:p>
        </p:txBody>
      </p:sp>
      <mc:AlternateContent xmlns:mc="http://schemas.openxmlformats.org/markup-compatibility/2006" xmlns:a14="http://schemas.microsoft.com/office/drawing/2010/main">
        <mc:Choice Requires="a14">
          <p:sp>
            <p:nvSpPr>
              <p:cNvPr id="37" name="正方形/長方形 36">
                <a:extLst>
                  <a:ext uri="{FF2B5EF4-FFF2-40B4-BE49-F238E27FC236}">
                    <a16:creationId xmlns:a16="http://schemas.microsoft.com/office/drawing/2014/main" id="{1C8BEE88-A2A0-4020-A997-340585725774}"/>
                  </a:ext>
                </a:extLst>
              </p:cNvPr>
              <p:cNvSpPr/>
              <p:nvPr/>
            </p:nvSpPr>
            <p:spPr bwMode="auto">
              <a:xfrm>
                <a:off x="1361475" y="5476329"/>
                <a:ext cx="1576978" cy="805722"/>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標本平均</a:t>
                </a:r>
                <a:endParaRPr kumimoji="1" lang="en-US" altLang="ja-JP" sz="2000" dirty="0">
                  <a:latin typeface="+mn-ea"/>
                  <a:ea typeface="+mn-ea"/>
                </a:endParaRPr>
              </a:p>
              <a:p>
                <a:pPr algn="ctr">
                  <a:spcBef>
                    <a:spcPts val="600"/>
                  </a:spcBef>
                  <a:buClr>
                    <a:srgbClr val="BFBFBF"/>
                  </a:buClr>
                </a:pPr>
                <a:r>
                  <a:rPr kumimoji="1" lang="ja-JP" altLang="en-US" sz="2000" dirty="0">
                    <a:latin typeface="+mn-ea"/>
                    <a:ea typeface="+mn-ea"/>
                  </a:rPr>
                  <a:t>最大</a:t>
                </a:r>
                <a14:m>
                  <m:oMath xmlns:m="http://schemas.openxmlformats.org/officeDocument/2006/math">
                    <m:sSup>
                      <m:sSupPr>
                        <m:ctrlPr>
                          <a:rPr kumimoji="1" lang="en-US" altLang="ja-JP" sz="2000" i="1" smtClean="0">
                            <a:latin typeface="Cambria Math" panose="02040503050406030204" pitchFamily="18" charset="0"/>
                            <a:ea typeface="+mn-ea"/>
                          </a:rPr>
                        </m:ctrlPr>
                      </m:sSupPr>
                      <m:e>
                        <m:acc>
                          <m:accPr>
                            <m:chr m:val="̂"/>
                            <m:ctrlPr>
                              <a:rPr kumimoji="1" lang="en-US" altLang="ja-JP" sz="2000" i="1" smtClean="0">
                                <a:latin typeface="Cambria Math" panose="02040503050406030204" pitchFamily="18" charset="0"/>
                                <a:ea typeface="+mn-ea"/>
                              </a:rPr>
                            </m:ctrlPr>
                          </m:accPr>
                          <m:e>
                            <m:r>
                              <a:rPr kumimoji="1" lang="en-US" altLang="ja-JP" sz="2000" b="0" i="1" smtClean="0">
                                <a:latin typeface="Cambria Math" panose="02040503050406030204" pitchFamily="18" charset="0"/>
                                <a:ea typeface="+mn-ea"/>
                              </a:rPr>
                              <m:t>𝑥</m:t>
                            </m:r>
                          </m:e>
                        </m:acc>
                      </m:e>
                      <m:sup>
                        <m:r>
                          <a:rPr kumimoji="1" lang="en-US" altLang="ja-JP" sz="2000" b="0" i="1" smtClean="0">
                            <a:latin typeface="Cambria Math" panose="02040503050406030204" pitchFamily="18" charset="0"/>
                            <a:ea typeface="+mn-ea"/>
                          </a:rPr>
                          <m:t>∗</m:t>
                        </m:r>
                      </m:sup>
                    </m:sSup>
                  </m:oMath>
                </a14:m>
                <a:endParaRPr kumimoji="1" lang="ja-JP" altLang="en-US" sz="2000" dirty="0">
                  <a:latin typeface="+mn-ea"/>
                  <a:ea typeface="+mn-ea"/>
                </a:endParaRPr>
              </a:p>
            </p:txBody>
          </p:sp>
        </mc:Choice>
        <mc:Fallback xmlns="">
          <p:sp>
            <p:nvSpPr>
              <p:cNvPr id="37" name="正方形/長方形 36">
                <a:extLst>
                  <a:ext uri="{FF2B5EF4-FFF2-40B4-BE49-F238E27FC236}">
                    <a16:creationId xmlns:a16="http://schemas.microsoft.com/office/drawing/2014/main" id="{1C8BEE88-A2A0-4020-A997-340585725774}"/>
                  </a:ext>
                </a:extLst>
              </p:cNvPr>
              <p:cNvSpPr>
                <a:spLocks noRot="1" noChangeAspect="1" noMove="1" noResize="1" noEditPoints="1" noAdjustHandles="1" noChangeArrowheads="1" noChangeShapeType="1" noTextEdit="1"/>
              </p:cNvSpPr>
              <p:nvPr/>
            </p:nvSpPr>
            <p:spPr bwMode="auto">
              <a:xfrm>
                <a:off x="1361475" y="5476329"/>
                <a:ext cx="1576978" cy="805722"/>
              </a:xfrm>
              <a:prstGeom prst="rect">
                <a:avLst/>
              </a:prstGeom>
              <a:blipFill>
                <a:blip r:embed="rId8"/>
                <a:stretch>
                  <a:fillRect t="-2222" b="-11111"/>
                </a:stretch>
              </a:blipFill>
              <a:ln w="9525" cap="flat" cmpd="sng" algn="ctr">
                <a:solidFill>
                  <a:schemeClr val="tx1"/>
                </a:solidFill>
                <a:prstDash val="solid"/>
                <a:round/>
                <a:headEnd type="none" w="med" len="med"/>
                <a:tailEnd type="triangle" w="med" len="med"/>
              </a:ln>
              <a:effectLst/>
            </p:spPr>
            <p:txBody>
              <a:bodyPr/>
              <a:lstStyle/>
              <a:p>
                <a:r>
                  <a:rPr lang="ja-JP" altLang="en-US">
                    <a:noFill/>
                  </a:rPr>
                  <a:t> </a:t>
                </a:r>
              </a:p>
            </p:txBody>
          </p:sp>
        </mc:Fallback>
      </mc:AlternateContent>
      <p:cxnSp>
        <p:nvCxnSpPr>
          <p:cNvPr id="38" name="直線矢印コネクタ 37">
            <a:extLst>
              <a:ext uri="{FF2B5EF4-FFF2-40B4-BE49-F238E27FC236}">
                <a16:creationId xmlns:a16="http://schemas.microsoft.com/office/drawing/2014/main" id="{E75D3F4D-0201-4D3B-B14C-752E0FD224AC}"/>
              </a:ext>
            </a:extLst>
          </p:cNvPr>
          <p:cNvCxnSpPr>
            <a:cxnSpLocks/>
            <a:stCxn id="25" idx="2"/>
            <a:endCxn id="37" idx="0"/>
          </p:cNvCxnSpPr>
          <p:nvPr/>
        </p:nvCxnSpPr>
        <p:spPr bwMode="auto">
          <a:xfrm flipH="1">
            <a:off x="2149964" y="4774324"/>
            <a:ext cx="3599" cy="70200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正方形/長方形 38">
            <a:extLst>
              <a:ext uri="{FF2B5EF4-FFF2-40B4-BE49-F238E27FC236}">
                <a16:creationId xmlns:a16="http://schemas.microsoft.com/office/drawing/2014/main" id="{EE5FFA7B-7D56-487C-BCB2-7CE8DDC1E1B1}"/>
              </a:ext>
            </a:extLst>
          </p:cNvPr>
          <p:cNvSpPr/>
          <p:nvPr/>
        </p:nvSpPr>
        <p:spPr bwMode="auto">
          <a:xfrm>
            <a:off x="3230077" y="3656011"/>
            <a:ext cx="2498691" cy="2869333"/>
          </a:xfrm>
          <a:prstGeom prst="rect">
            <a:avLst/>
          </a:prstGeom>
          <a:noFill/>
          <a:ln w="28575" cap="flat" cmpd="sng" algn="ctr">
            <a:solidFill>
              <a:schemeClr val="accent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40" name="吹き出し: 四角形 39">
            <a:extLst>
              <a:ext uri="{FF2B5EF4-FFF2-40B4-BE49-F238E27FC236}">
                <a16:creationId xmlns:a16="http://schemas.microsoft.com/office/drawing/2014/main" id="{9DB865EF-35D5-4925-B23E-519D69C2FCDD}"/>
              </a:ext>
            </a:extLst>
          </p:cNvPr>
          <p:cNvSpPr/>
          <p:nvPr/>
        </p:nvSpPr>
        <p:spPr bwMode="auto">
          <a:xfrm>
            <a:off x="6016800" y="5373216"/>
            <a:ext cx="4207660" cy="1224136"/>
          </a:xfrm>
          <a:prstGeom prst="wedgeRectCallout">
            <a:avLst>
              <a:gd name="adj1" fmla="val -54103"/>
              <a:gd name="adj2" fmla="val 26127"/>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800" b="1" dirty="0">
                <a:solidFill>
                  <a:schemeClr val="bg1"/>
                </a:solidFill>
                <a:latin typeface="+mn-ea"/>
                <a:ea typeface="+mn-ea"/>
              </a:rPr>
              <a:t>どんなに最適な腕が明確でも</a:t>
            </a:r>
            <a:endParaRPr kumimoji="1" lang="en-US" altLang="ja-JP" sz="1800" b="1" dirty="0">
              <a:solidFill>
                <a:schemeClr val="bg1"/>
              </a:solidFill>
              <a:latin typeface="+mn-ea"/>
              <a:ea typeface="+mn-ea"/>
            </a:endParaRPr>
          </a:p>
          <a:p>
            <a:pPr algn="ctr">
              <a:spcBef>
                <a:spcPts val="600"/>
              </a:spcBef>
              <a:buClr>
                <a:srgbClr val="BFBFBF"/>
              </a:buClr>
            </a:pPr>
            <a:r>
              <a:rPr kumimoji="1" lang="en-US" altLang="ja-JP" sz="1800" b="1" dirty="0">
                <a:solidFill>
                  <a:schemeClr val="bg1"/>
                </a:solidFill>
                <a:latin typeface="+mn-ea"/>
                <a:ea typeface="+mn-ea"/>
              </a:rPr>
              <a:t>ε</a:t>
            </a:r>
            <a:r>
              <a:rPr kumimoji="1" lang="ja-JP" altLang="en-US" sz="1800" b="1" dirty="0">
                <a:solidFill>
                  <a:schemeClr val="bg1"/>
                </a:solidFill>
                <a:latin typeface="+mn-ea"/>
                <a:ea typeface="+mn-ea"/>
              </a:rPr>
              <a:t>の確率でランダムに選んでしまう</a:t>
            </a:r>
            <a:endParaRPr kumimoji="1" lang="en-US" altLang="ja-JP" sz="1800" b="1" dirty="0">
              <a:solidFill>
                <a:schemeClr val="bg1"/>
              </a:solidFill>
              <a:latin typeface="+mn-ea"/>
              <a:ea typeface="+mn-ea"/>
            </a:endParaRPr>
          </a:p>
        </p:txBody>
      </p:sp>
    </p:spTree>
    <p:extLst>
      <p:ext uri="{BB962C8B-B14F-4D97-AF65-F5344CB8AC3E}">
        <p14:creationId xmlns:p14="http://schemas.microsoft.com/office/powerpoint/2010/main" val="27848141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408D5F-98C6-4D15-9425-E8B9EED945F4}"/>
              </a:ext>
            </a:extLst>
          </p:cNvPr>
          <p:cNvSpPr>
            <a:spLocks noGrp="1"/>
          </p:cNvSpPr>
          <p:nvPr>
            <p:ph type="title"/>
          </p:nvPr>
        </p:nvSpPr>
        <p:spPr/>
        <p:txBody>
          <a:bodyPr/>
          <a:lstStyle/>
          <a:p>
            <a:r>
              <a:rPr kumimoji="1" lang="ja-JP" altLang="en-US" dirty="0"/>
              <a:t>焼きなまし</a:t>
            </a:r>
            <a:r>
              <a:rPr kumimoji="1" lang="en-US" altLang="ja-JP" dirty="0"/>
              <a:t>ε-greedy</a:t>
            </a:r>
            <a:endParaRPr kumimoji="1" lang="ja-JP" altLang="en-US" dirty="0"/>
          </a:p>
        </p:txBody>
      </p:sp>
      <p:sp>
        <p:nvSpPr>
          <p:cNvPr id="3" name="コンテンツ プレースホルダー 2">
            <a:extLst>
              <a:ext uri="{FF2B5EF4-FFF2-40B4-BE49-F238E27FC236}">
                <a16:creationId xmlns:a16="http://schemas.microsoft.com/office/drawing/2014/main" id="{31BEB8FD-48E7-4098-BBBF-0472F609D012}"/>
              </a:ext>
            </a:extLst>
          </p:cNvPr>
          <p:cNvSpPr>
            <a:spLocks noGrp="1"/>
          </p:cNvSpPr>
          <p:nvPr>
            <p:ph idx="1"/>
          </p:nvPr>
        </p:nvSpPr>
        <p:spPr/>
        <p:txBody>
          <a:bodyPr/>
          <a:lstStyle/>
          <a:p>
            <a:r>
              <a:rPr kumimoji="1" lang="ja-JP" altLang="en-US" dirty="0"/>
              <a:t>そこで、反復が進むにつれ</a:t>
            </a:r>
            <a:r>
              <a:rPr kumimoji="1" lang="en-US" altLang="ja-JP" dirty="0"/>
              <a:t>ε</a:t>
            </a:r>
            <a:r>
              <a:rPr kumimoji="1" lang="ja-JP" altLang="en-US" dirty="0"/>
              <a:t>が</a:t>
            </a:r>
            <a:r>
              <a:rPr kumimoji="1" lang="en-US" altLang="ja-JP" dirty="0"/>
              <a:t>0</a:t>
            </a:r>
            <a:r>
              <a:rPr kumimoji="1" lang="ja-JP" altLang="en-US" dirty="0"/>
              <a:t>に収束していくようにしたのが、</a:t>
            </a:r>
            <a:endParaRPr kumimoji="1" lang="en-US" altLang="ja-JP" dirty="0"/>
          </a:p>
          <a:p>
            <a:r>
              <a:rPr kumimoji="1" lang="ja-JP" altLang="en-US" dirty="0"/>
              <a:t>焼きなまし</a:t>
            </a:r>
            <a:r>
              <a:rPr kumimoji="1" lang="en-US" altLang="ja-JP" dirty="0"/>
              <a:t>ε-greedy</a:t>
            </a:r>
            <a:endParaRPr kumimoji="1" lang="ja-JP" altLang="en-US" dirty="0"/>
          </a:p>
        </p:txBody>
      </p:sp>
      <p:sp>
        <p:nvSpPr>
          <p:cNvPr id="4" name="スライド番号プレースホルダー 3">
            <a:extLst>
              <a:ext uri="{FF2B5EF4-FFF2-40B4-BE49-F238E27FC236}">
                <a16:creationId xmlns:a16="http://schemas.microsoft.com/office/drawing/2014/main" id="{ACD96656-908A-44B8-AF33-F4F145D9DCD0}"/>
              </a:ext>
            </a:extLst>
          </p:cNvPr>
          <p:cNvSpPr>
            <a:spLocks noGrp="1"/>
          </p:cNvSpPr>
          <p:nvPr>
            <p:ph type="sldNum" sz="quarter" idx="10"/>
          </p:nvPr>
        </p:nvSpPr>
        <p:spPr/>
        <p:txBody>
          <a:bodyPr/>
          <a:lstStyle/>
          <a:p>
            <a:fld id="{F7D9C81F-6F51-475F-ABDF-7FEE4B0A1340}" type="slidenum">
              <a:rPr lang="en-US" altLang="ja-JP" smtClean="0"/>
              <a:pPr/>
              <a:t>15</a:t>
            </a:fld>
            <a:endParaRPr lang="en-US" altLang="ja-JP" dirty="0"/>
          </a:p>
        </p:txBody>
      </p:sp>
      <p:sp>
        <p:nvSpPr>
          <p:cNvPr id="5" name="正方形/長方形 4">
            <a:extLst>
              <a:ext uri="{FF2B5EF4-FFF2-40B4-BE49-F238E27FC236}">
                <a16:creationId xmlns:a16="http://schemas.microsoft.com/office/drawing/2014/main" id="{DAECCA75-07ED-4682-B4D2-EDA3A876F340}"/>
              </a:ext>
            </a:extLst>
          </p:cNvPr>
          <p:cNvSpPr/>
          <p:nvPr/>
        </p:nvSpPr>
        <p:spPr bwMode="auto">
          <a:xfrm>
            <a:off x="911424" y="2271228"/>
            <a:ext cx="4666125" cy="548795"/>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イメージ</a:t>
            </a:r>
          </a:p>
        </p:txBody>
      </p:sp>
      <p:sp>
        <p:nvSpPr>
          <p:cNvPr id="6" name="正方形/長方形 5">
            <a:extLst>
              <a:ext uri="{FF2B5EF4-FFF2-40B4-BE49-F238E27FC236}">
                <a16:creationId xmlns:a16="http://schemas.microsoft.com/office/drawing/2014/main" id="{B6B149DB-6A0F-4FF6-A3A8-9EDBC12E0BEC}"/>
              </a:ext>
            </a:extLst>
          </p:cNvPr>
          <p:cNvSpPr/>
          <p:nvPr/>
        </p:nvSpPr>
        <p:spPr bwMode="auto">
          <a:xfrm>
            <a:off x="6614451" y="2271228"/>
            <a:ext cx="4666125" cy="548795"/>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アルゴリズム</a:t>
            </a:r>
          </a:p>
        </p:txBody>
      </p:sp>
      <p:sp>
        <p:nvSpPr>
          <p:cNvPr id="7" name="正方形/長方形 6">
            <a:extLst>
              <a:ext uri="{FF2B5EF4-FFF2-40B4-BE49-F238E27FC236}">
                <a16:creationId xmlns:a16="http://schemas.microsoft.com/office/drawing/2014/main" id="{AEDC5993-475D-441E-8705-F7D27A3C6A8D}"/>
              </a:ext>
            </a:extLst>
          </p:cNvPr>
          <p:cNvSpPr/>
          <p:nvPr/>
        </p:nvSpPr>
        <p:spPr bwMode="auto">
          <a:xfrm>
            <a:off x="1127448" y="2969087"/>
            <a:ext cx="4176465"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どの解を選ぶ？</a:t>
            </a:r>
          </a:p>
        </p:txBody>
      </p:sp>
      <p:sp>
        <p:nvSpPr>
          <p:cNvPr id="8" name="正方形/長方形 7">
            <a:extLst>
              <a:ext uri="{FF2B5EF4-FFF2-40B4-BE49-F238E27FC236}">
                <a16:creationId xmlns:a16="http://schemas.microsoft.com/office/drawing/2014/main" id="{79939B03-029A-4875-823D-AD5B20D1AB9B}"/>
              </a:ext>
            </a:extLst>
          </p:cNvPr>
          <p:cNvSpPr/>
          <p:nvPr/>
        </p:nvSpPr>
        <p:spPr bwMode="auto">
          <a:xfrm>
            <a:off x="3791744" y="4219886"/>
            <a:ext cx="1310540"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探索</a:t>
            </a:r>
          </a:p>
        </p:txBody>
      </p:sp>
      <p:sp>
        <p:nvSpPr>
          <p:cNvPr id="9" name="正方形/長方形 8">
            <a:extLst>
              <a:ext uri="{FF2B5EF4-FFF2-40B4-BE49-F238E27FC236}">
                <a16:creationId xmlns:a16="http://schemas.microsoft.com/office/drawing/2014/main" id="{8D317BD9-0BA0-4142-9D08-FBDAB951FA04}"/>
              </a:ext>
            </a:extLst>
          </p:cNvPr>
          <p:cNvSpPr/>
          <p:nvPr/>
        </p:nvSpPr>
        <p:spPr bwMode="auto">
          <a:xfrm>
            <a:off x="1498293" y="4225529"/>
            <a:ext cx="1310540"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活用</a:t>
            </a:r>
          </a:p>
        </p:txBody>
      </p:sp>
      <p:cxnSp>
        <p:nvCxnSpPr>
          <p:cNvPr id="10" name="直線矢印コネクタ 9">
            <a:extLst>
              <a:ext uri="{FF2B5EF4-FFF2-40B4-BE49-F238E27FC236}">
                <a16:creationId xmlns:a16="http://schemas.microsoft.com/office/drawing/2014/main" id="{739660AA-C312-4CAA-BB14-F6C0542AD7A4}"/>
              </a:ext>
            </a:extLst>
          </p:cNvPr>
          <p:cNvCxnSpPr>
            <a:stCxn id="7" idx="2"/>
            <a:endCxn id="8" idx="0"/>
          </p:cNvCxnSpPr>
          <p:nvPr/>
        </p:nvCxnSpPr>
        <p:spPr bwMode="auto">
          <a:xfrm>
            <a:off x="3215681" y="3517882"/>
            <a:ext cx="1231333" cy="70200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線矢印コネクタ 10">
            <a:extLst>
              <a:ext uri="{FF2B5EF4-FFF2-40B4-BE49-F238E27FC236}">
                <a16:creationId xmlns:a16="http://schemas.microsoft.com/office/drawing/2014/main" id="{A60BCF68-3BAE-4B83-9F1A-BF96FE871B63}"/>
              </a:ext>
            </a:extLst>
          </p:cNvPr>
          <p:cNvCxnSpPr>
            <a:stCxn id="7" idx="2"/>
            <a:endCxn id="9" idx="0"/>
          </p:cNvCxnSpPr>
          <p:nvPr/>
        </p:nvCxnSpPr>
        <p:spPr bwMode="auto">
          <a:xfrm flipH="1">
            <a:off x="2153563" y="3517882"/>
            <a:ext cx="1062118" cy="7076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5E67850E-0B69-438F-9289-A83ED1DCB894}"/>
                  </a:ext>
                </a:extLst>
              </p:cNvPr>
              <p:cNvSpPr txBox="1"/>
              <p:nvPr/>
            </p:nvSpPr>
            <p:spPr>
              <a:xfrm>
                <a:off x="911424" y="3765541"/>
                <a:ext cx="1466635"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mn-ea"/>
                        </a:rPr>
                        <m:t>1−</m:t>
                      </m:r>
                      <m:r>
                        <a:rPr kumimoji="1" lang="ja-JP" altLang="en-US" sz="2000" i="1" smtClean="0">
                          <a:latin typeface="Cambria Math" panose="02040503050406030204" pitchFamily="18" charset="0"/>
                          <a:ea typeface="+mn-ea"/>
                        </a:rPr>
                        <m:t>𝜀</m:t>
                      </m:r>
                      <m:r>
                        <a:rPr kumimoji="1" lang="ja-JP" altLang="en-US" sz="2000" i="1" smtClean="0">
                          <a:latin typeface="Cambria Math" panose="02040503050406030204" pitchFamily="18" charset="0"/>
                          <a:ea typeface="+mn-ea"/>
                        </a:rPr>
                        <m:t>→1</m:t>
                      </m:r>
                    </m:oMath>
                  </m:oMathPara>
                </a14:m>
                <a:endParaRPr kumimoji="1" lang="ja-JP" altLang="en-US" sz="2000" dirty="0">
                  <a:latin typeface="+mn-ea"/>
                  <a:ea typeface="+mn-ea"/>
                </a:endParaRPr>
              </a:p>
            </p:txBody>
          </p:sp>
        </mc:Choice>
        <mc:Fallback xmlns="">
          <p:sp>
            <p:nvSpPr>
              <p:cNvPr id="12" name="テキスト ボックス 11">
                <a:extLst>
                  <a:ext uri="{FF2B5EF4-FFF2-40B4-BE49-F238E27FC236}">
                    <a16:creationId xmlns:a16="http://schemas.microsoft.com/office/drawing/2014/main" id="{5E67850E-0B69-438F-9289-A83ED1DCB894}"/>
                  </a:ext>
                </a:extLst>
              </p:cNvPr>
              <p:cNvSpPr txBox="1">
                <a:spLocks noRot="1" noChangeAspect="1" noMove="1" noResize="1" noEditPoints="1" noAdjustHandles="1" noChangeArrowheads="1" noChangeShapeType="1" noTextEdit="1"/>
              </p:cNvSpPr>
              <p:nvPr/>
            </p:nvSpPr>
            <p:spPr>
              <a:xfrm>
                <a:off x="911424" y="3765541"/>
                <a:ext cx="1466635" cy="40011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A84D1104-89EC-47D6-8E11-62E683851A80}"/>
                  </a:ext>
                </a:extLst>
              </p:cNvPr>
              <p:cNvSpPr txBox="1"/>
              <p:nvPr/>
            </p:nvSpPr>
            <p:spPr>
              <a:xfrm>
                <a:off x="4023862" y="3765541"/>
                <a:ext cx="1068258"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ea typeface="+mn-ea"/>
                        </a:rPr>
                        <m:t>𝜀</m:t>
                      </m:r>
                      <m:r>
                        <a:rPr kumimoji="1" lang="ja-JP" altLang="en-US" sz="2000" i="1" smtClean="0">
                          <a:latin typeface="Cambria Math" panose="02040503050406030204" pitchFamily="18" charset="0"/>
                          <a:ea typeface="+mn-ea"/>
                        </a:rPr>
                        <m:t>→0</m:t>
                      </m:r>
                    </m:oMath>
                  </m:oMathPara>
                </a14:m>
                <a:endParaRPr kumimoji="1" lang="ja-JP" altLang="en-US" sz="2000" dirty="0">
                  <a:latin typeface="+mn-ea"/>
                  <a:ea typeface="+mn-ea"/>
                </a:endParaRPr>
              </a:p>
            </p:txBody>
          </p:sp>
        </mc:Choice>
        <mc:Fallback xmlns="">
          <p:sp>
            <p:nvSpPr>
              <p:cNvPr id="13" name="テキスト ボックス 12">
                <a:extLst>
                  <a:ext uri="{FF2B5EF4-FFF2-40B4-BE49-F238E27FC236}">
                    <a16:creationId xmlns:a16="http://schemas.microsoft.com/office/drawing/2014/main" id="{A84D1104-89EC-47D6-8E11-62E683851A80}"/>
                  </a:ext>
                </a:extLst>
              </p:cNvPr>
              <p:cNvSpPr txBox="1">
                <a:spLocks noRot="1" noChangeAspect="1" noMove="1" noResize="1" noEditPoints="1" noAdjustHandles="1" noChangeArrowheads="1" noChangeShapeType="1" noTextEdit="1"/>
              </p:cNvSpPr>
              <p:nvPr/>
            </p:nvSpPr>
            <p:spPr>
              <a:xfrm>
                <a:off x="4023862" y="3765541"/>
                <a:ext cx="1068258" cy="40011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9C2218B7-BD76-4CD8-BEC6-3AB00072421F}"/>
                  </a:ext>
                </a:extLst>
              </p:cNvPr>
              <p:cNvSpPr/>
              <p:nvPr/>
            </p:nvSpPr>
            <p:spPr bwMode="auto">
              <a:xfrm>
                <a:off x="3431704" y="5733256"/>
                <a:ext cx="576064"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14:m>
                  <m:oMathPara xmlns:m="http://schemas.openxmlformats.org/officeDocument/2006/math">
                    <m:oMathParaPr>
                      <m:jc m:val="center"/>
                    </m:oMathParaPr>
                    <m:oMath xmlns:m="http://schemas.openxmlformats.org/officeDocument/2006/math">
                      <m:sSub>
                        <m:sSubPr>
                          <m:ctrlPr>
                            <a:rPr kumimoji="1" lang="en-US" altLang="ja-JP" sz="200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𝑥</m:t>
                          </m:r>
                        </m:e>
                        <m:sub>
                          <m:r>
                            <a:rPr kumimoji="1" lang="en-US" altLang="ja-JP" sz="2000" b="0" i="1" smtClean="0">
                              <a:latin typeface="Cambria Math" panose="02040503050406030204" pitchFamily="18" charset="0"/>
                              <a:ea typeface="+mn-ea"/>
                            </a:rPr>
                            <m:t>1</m:t>
                          </m:r>
                        </m:sub>
                      </m:sSub>
                    </m:oMath>
                  </m:oMathPara>
                </a14:m>
                <a:endParaRPr kumimoji="1" lang="ja-JP" altLang="en-US" sz="2000" dirty="0">
                  <a:latin typeface="+mn-ea"/>
                  <a:ea typeface="+mn-ea"/>
                </a:endParaRPr>
              </a:p>
            </p:txBody>
          </p:sp>
        </mc:Choice>
        <mc:Fallback xmlns="">
          <p:sp>
            <p:nvSpPr>
              <p:cNvPr id="14" name="正方形/長方形 13">
                <a:extLst>
                  <a:ext uri="{FF2B5EF4-FFF2-40B4-BE49-F238E27FC236}">
                    <a16:creationId xmlns:a16="http://schemas.microsoft.com/office/drawing/2014/main" id="{9C2218B7-BD76-4CD8-BEC6-3AB00072421F}"/>
                  </a:ext>
                </a:extLst>
              </p:cNvPr>
              <p:cNvSpPr>
                <a:spLocks noRot="1" noChangeAspect="1" noMove="1" noResize="1" noEditPoints="1" noAdjustHandles="1" noChangeArrowheads="1" noChangeShapeType="1" noTextEdit="1"/>
              </p:cNvSpPr>
              <p:nvPr/>
            </p:nvSpPr>
            <p:spPr bwMode="auto">
              <a:xfrm>
                <a:off x="3431704" y="5733256"/>
                <a:ext cx="576064" cy="548795"/>
              </a:xfrm>
              <a:prstGeom prst="rect">
                <a:avLst/>
              </a:prstGeom>
              <a:blipFill>
                <a:blip r:embed="rId4"/>
                <a:stretch>
                  <a:fillRect/>
                </a:stretch>
              </a:blipFill>
              <a:ln w="9525" cap="flat" cmpd="sng" algn="ctr">
                <a:solidFill>
                  <a:schemeClr val="tx1"/>
                </a:solidFill>
                <a:prstDash val="solid"/>
                <a:round/>
                <a:headEnd type="none" w="med" len="med"/>
                <a:tailEnd type="triangle" w="med" len="med"/>
              </a:ln>
              <a:effectLst/>
            </p:spPr>
            <p:txBody>
              <a:bodyPr/>
              <a:lstStyle/>
              <a:p>
                <a:r>
                  <a:rPr lang="ja-JP" altLang="en-US">
                    <a:noFill/>
                  </a:rPr>
                  <a:t> </a:t>
                </a:r>
              </a:p>
            </p:txBody>
          </p:sp>
        </mc:Fallback>
      </mc:AlternateContent>
      <p:cxnSp>
        <p:nvCxnSpPr>
          <p:cNvPr id="15" name="直線矢印コネクタ 14">
            <a:extLst>
              <a:ext uri="{FF2B5EF4-FFF2-40B4-BE49-F238E27FC236}">
                <a16:creationId xmlns:a16="http://schemas.microsoft.com/office/drawing/2014/main" id="{E6C92B25-77AD-48D7-AA74-02648A1DAC50}"/>
              </a:ext>
            </a:extLst>
          </p:cNvPr>
          <p:cNvCxnSpPr>
            <a:cxnSpLocks/>
            <a:stCxn id="8" idx="2"/>
            <a:endCxn id="14" idx="0"/>
          </p:cNvCxnSpPr>
          <p:nvPr/>
        </p:nvCxnSpPr>
        <p:spPr bwMode="auto">
          <a:xfrm flipH="1">
            <a:off x="3719736" y="4768681"/>
            <a:ext cx="727278" cy="96457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6" name="正方形/長方形 15">
                <a:extLst>
                  <a:ext uri="{FF2B5EF4-FFF2-40B4-BE49-F238E27FC236}">
                    <a16:creationId xmlns:a16="http://schemas.microsoft.com/office/drawing/2014/main" id="{02292399-4DB7-4E45-8961-7AC40CF32268}"/>
                  </a:ext>
                </a:extLst>
              </p:cNvPr>
              <p:cNvSpPr/>
              <p:nvPr/>
            </p:nvSpPr>
            <p:spPr bwMode="auto">
              <a:xfrm>
                <a:off x="4943872" y="5733256"/>
                <a:ext cx="576064"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14:m>
                  <m:oMathPara xmlns:m="http://schemas.openxmlformats.org/officeDocument/2006/math">
                    <m:oMathParaPr>
                      <m:jc m:val="center"/>
                    </m:oMathParaPr>
                    <m:oMath xmlns:m="http://schemas.openxmlformats.org/officeDocument/2006/math">
                      <m:sSub>
                        <m:sSubPr>
                          <m:ctrlPr>
                            <a:rPr kumimoji="1" lang="en-US" altLang="ja-JP" sz="200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𝑥</m:t>
                          </m:r>
                        </m:e>
                        <m:sub>
                          <m:r>
                            <a:rPr kumimoji="1" lang="en-US" altLang="ja-JP" sz="2000" b="0" i="1" smtClean="0">
                              <a:latin typeface="Cambria Math" panose="02040503050406030204" pitchFamily="18" charset="0"/>
                              <a:ea typeface="+mn-ea"/>
                            </a:rPr>
                            <m:t>𝐾</m:t>
                          </m:r>
                        </m:sub>
                      </m:sSub>
                    </m:oMath>
                  </m:oMathPara>
                </a14:m>
                <a:endParaRPr kumimoji="1" lang="ja-JP" altLang="en-US" sz="2000" dirty="0">
                  <a:latin typeface="+mn-ea"/>
                  <a:ea typeface="+mn-ea"/>
                </a:endParaRPr>
              </a:p>
            </p:txBody>
          </p:sp>
        </mc:Choice>
        <mc:Fallback xmlns="">
          <p:sp>
            <p:nvSpPr>
              <p:cNvPr id="16" name="正方形/長方形 15">
                <a:extLst>
                  <a:ext uri="{FF2B5EF4-FFF2-40B4-BE49-F238E27FC236}">
                    <a16:creationId xmlns:a16="http://schemas.microsoft.com/office/drawing/2014/main" id="{02292399-4DB7-4E45-8961-7AC40CF32268}"/>
                  </a:ext>
                </a:extLst>
              </p:cNvPr>
              <p:cNvSpPr>
                <a:spLocks noRot="1" noChangeAspect="1" noMove="1" noResize="1" noEditPoints="1" noAdjustHandles="1" noChangeArrowheads="1" noChangeShapeType="1" noTextEdit="1"/>
              </p:cNvSpPr>
              <p:nvPr/>
            </p:nvSpPr>
            <p:spPr bwMode="auto">
              <a:xfrm>
                <a:off x="4943872" y="5733256"/>
                <a:ext cx="576064" cy="548795"/>
              </a:xfrm>
              <a:prstGeom prst="rect">
                <a:avLst/>
              </a:prstGeom>
              <a:blipFill>
                <a:blip r:embed="rId5"/>
                <a:stretch>
                  <a:fillRect/>
                </a:stretch>
              </a:blipFill>
              <a:ln w="9525" cap="flat" cmpd="sng" algn="ctr">
                <a:solidFill>
                  <a:schemeClr val="tx1"/>
                </a:solidFill>
                <a:prstDash val="solid"/>
                <a:round/>
                <a:headEnd type="none" w="med" len="med"/>
                <a:tailEnd type="triangle" w="med" len="med"/>
              </a:ln>
              <a:effectLst/>
            </p:spPr>
            <p:txBody>
              <a:bodyPr/>
              <a:lstStyle/>
              <a:p>
                <a:r>
                  <a:rPr lang="ja-JP" altLang="en-US">
                    <a:noFill/>
                  </a:rPr>
                  <a:t> </a:t>
                </a:r>
              </a:p>
            </p:txBody>
          </p:sp>
        </mc:Fallback>
      </mc:AlternateContent>
      <p:cxnSp>
        <p:nvCxnSpPr>
          <p:cNvPr id="17" name="直線矢印コネクタ 16">
            <a:extLst>
              <a:ext uri="{FF2B5EF4-FFF2-40B4-BE49-F238E27FC236}">
                <a16:creationId xmlns:a16="http://schemas.microsoft.com/office/drawing/2014/main" id="{56AC0FA8-97A3-4ACD-A70E-CBA663B1AAE3}"/>
              </a:ext>
            </a:extLst>
          </p:cNvPr>
          <p:cNvCxnSpPr>
            <a:stCxn id="8" idx="2"/>
            <a:endCxn id="16" idx="0"/>
          </p:cNvCxnSpPr>
          <p:nvPr/>
        </p:nvCxnSpPr>
        <p:spPr bwMode="auto">
          <a:xfrm>
            <a:off x="4447014" y="4768681"/>
            <a:ext cx="784890" cy="96457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0554D40E-5278-4AB9-BB83-A486BE3D7906}"/>
                  </a:ext>
                </a:extLst>
              </p:cNvPr>
              <p:cNvSpPr txBox="1"/>
              <p:nvPr/>
            </p:nvSpPr>
            <p:spPr>
              <a:xfrm>
                <a:off x="3539716" y="4836930"/>
                <a:ext cx="360040" cy="69506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ja-JP" sz="2000" i="1" smtClean="0">
                              <a:latin typeface="Cambria Math" panose="02040503050406030204" pitchFamily="18" charset="0"/>
                              <a:ea typeface="+mn-ea"/>
                            </a:rPr>
                          </m:ctrlPr>
                        </m:fPr>
                        <m:num>
                          <m:r>
                            <a:rPr kumimoji="1" lang="en-US" altLang="ja-JP" sz="2000" b="0" i="1" smtClean="0">
                              <a:latin typeface="Cambria Math" panose="02040503050406030204" pitchFamily="18" charset="0"/>
                              <a:ea typeface="+mn-ea"/>
                            </a:rPr>
                            <m:t>1</m:t>
                          </m:r>
                        </m:num>
                        <m:den>
                          <m:r>
                            <a:rPr kumimoji="1" lang="en-US" altLang="ja-JP" sz="2000" b="0" i="1" smtClean="0">
                              <a:latin typeface="Cambria Math" panose="02040503050406030204" pitchFamily="18" charset="0"/>
                              <a:ea typeface="+mn-ea"/>
                            </a:rPr>
                            <m:t>𝐾</m:t>
                          </m:r>
                        </m:den>
                      </m:f>
                    </m:oMath>
                  </m:oMathPara>
                </a14:m>
                <a:endParaRPr kumimoji="1" lang="ja-JP" altLang="en-US" sz="2000" dirty="0">
                  <a:latin typeface="+mn-ea"/>
                  <a:ea typeface="+mn-ea"/>
                </a:endParaRPr>
              </a:p>
            </p:txBody>
          </p:sp>
        </mc:Choice>
        <mc:Fallback xmlns="">
          <p:sp>
            <p:nvSpPr>
              <p:cNvPr id="18" name="テキスト ボックス 17">
                <a:extLst>
                  <a:ext uri="{FF2B5EF4-FFF2-40B4-BE49-F238E27FC236}">
                    <a16:creationId xmlns:a16="http://schemas.microsoft.com/office/drawing/2014/main" id="{0554D40E-5278-4AB9-BB83-A486BE3D7906}"/>
                  </a:ext>
                </a:extLst>
              </p:cNvPr>
              <p:cNvSpPr txBox="1">
                <a:spLocks noRot="1" noChangeAspect="1" noMove="1" noResize="1" noEditPoints="1" noAdjustHandles="1" noChangeArrowheads="1" noChangeShapeType="1" noTextEdit="1"/>
              </p:cNvSpPr>
              <p:nvPr/>
            </p:nvSpPr>
            <p:spPr>
              <a:xfrm>
                <a:off x="3539716" y="4836930"/>
                <a:ext cx="360040" cy="69506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B9EB1A35-024F-4F14-9886-381A3D0C3C37}"/>
                  </a:ext>
                </a:extLst>
              </p:cNvPr>
              <p:cNvSpPr txBox="1"/>
              <p:nvPr/>
            </p:nvSpPr>
            <p:spPr>
              <a:xfrm>
                <a:off x="5069582" y="4836930"/>
                <a:ext cx="360040" cy="69506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ja-JP" sz="2000" i="1" smtClean="0">
                              <a:latin typeface="Cambria Math" panose="02040503050406030204" pitchFamily="18" charset="0"/>
                              <a:ea typeface="+mn-ea"/>
                            </a:rPr>
                          </m:ctrlPr>
                        </m:fPr>
                        <m:num>
                          <m:r>
                            <a:rPr kumimoji="1" lang="en-US" altLang="ja-JP" sz="2000" b="0" i="1" smtClean="0">
                              <a:latin typeface="Cambria Math" panose="02040503050406030204" pitchFamily="18" charset="0"/>
                              <a:ea typeface="+mn-ea"/>
                            </a:rPr>
                            <m:t>1</m:t>
                          </m:r>
                        </m:num>
                        <m:den>
                          <m:r>
                            <a:rPr kumimoji="1" lang="en-US" altLang="ja-JP" sz="2000" b="0" i="1" smtClean="0">
                              <a:latin typeface="Cambria Math" panose="02040503050406030204" pitchFamily="18" charset="0"/>
                              <a:ea typeface="+mn-ea"/>
                            </a:rPr>
                            <m:t>𝐾</m:t>
                          </m:r>
                        </m:den>
                      </m:f>
                    </m:oMath>
                  </m:oMathPara>
                </a14:m>
                <a:endParaRPr kumimoji="1" lang="ja-JP" altLang="en-US" sz="2000" dirty="0">
                  <a:latin typeface="+mn-ea"/>
                  <a:ea typeface="+mn-ea"/>
                </a:endParaRPr>
              </a:p>
            </p:txBody>
          </p:sp>
        </mc:Choice>
        <mc:Fallback xmlns="">
          <p:sp>
            <p:nvSpPr>
              <p:cNvPr id="19" name="テキスト ボックス 18">
                <a:extLst>
                  <a:ext uri="{FF2B5EF4-FFF2-40B4-BE49-F238E27FC236}">
                    <a16:creationId xmlns:a16="http://schemas.microsoft.com/office/drawing/2014/main" id="{B9EB1A35-024F-4F14-9886-381A3D0C3C37}"/>
                  </a:ext>
                </a:extLst>
              </p:cNvPr>
              <p:cNvSpPr txBox="1">
                <a:spLocks noRot="1" noChangeAspect="1" noMove="1" noResize="1" noEditPoints="1" noAdjustHandles="1" noChangeArrowheads="1" noChangeShapeType="1" noTextEdit="1"/>
              </p:cNvSpPr>
              <p:nvPr/>
            </p:nvSpPr>
            <p:spPr>
              <a:xfrm>
                <a:off x="5069582" y="4836930"/>
                <a:ext cx="360040" cy="695062"/>
              </a:xfrm>
              <a:prstGeom prst="rect">
                <a:avLst/>
              </a:prstGeom>
              <a:blipFill>
                <a:blip r:embed="rId7"/>
                <a:stretch>
                  <a:fillRect/>
                </a:stretch>
              </a:blipFill>
            </p:spPr>
            <p:txBody>
              <a:bodyPr/>
              <a:lstStyle/>
              <a:p>
                <a:r>
                  <a:rPr lang="ja-JP" altLang="en-US">
                    <a:noFill/>
                  </a:rPr>
                  <a:t> </a:t>
                </a:r>
              </a:p>
            </p:txBody>
          </p:sp>
        </mc:Fallback>
      </mc:AlternateContent>
      <p:sp>
        <p:nvSpPr>
          <p:cNvPr id="20" name="正方形/長方形 19">
            <a:extLst>
              <a:ext uri="{FF2B5EF4-FFF2-40B4-BE49-F238E27FC236}">
                <a16:creationId xmlns:a16="http://schemas.microsoft.com/office/drawing/2014/main" id="{AD668476-B701-4B50-B4E0-C4478644C7B5}"/>
              </a:ext>
            </a:extLst>
          </p:cNvPr>
          <p:cNvSpPr/>
          <p:nvPr/>
        </p:nvSpPr>
        <p:spPr bwMode="auto">
          <a:xfrm>
            <a:off x="4223792" y="5733256"/>
            <a:ext cx="576064" cy="548795"/>
          </a:xfrm>
          <a:prstGeom prst="rect">
            <a:avLst/>
          </a:prstGeom>
          <a:solidFill>
            <a:schemeClr val="bg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2000" dirty="0">
                <a:latin typeface="+mn-ea"/>
                <a:ea typeface="+mn-ea"/>
              </a:rPr>
              <a:t>…</a:t>
            </a:r>
            <a:endParaRPr kumimoji="1" lang="ja-JP" altLang="en-US" sz="2000" dirty="0">
              <a:latin typeface="+mn-ea"/>
              <a:ea typeface="+mn-ea"/>
            </a:endParaRPr>
          </a:p>
        </p:txBody>
      </p:sp>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5ACED431-60FB-4D21-9F4B-6B63A9A3B9AC}"/>
                  </a:ext>
                </a:extLst>
              </p:cNvPr>
              <p:cNvSpPr/>
              <p:nvPr/>
            </p:nvSpPr>
            <p:spPr bwMode="auto">
              <a:xfrm>
                <a:off x="1361475" y="5476329"/>
                <a:ext cx="1576978" cy="805722"/>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標本平均</a:t>
                </a:r>
                <a:endParaRPr kumimoji="1" lang="en-US" altLang="ja-JP" sz="2000" dirty="0">
                  <a:latin typeface="+mn-ea"/>
                  <a:ea typeface="+mn-ea"/>
                </a:endParaRPr>
              </a:p>
              <a:p>
                <a:pPr algn="ctr">
                  <a:spcBef>
                    <a:spcPts val="600"/>
                  </a:spcBef>
                  <a:buClr>
                    <a:srgbClr val="BFBFBF"/>
                  </a:buClr>
                </a:pPr>
                <a:r>
                  <a:rPr kumimoji="1" lang="ja-JP" altLang="en-US" sz="2000" dirty="0">
                    <a:latin typeface="+mn-ea"/>
                    <a:ea typeface="+mn-ea"/>
                  </a:rPr>
                  <a:t>最大</a:t>
                </a:r>
                <a14:m>
                  <m:oMath xmlns:m="http://schemas.openxmlformats.org/officeDocument/2006/math">
                    <m:sSup>
                      <m:sSupPr>
                        <m:ctrlPr>
                          <a:rPr kumimoji="1" lang="en-US" altLang="ja-JP" sz="2000" i="1" smtClean="0">
                            <a:latin typeface="Cambria Math" panose="02040503050406030204" pitchFamily="18" charset="0"/>
                            <a:ea typeface="+mn-ea"/>
                          </a:rPr>
                        </m:ctrlPr>
                      </m:sSupPr>
                      <m:e>
                        <m:acc>
                          <m:accPr>
                            <m:chr m:val="̂"/>
                            <m:ctrlPr>
                              <a:rPr kumimoji="1" lang="en-US" altLang="ja-JP" sz="2000" i="1" smtClean="0">
                                <a:latin typeface="Cambria Math" panose="02040503050406030204" pitchFamily="18" charset="0"/>
                                <a:ea typeface="+mn-ea"/>
                              </a:rPr>
                            </m:ctrlPr>
                          </m:accPr>
                          <m:e>
                            <m:r>
                              <a:rPr kumimoji="1" lang="en-US" altLang="ja-JP" sz="2000" b="0" i="1" smtClean="0">
                                <a:latin typeface="Cambria Math" panose="02040503050406030204" pitchFamily="18" charset="0"/>
                                <a:ea typeface="+mn-ea"/>
                              </a:rPr>
                              <m:t>𝑥</m:t>
                            </m:r>
                          </m:e>
                        </m:acc>
                      </m:e>
                      <m:sup>
                        <m:r>
                          <a:rPr kumimoji="1" lang="en-US" altLang="ja-JP" sz="2000" b="0" i="1" smtClean="0">
                            <a:latin typeface="Cambria Math" panose="02040503050406030204" pitchFamily="18" charset="0"/>
                            <a:ea typeface="+mn-ea"/>
                          </a:rPr>
                          <m:t>∗</m:t>
                        </m:r>
                      </m:sup>
                    </m:sSup>
                  </m:oMath>
                </a14:m>
                <a:endParaRPr kumimoji="1" lang="ja-JP" altLang="en-US" sz="2000" dirty="0">
                  <a:latin typeface="+mn-ea"/>
                  <a:ea typeface="+mn-ea"/>
                </a:endParaRPr>
              </a:p>
            </p:txBody>
          </p:sp>
        </mc:Choice>
        <mc:Fallback xmlns="">
          <p:sp>
            <p:nvSpPr>
              <p:cNvPr id="21" name="正方形/長方形 20">
                <a:extLst>
                  <a:ext uri="{FF2B5EF4-FFF2-40B4-BE49-F238E27FC236}">
                    <a16:creationId xmlns:a16="http://schemas.microsoft.com/office/drawing/2014/main" id="{5ACED431-60FB-4D21-9F4B-6B63A9A3B9AC}"/>
                  </a:ext>
                </a:extLst>
              </p:cNvPr>
              <p:cNvSpPr>
                <a:spLocks noRot="1" noChangeAspect="1" noMove="1" noResize="1" noEditPoints="1" noAdjustHandles="1" noChangeArrowheads="1" noChangeShapeType="1" noTextEdit="1"/>
              </p:cNvSpPr>
              <p:nvPr/>
            </p:nvSpPr>
            <p:spPr bwMode="auto">
              <a:xfrm>
                <a:off x="1361475" y="5476329"/>
                <a:ext cx="1576978" cy="805722"/>
              </a:xfrm>
              <a:prstGeom prst="rect">
                <a:avLst/>
              </a:prstGeom>
              <a:blipFill>
                <a:blip r:embed="rId8"/>
                <a:stretch>
                  <a:fillRect t="-2222" b="-11111"/>
                </a:stretch>
              </a:blipFill>
              <a:ln w="9525" cap="flat" cmpd="sng" algn="ctr">
                <a:solidFill>
                  <a:schemeClr val="tx1"/>
                </a:solidFill>
                <a:prstDash val="solid"/>
                <a:round/>
                <a:headEnd type="none" w="med" len="med"/>
                <a:tailEnd type="triangle" w="med" len="med"/>
              </a:ln>
              <a:effectLst/>
            </p:spPr>
            <p:txBody>
              <a:bodyPr/>
              <a:lstStyle/>
              <a:p>
                <a:r>
                  <a:rPr lang="ja-JP" altLang="en-US">
                    <a:noFill/>
                  </a:rPr>
                  <a:t> </a:t>
                </a:r>
              </a:p>
            </p:txBody>
          </p:sp>
        </mc:Fallback>
      </mc:AlternateContent>
      <p:cxnSp>
        <p:nvCxnSpPr>
          <p:cNvPr id="22" name="直線矢印コネクタ 21">
            <a:extLst>
              <a:ext uri="{FF2B5EF4-FFF2-40B4-BE49-F238E27FC236}">
                <a16:creationId xmlns:a16="http://schemas.microsoft.com/office/drawing/2014/main" id="{2393499F-86B6-4B82-8C11-C51A45B80ADA}"/>
              </a:ext>
            </a:extLst>
          </p:cNvPr>
          <p:cNvCxnSpPr>
            <a:cxnSpLocks/>
            <a:stCxn id="9" idx="2"/>
            <a:endCxn id="21" idx="0"/>
          </p:cNvCxnSpPr>
          <p:nvPr/>
        </p:nvCxnSpPr>
        <p:spPr bwMode="auto">
          <a:xfrm flipH="1">
            <a:off x="2149964" y="4774324"/>
            <a:ext cx="3599" cy="70200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2CDC76F3-43CF-4441-8115-FB6115DAE12F}"/>
                  </a:ext>
                </a:extLst>
              </p:cNvPr>
              <p:cNvSpPr txBox="1"/>
              <p:nvPr/>
            </p:nvSpPr>
            <p:spPr>
              <a:xfrm>
                <a:off x="6618051" y="3068960"/>
                <a:ext cx="4658926" cy="2331985"/>
              </a:xfrm>
              <a:prstGeom prst="rect">
                <a:avLst/>
              </a:prstGeom>
              <a:noFill/>
            </p:spPr>
            <p:txBody>
              <a:bodyPr wrap="square" rtlCol="0">
                <a:spAutoFit/>
              </a:bodyPr>
              <a:lstStyle/>
              <a:p>
                <a:r>
                  <a:rPr kumimoji="1" lang="ja-JP" altLang="en-US" sz="1800" dirty="0">
                    <a:latin typeface="+mn-ea"/>
                    <a:ea typeface="+mn-ea"/>
                  </a:rPr>
                  <a:t>パラメータ：</a:t>
                </a:r>
                <a14:m>
                  <m:oMath xmlns:m="http://schemas.openxmlformats.org/officeDocument/2006/math">
                    <m:r>
                      <a:rPr kumimoji="1" lang="ja-JP" altLang="en-US" sz="1800" i="1">
                        <a:latin typeface="Cambria Math" panose="02040503050406030204" pitchFamily="18" charset="0"/>
                      </a:rPr>
                      <m:t>𝜀</m:t>
                    </m:r>
                    <m:r>
                      <a:rPr kumimoji="1" lang="en-US" altLang="ja-JP" sz="1800" b="0" i="1" smtClean="0">
                        <a:latin typeface="Cambria Math" panose="02040503050406030204" pitchFamily="18" charset="0"/>
                      </a:rPr>
                      <m:t>, 0&lt;</m:t>
                    </m:r>
                    <m:r>
                      <a:rPr kumimoji="1" lang="ja-JP" altLang="en-US" sz="1800" b="0" i="1" smtClean="0">
                        <a:latin typeface="Cambria Math" panose="02040503050406030204" pitchFamily="18" charset="0"/>
                      </a:rPr>
                      <m:t>𝛿</m:t>
                    </m:r>
                    <m:r>
                      <a:rPr kumimoji="1" lang="en-US" altLang="ja-JP" sz="1800" b="0" i="1" smtClean="0">
                        <a:latin typeface="Cambria Math" panose="02040503050406030204" pitchFamily="18" charset="0"/>
                      </a:rPr>
                      <m:t>&lt;1</m:t>
                    </m:r>
                  </m:oMath>
                </a14:m>
                <a:endParaRPr kumimoji="1" lang="en-US" altLang="ja-JP" sz="1800" dirty="0">
                  <a:latin typeface="+mn-ea"/>
                  <a:ea typeface="+mn-ea"/>
                </a:endParaRPr>
              </a:p>
              <a:p>
                <a:pPr marL="342900" indent="-342900" algn="l">
                  <a:buFont typeface="+mj-lt"/>
                  <a:buAutoNum type="arabicPeriod"/>
                </a:pPr>
                <a:r>
                  <a:rPr kumimoji="1" lang="en-US" altLang="ja-JP" sz="1800" dirty="0">
                    <a:latin typeface="+mn-ea"/>
                    <a:ea typeface="+mn-ea"/>
                  </a:rPr>
                  <a:t>0~1</a:t>
                </a:r>
                <a:r>
                  <a:rPr kumimoji="1" lang="ja-JP" altLang="en-US" sz="1800" dirty="0">
                    <a:latin typeface="+mn-ea"/>
                    <a:ea typeface="+mn-ea"/>
                  </a:rPr>
                  <a:t>の値を取る乱数を生成</a:t>
                </a:r>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1</a:t>
                </a:r>
                <a:r>
                  <a:rPr kumimoji="1" lang="ja-JP" altLang="en-US" sz="1800" dirty="0">
                    <a:latin typeface="+mn-ea"/>
                    <a:ea typeface="+mn-ea"/>
                  </a:rPr>
                  <a:t>の値が</a:t>
                </a:r>
                <a14:m>
                  <m:oMath xmlns:m="http://schemas.openxmlformats.org/officeDocument/2006/math">
                    <m:r>
                      <a:rPr kumimoji="1" lang="ja-JP" altLang="en-US" sz="2000" i="1">
                        <a:latin typeface="Cambria Math" panose="02040503050406030204" pitchFamily="18" charset="0"/>
                      </a:rPr>
                      <m:t>𝜀</m:t>
                    </m:r>
                  </m:oMath>
                </a14:m>
                <a:r>
                  <a:rPr kumimoji="1" lang="ja-JP" altLang="en-US" sz="1800" dirty="0">
                    <a:latin typeface="+mn-ea"/>
                    <a:ea typeface="+mn-ea"/>
                  </a:rPr>
                  <a:t>以下であれば、すべての腕の中から等確率で選択</a:t>
                </a:r>
                <a:r>
                  <a:rPr kumimoji="1" lang="en-US" altLang="ja-JP" sz="1800" dirty="0">
                    <a:latin typeface="+mn-ea"/>
                    <a:ea typeface="+mn-ea"/>
                  </a:rPr>
                  <a:t>.</a:t>
                </a:r>
                <a:endParaRPr kumimoji="1" lang="ja-JP" altLang="en-US" sz="1800" dirty="0">
                  <a:latin typeface="+mn-ea"/>
                </a:endParaRPr>
              </a:p>
              <a:p>
                <a:pPr marL="342900" indent="-342900">
                  <a:buFont typeface="+mj-lt"/>
                  <a:buAutoNum type="arabicPeriod"/>
                </a:pPr>
                <a:r>
                  <a:rPr kumimoji="1" lang="en-US" altLang="ja-JP" sz="1800" dirty="0">
                    <a:latin typeface="+mn-ea"/>
                    <a:ea typeface="+mn-ea"/>
                  </a:rPr>
                  <a:t>1</a:t>
                </a:r>
                <a:r>
                  <a:rPr kumimoji="1" lang="ja-JP" altLang="en-US" sz="1800" dirty="0">
                    <a:latin typeface="+mn-ea"/>
                    <a:ea typeface="+mn-ea"/>
                  </a:rPr>
                  <a:t>の値が𝜀より大きければ、現在まで選択した腕の中から一番よい腕を選択する</a:t>
                </a:r>
                <a:endParaRPr kumimoji="1" lang="en-US" altLang="ja-JP" sz="1800" dirty="0">
                  <a:latin typeface="+mn-ea"/>
                  <a:ea typeface="+mn-ea"/>
                </a:endParaRPr>
              </a:p>
              <a:p>
                <a:pPr marL="342900" indent="-342900">
                  <a:buFont typeface="+mj-lt"/>
                  <a:buAutoNum type="arabicPeriod"/>
                </a:pPr>
                <a:r>
                  <a:rPr kumimoji="1" lang="ja-JP" altLang="en-US" sz="1800" dirty="0">
                    <a:latin typeface="+mn-ea"/>
                    <a:ea typeface="+mn-ea"/>
                  </a:rPr>
                  <a:t> </a:t>
                </a:r>
                <a14:m>
                  <m:oMath xmlns:m="http://schemas.openxmlformats.org/officeDocument/2006/math">
                    <m:r>
                      <a:rPr kumimoji="1" lang="ja-JP" altLang="en-US" sz="1800" i="1" smtClean="0">
                        <a:latin typeface="Cambria Math" panose="02040503050406030204" pitchFamily="18" charset="0"/>
                        <a:ea typeface="+mn-ea"/>
                      </a:rPr>
                      <m:t>𝜀</m:t>
                    </m:r>
                    <m:r>
                      <a:rPr kumimoji="1" lang="ja-JP" altLang="en-US" sz="1800" i="1" smtClean="0">
                        <a:latin typeface="Cambria Math" panose="02040503050406030204" pitchFamily="18" charset="0"/>
                        <a:ea typeface="+mn-ea"/>
                      </a:rPr>
                      <m:t>←</m:t>
                    </m:r>
                    <m:r>
                      <a:rPr kumimoji="1" lang="ja-JP" altLang="en-US" sz="1800" i="1" smtClean="0">
                        <a:latin typeface="Cambria Math" panose="02040503050406030204" pitchFamily="18" charset="0"/>
                        <a:ea typeface="+mn-ea"/>
                      </a:rPr>
                      <m:t>𝛿𝜀</m:t>
                    </m:r>
                  </m:oMath>
                </a14:m>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1</a:t>
                </a:r>
                <a:r>
                  <a:rPr kumimoji="1" lang="ja-JP" altLang="en-US" sz="1800" dirty="0">
                    <a:latin typeface="+mn-ea"/>
                    <a:ea typeface="+mn-ea"/>
                  </a:rPr>
                  <a:t>へ戻る</a:t>
                </a:r>
                <a:endParaRPr kumimoji="1" lang="en-US" altLang="ja-JP" sz="1800" dirty="0">
                  <a:latin typeface="+mn-ea"/>
                  <a:ea typeface="+mn-ea"/>
                </a:endParaRPr>
              </a:p>
            </p:txBody>
          </p:sp>
        </mc:Choice>
        <mc:Fallback xmlns="">
          <p:sp>
            <p:nvSpPr>
              <p:cNvPr id="23" name="テキスト ボックス 22">
                <a:extLst>
                  <a:ext uri="{FF2B5EF4-FFF2-40B4-BE49-F238E27FC236}">
                    <a16:creationId xmlns:a16="http://schemas.microsoft.com/office/drawing/2014/main" id="{2CDC76F3-43CF-4441-8115-FB6115DAE12F}"/>
                  </a:ext>
                </a:extLst>
              </p:cNvPr>
              <p:cNvSpPr txBox="1">
                <a:spLocks noRot="1" noChangeAspect="1" noMove="1" noResize="1" noEditPoints="1" noAdjustHandles="1" noChangeArrowheads="1" noChangeShapeType="1" noTextEdit="1"/>
              </p:cNvSpPr>
              <p:nvPr/>
            </p:nvSpPr>
            <p:spPr>
              <a:xfrm>
                <a:off x="6618051" y="3068960"/>
                <a:ext cx="4658926" cy="2331985"/>
              </a:xfrm>
              <a:prstGeom prst="rect">
                <a:avLst/>
              </a:prstGeom>
              <a:blipFill>
                <a:blip r:embed="rId9"/>
                <a:stretch>
                  <a:fillRect l="-1832" t="-783" r="-1047" b="-574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51142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548C45-E665-4AFF-8127-43654C1BAB5F}"/>
              </a:ext>
            </a:extLst>
          </p:cNvPr>
          <p:cNvSpPr>
            <a:spLocks noGrp="1"/>
          </p:cNvSpPr>
          <p:nvPr>
            <p:ph type="title"/>
          </p:nvPr>
        </p:nvSpPr>
        <p:spPr/>
        <p:txBody>
          <a:bodyPr/>
          <a:lstStyle/>
          <a:p>
            <a:r>
              <a:rPr kumimoji="1" lang="ja-JP" altLang="en-US" dirty="0"/>
              <a:t>焼きなまし</a:t>
            </a:r>
            <a:r>
              <a:rPr kumimoji="1" lang="en-US" altLang="ja-JP" dirty="0"/>
              <a:t>ε-greedy </a:t>
            </a:r>
            <a:r>
              <a:rPr kumimoji="1" lang="ja-JP" altLang="en-US" dirty="0"/>
              <a:t>結果</a:t>
            </a:r>
          </a:p>
        </p:txBody>
      </p:sp>
      <p:sp>
        <p:nvSpPr>
          <p:cNvPr id="3" name="コンテンツ プレースホルダー 2">
            <a:extLst>
              <a:ext uri="{FF2B5EF4-FFF2-40B4-BE49-F238E27FC236}">
                <a16:creationId xmlns:a16="http://schemas.microsoft.com/office/drawing/2014/main" id="{39D10037-ED46-4C4F-AFD9-AE285312989A}"/>
              </a:ext>
            </a:extLst>
          </p:cNvPr>
          <p:cNvSpPr>
            <a:spLocks noGrp="1"/>
          </p:cNvSpPr>
          <p:nvPr>
            <p:ph idx="1"/>
          </p:nvPr>
        </p:nvSpPr>
        <p:spPr/>
        <p:txBody>
          <a:bodyPr/>
          <a:lstStyle/>
          <a:p>
            <a:r>
              <a:rPr kumimoji="1" lang="ja-JP" altLang="en-US" dirty="0"/>
              <a:t>焼きなましのほうが最終的な結果はよくなる</a:t>
            </a:r>
          </a:p>
        </p:txBody>
      </p:sp>
      <p:sp>
        <p:nvSpPr>
          <p:cNvPr id="4" name="スライド番号プレースホルダー 3">
            <a:extLst>
              <a:ext uri="{FF2B5EF4-FFF2-40B4-BE49-F238E27FC236}">
                <a16:creationId xmlns:a16="http://schemas.microsoft.com/office/drawing/2014/main" id="{4DA0D617-62B6-4528-8825-8B7560D6FDC6}"/>
              </a:ext>
            </a:extLst>
          </p:cNvPr>
          <p:cNvSpPr>
            <a:spLocks noGrp="1"/>
          </p:cNvSpPr>
          <p:nvPr>
            <p:ph type="sldNum" sz="quarter" idx="10"/>
          </p:nvPr>
        </p:nvSpPr>
        <p:spPr/>
        <p:txBody>
          <a:bodyPr/>
          <a:lstStyle/>
          <a:p>
            <a:fld id="{F7D9C81F-6F51-475F-ABDF-7FEE4B0A1340}" type="slidenum">
              <a:rPr lang="en-US" altLang="ja-JP" smtClean="0"/>
              <a:pPr/>
              <a:t>16</a:t>
            </a:fld>
            <a:endParaRPr lang="en-US" altLang="ja-JP" dirty="0"/>
          </a:p>
        </p:txBody>
      </p:sp>
      <p:pic>
        <p:nvPicPr>
          <p:cNvPr id="23" name="図 22">
            <a:extLst>
              <a:ext uri="{FF2B5EF4-FFF2-40B4-BE49-F238E27FC236}">
                <a16:creationId xmlns:a16="http://schemas.microsoft.com/office/drawing/2014/main" id="{5624F9C6-7F5D-470B-80FC-6FA717296A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495600" y="2204864"/>
            <a:ext cx="6359396" cy="4293813"/>
          </a:xfrm>
          <a:prstGeom prst="rect">
            <a:avLst/>
          </a:prstGeom>
        </p:spPr>
      </p:pic>
      <p:sp>
        <p:nvSpPr>
          <p:cNvPr id="6" name="テキスト ボックス 5">
            <a:extLst>
              <a:ext uri="{FF2B5EF4-FFF2-40B4-BE49-F238E27FC236}">
                <a16:creationId xmlns:a16="http://schemas.microsoft.com/office/drawing/2014/main" id="{189D5BDF-5009-457A-BE6D-05859A8B4AEB}"/>
              </a:ext>
            </a:extLst>
          </p:cNvPr>
          <p:cNvSpPr txBox="1"/>
          <p:nvPr/>
        </p:nvSpPr>
        <p:spPr>
          <a:xfrm>
            <a:off x="8854997" y="2204864"/>
            <a:ext cx="3048972" cy="461665"/>
          </a:xfrm>
          <a:prstGeom prst="rect">
            <a:avLst/>
          </a:prstGeom>
          <a:noFill/>
        </p:spPr>
        <p:txBody>
          <a:bodyPr wrap="square" rtlCol="0">
            <a:spAutoFit/>
          </a:bodyPr>
          <a:lstStyle/>
          <a:p>
            <a:pPr algn="l"/>
            <a:r>
              <a:rPr kumimoji="1" lang="en-US" altLang="ja-JP" sz="1200" dirty="0">
                <a:latin typeface="+mn-ea"/>
                <a:ea typeface="+mn-ea"/>
              </a:rPr>
              <a:t>T=1000</a:t>
            </a:r>
          </a:p>
          <a:p>
            <a:pPr algn="l"/>
            <a:r>
              <a:rPr kumimoji="1" lang="en-US" altLang="ja-JP" sz="1200" dirty="0">
                <a:latin typeface="+mn-ea"/>
                <a:ea typeface="+mn-ea"/>
              </a:rPr>
              <a:t>N=1000</a:t>
            </a:r>
            <a:endParaRPr kumimoji="1" lang="ja-JP" altLang="en-US" sz="1200" dirty="0">
              <a:latin typeface="+mn-ea"/>
              <a:ea typeface="+mn-ea"/>
            </a:endParaRPr>
          </a:p>
        </p:txBody>
      </p:sp>
      <p:sp>
        <p:nvSpPr>
          <p:cNvPr id="7" name="吹き出し: 四角形 6">
            <a:extLst>
              <a:ext uri="{FF2B5EF4-FFF2-40B4-BE49-F238E27FC236}">
                <a16:creationId xmlns:a16="http://schemas.microsoft.com/office/drawing/2014/main" id="{D2DBF4F8-9701-45EB-8DA7-EFF465352EC2}"/>
              </a:ext>
            </a:extLst>
          </p:cNvPr>
          <p:cNvSpPr/>
          <p:nvPr/>
        </p:nvSpPr>
        <p:spPr bwMode="auto">
          <a:xfrm>
            <a:off x="368077" y="2204864"/>
            <a:ext cx="2127522" cy="2952328"/>
          </a:xfrm>
          <a:prstGeom prst="wedgeRectCallout">
            <a:avLst>
              <a:gd name="adj1" fmla="val 118305"/>
              <a:gd name="adj2" fmla="val -9695"/>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600" b="1" dirty="0">
                <a:solidFill>
                  <a:schemeClr val="bg1"/>
                </a:solidFill>
                <a:latin typeface="+mn-ea"/>
                <a:ea typeface="+mn-ea"/>
              </a:rPr>
              <a:t>ε-greedy</a:t>
            </a:r>
            <a:r>
              <a:rPr kumimoji="1" lang="ja-JP" altLang="en-US" sz="1600" b="1" dirty="0">
                <a:solidFill>
                  <a:schemeClr val="bg1"/>
                </a:solidFill>
                <a:latin typeface="+mn-ea"/>
                <a:ea typeface="+mn-ea"/>
              </a:rPr>
              <a:t>よりも</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早く正解率を</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上げることができ、</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かつ最終的な正解率も</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勝っている</a:t>
            </a:r>
          </a:p>
        </p:txBody>
      </p:sp>
      <p:sp>
        <p:nvSpPr>
          <p:cNvPr id="8" name="吹き出し: 四角形 7">
            <a:extLst>
              <a:ext uri="{FF2B5EF4-FFF2-40B4-BE49-F238E27FC236}">
                <a16:creationId xmlns:a16="http://schemas.microsoft.com/office/drawing/2014/main" id="{C06EDDFB-D6A7-4879-87CF-4359E80A2551}"/>
              </a:ext>
            </a:extLst>
          </p:cNvPr>
          <p:cNvSpPr/>
          <p:nvPr/>
        </p:nvSpPr>
        <p:spPr bwMode="auto">
          <a:xfrm>
            <a:off x="9048328" y="3602632"/>
            <a:ext cx="2448272" cy="2211589"/>
          </a:xfrm>
          <a:prstGeom prst="wedgeRectCallout">
            <a:avLst>
              <a:gd name="adj1" fmla="val -161211"/>
              <a:gd name="adj2" fmla="val -94521"/>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600" b="1" dirty="0">
                <a:solidFill>
                  <a:schemeClr val="bg1"/>
                </a:solidFill>
                <a:latin typeface="+mn-ea"/>
                <a:ea typeface="+mn-ea"/>
              </a:rPr>
              <a:t>t=600</a:t>
            </a:r>
            <a:r>
              <a:rPr kumimoji="1" lang="ja-JP" altLang="en-US" sz="1600" b="1" dirty="0">
                <a:solidFill>
                  <a:schemeClr val="bg1"/>
                </a:solidFill>
                <a:latin typeface="+mn-ea"/>
                <a:ea typeface="+mn-ea"/>
              </a:rPr>
              <a:t>付近で</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頭打ちになっている。</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冷却が早すぎて</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学習を止めてしまった？</a:t>
            </a:r>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F55A5682-8043-4A9A-B33D-E42A887B640A}"/>
                  </a:ext>
                </a:extLst>
              </p:cNvPr>
              <p:cNvSpPr txBox="1"/>
              <p:nvPr/>
            </p:nvSpPr>
            <p:spPr>
              <a:xfrm>
                <a:off x="8854997" y="2693238"/>
                <a:ext cx="913411" cy="523220"/>
              </a:xfrm>
              <a:prstGeom prst="rect">
                <a:avLst/>
              </a:prstGeom>
              <a:noFill/>
            </p:spPr>
            <p:txBody>
              <a:bodyPr wrap="square" rtlCol="0">
                <a:spAutoFit/>
              </a:bodyPr>
              <a:lstStyle/>
              <a:p>
                <a:pPr algn="l"/>
                <a:r>
                  <a:rPr kumimoji="1" lang="ja-JP" altLang="en-US" dirty="0">
                    <a:ea typeface="+mn-ea"/>
                  </a:rPr>
                  <a:t> </a:t>
                </a:r>
                <a14:m>
                  <m:oMath xmlns:m="http://schemas.openxmlformats.org/officeDocument/2006/math">
                    <m:r>
                      <a:rPr kumimoji="1" lang="ja-JP" altLang="en-US" i="1" smtClean="0">
                        <a:latin typeface="Cambria Math" panose="02040503050406030204" pitchFamily="18" charset="0"/>
                        <a:ea typeface="+mn-ea"/>
                      </a:rPr>
                      <m:t>𝜀</m:t>
                    </m:r>
                    <m:r>
                      <a:rPr kumimoji="1" lang="en-US" altLang="ja-JP" b="0" i="1" smtClean="0">
                        <a:latin typeface="Cambria Math" panose="02040503050406030204" pitchFamily="18" charset="0"/>
                        <a:ea typeface="+mn-ea"/>
                      </a:rPr>
                      <m:t>=1</m:t>
                    </m:r>
                  </m:oMath>
                </a14:m>
                <a:endParaRPr kumimoji="1" lang="en-US" altLang="ja-JP" dirty="0">
                  <a:latin typeface="+mn-ea"/>
                  <a:ea typeface="+mn-ea"/>
                </a:endParaRPr>
              </a:p>
              <a:p>
                <a:pPr algn="l"/>
                <a:r>
                  <a:rPr kumimoji="1" lang="en-US" altLang="ja-JP" dirty="0">
                    <a:latin typeface="+mn-ea"/>
                    <a:ea typeface="+mn-ea"/>
                  </a:rPr>
                  <a:t> </a:t>
                </a:r>
                <a14:m>
                  <m:oMath xmlns:m="http://schemas.openxmlformats.org/officeDocument/2006/math">
                    <m:r>
                      <a:rPr kumimoji="1" lang="ja-JP" altLang="en-US" i="1" smtClean="0">
                        <a:latin typeface="Cambria Math" panose="02040503050406030204" pitchFamily="18" charset="0"/>
                        <a:ea typeface="+mn-ea"/>
                      </a:rPr>
                      <m:t>𝛿</m:t>
                    </m:r>
                    <m:r>
                      <a:rPr kumimoji="1" lang="en-US" altLang="ja-JP" b="0" i="1" smtClean="0">
                        <a:latin typeface="Cambria Math" panose="02040503050406030204" pitchFamily="18" charset="0"/>
                        <a:ea typeface="+mn-ea"/>
                      </a:rPr>
                      <m:t>=0.99</m:t>
                    </m:r>
                  </m:oMath>
                </a14:m>
                <a:endParaRPr kumimoji="1" lang="ja-JP" altLang="en-US" dirty="0">
                  <a:latin typeface="+mn-ea"/>
                  <a:ea typeface="+mn-ea"/>
                </a:endParaRPr>
              </a:p>
            </p:txBody>
          </p:sp>
        </mc:Choice>
        <mc:Fallback xmlns="">
          <p:sp>
            <p:nvSpPr>
              <p:cNvPr id="9" name="テキスト ボックス 8">
                <a:extLst>
                  <a:ext uri="{FF2B5EF4-FFF2-40B4-BE49-F238E27FC236}">
                    <a16:creationId xmlns:a16="http://schemas.microsoft.com/office/drawing/2014/main" id="{F55A5682-8043-4A9A-B33D-E42A887B640A}"/>
                  </a:ext>
                </a:extLst>
              </p:cNvPr>
              <p:cNvSpPr txBox="1">
                <a:spLocks noRot="1" noChangeAspect="1" noMove="1" noResize="1" noEditPoints="1" noAdjustHandles="1" noChangeArrowheads="1" noChangeShapeType="1" noTextEdit="1"/>
              </p:cNvSpPr>
              <p:nvPr/>
            </p:nvSpPr>
            <p:spPr>
              <a:xfrm>
                <a:off x="8854997" y="2693238"/>
                <a:ext cx="913411" cy="523220"/>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31145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8B6613-6216-4E77-9CF1-D171DE1C419A}"/>
              </a:ext>
            </a:extLst>
          </p:cNvPr>
          <p:cNvSpPr>
            <a:spLocks noGrp="1"/>
          </p:cNvSpPr>
          <p:nvPr>
            <p:ph type="title"/>
          </p:nvPr>
        </p:nvSpPr>
        <p:spPr/>
        <p:txBody>
          <a:bodyPr/>
          <a:lstStyle/>
          <a:p>
            <a:r>
              <a:rPr kumimoji="1" lang="ja-JP" altLang="en-US" dirty="0"/>
              <a:t>トンプソン抽出</a:t>
            </a:r>
          </a:p>
        </p:txBody>
      </p:sp>
      <p:sp>
        <p:nvSpPr>
          <p:cNvPr id="3" name="コンテンツ プレースホルダー 2">
            <a:extLst>
              <a:ext uri="{FF2B5EF4-FFF2-40B4-BE49-F238E27FC236}">
                <a16:creationId xmlns:a16="http://schemas.microsoft.com/office/drawing/2014/main" id="{039DED8D-D885-455C-ACBB-0DFD37B6BFF6}"/>
              </a:ext>
            </a:extLst>
          </p:cNvPr>
          <p:cNvSpPr>
            <a:spLocks noGrp="1"/>
          </p:cNvSpPr>
          <p:nvPr>
            <p:ph idx="1"/>
          </p:nvPr>
        </p:nvSpPr>
        <p:spPr/>
        <p:txBody>
          <a:bodyPr/>
          <a:lstStyle/>
          <a:p>
            <a:r>
              <a:rPr kumimoji="1" lang="ja-JP" altLang="en-US" dirty="0"/>
              <a:t>報酬がベルヌーイ分布に従うとし、事後分布からパラメータをサンプリングすることで期待値を疑似的に算出するのがトンプソン抽出</a:t>
            </a:r>
          </a:p>
        </p:txBody>
      </p:sp>
      <p:sp>
        <p:nvSpPr>
          <p:cNvPr id="4" name="スライド番号プレースホルダー 3">
            <a:extLst>
              <a:ext uri="{FF2B5EF4-FFF2-40B4-BE49-F238E27FC236}">
                <a16:creationId xmlns:a16="http://schemas.microsoft.com/office/drawing/2014/main" id="{24179499-4230-4BCB-95BA-95B43BA47EDE}"/>
              </a:ext>
            </a:extLst>
          </p:cNvPr>
          <p:cNvSpPr>
            <a:spLocks noGrp="1"/>
          </p:cNvSpPr>
          <p:nvPr>
            <p:ph type="sldNum" sz="quarter" idx="10"/>
          </p:nvPr>
        </p:nvSpPr>
        <p:spPr/>
        <p:txBody>
          <a:bodyPr/>
          <a:lstStyle/>
          <a:p>
            <a:fld id="{F7D9C81F-6F51-475F-ABDF-7FEE4B0A1340}" type="slidenum">
              <a:rPr lang="en-US" altLang="ja-JP" smtClean="0"/>
              <a:pPr/>
              <a:t>17</a:t>
            </a:fld>
            <a:endParaRPr lang="en-US" altLang="ja-JP" dirty="0"/>
          </a:p>
        </p:txBody>
      </p:sp>
      <p:sp>
        <p:nvSpPr>
          <p:cNvPr id="5" name="正方形/長方形 4">
            <a:extLst>
              <a:ext uri="{FF2B5EF4-FFF2-40B4-BE49-F238E27FC236}">
                <a16:creationId xmlns:a16="http://schemas.microsoft.com/office/drawing/2014/main" id="{C640C34F-B56F-47A5-9C34-4D1E31C563AA}"/>
              </a:ext>
            </a:extLst>
          </p:cNvPr>
          <p:cNvSpPr/>
          <p:nvPr/>
        </p:nvSpPr>
        <p:spPr bwMode="auto">
          <a:xfrm>
            <a:off x="911424" y="2271228"/>
            <a:ext cx="4666125" cy="548795"/>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イメージ</a:t>
            </a:r>
          </a:p>
        </p:txBody>
      </p:sp>
      <p:pic>
        <p:nvPicPr>
          <p:cNvPr id="6" name="図 5">
            <a:extLst>
              <a:ext uri="{FF2B5EF4-FFF2-40B4-BE49-F238E27FC236}">
                <a16:creationId xmlns:a16="http://schemas.microsoft.com/office/drawing/2014/main" id="{FD7F7032-7755-4ED5-9920-D5CAA68FF705}"/>
              </a:ext>
            </a:extLst>
          </p:cNvPr>
          <p:cNvPicPr>
            <a:picLocks noChangeAspect="1"/>
          </p:cNvPicPr>
          <p:nvPr/>
        </p:nvPicPr>
        <p:blipFill rotWithShape="1">
          <a:blip r:embed="rId2">
            <a:extLst>
              <a:ext uri="{28A0092B-C50C-407E-A947-70E740481C1C}">
                <a14:useLocalDpi xmlns:a14="http://schemas.microsoft.com/office/drawing/2010/main" val="0"/>
              </a:ext>
            </a:extLst>
          </a:blip>
          <a:srcRect b="17451"/>
          <a:stretch/>
        </p:blipFill>
        <p:spPr>
          <a:xfrm>
            <a:off x="1127448" y="3053928"/>
            <a:ext cx="908720" cy="750144"/>
          </a:xfrm>
          <a:prstGeom prst="rect">
            <a:avLst/>
          </a:prstGeom>
        </p:spPr>
      </p:pic>
      <p:pic>
        <p:nvPicPr>
          <p:cNvPr id="7" name="図 6">
            <a:extLst>
              <a:ext uri="{FF2B5EF4-FFF2-40B4-BE49-F238E27FC236}">
                <a16:creationId xmlns:a16="http://schemas.microsoft.com/office/drawing/2014/main" id="{1A63615C-2DC3-455C-BC0D-B0D263F5C482}"/>
              </a:ext>
            </a:extLst>
          </p:cNvPr>
          <p:cNvPicPr>
            <a:picLocks noChangeAspect="1"/>
          </p:cNvPicPr>
          <p:nvPr/>
        </p:nvPicPr>
        <p:blipFill rotWithShape="1">
          <a:blip r:embed="rId3">
            <a:extLst>
              <a:ext uri="{28A0092B-C50C-407E-A947-70E740481C1C}">
                <a14:useLocalDpi xmlns:a14="http://schemas.microsoft.com/office/drawing/2010/main" val="0"/>
              </a:ext>
            </a:extLst>
          </a:blip>
          <a:srcRect b="14300"/>
          <a:stretch/>
        </p:blipFill>
        <p:spPr>
          <a:xfrm>
            <a:off x="1127448" y="4344030"/>
            <a:ext cx="908721" cy="778770"/>
          </a:xfrm>
          <a:prstGeom prst="rect">
            <a:avLst/>
          </a:prstGeom>
        </p:spPr>
      </p:pic>
      <p:pic>
        <p:nvPicPr>
          <p:cNvPr id="8" name="図 7">
            <a:extLst>
              <a:ext uri="{FF2B5EF4-FFF2-40B4-BE49-F238E27FC236}">
                <a16:creationId xmlns:a16="http://schemas.microsoft.com/office/drawing/2014/main" id="{8AC94705-807D-4255-914E-85D898CC133D}"/>
              </a:ext>
            </a:extLst>
          </p:cNvPr>
          <p:cNvPicPr>
            <a:picLocks noChangeAspect="1"/>
          </p:cNvPicPr>
          <p:nvPr/>
        </p:nvPicPr>
        <p:blipFill rotWithShape="1">
          <a:blip r:embed="rId4">
            <a:extLst>
              <a:ext uri="{28A0092B-C50C-407E-A947-70E740481C1C}">
                <a14:useLocalDpi xmlns:a14="http://schemas.microsoft.com/office/drawing/2010/main" val="0"/>
              </a:ext>
            </a:extLst>
          </a:blip>
          <a:srcRect b="15350"/>
          <a:stretch/>
        </p:blipFill>
        <p:spPr>
          <a:xfrm>
            <a:off x="1127448" y="5693536"/>
            <a:ext cx="908722" cy="769229"/>
          </a:xfrm>
          <a:prstGeom prst="rect">
            <a:avLst/>
          </a:prstGeom>
        </p:spPr>
      </p:pic>
      <p:cxnSp>
        <p:nvCxnSpPr>
          <p:cNvPr id="9" name="直線矢印コネクタ 8">
            <a:extLst>
              <a:ext uri="{FF2B5EF4-FFF2-40B4-BE49-F238E27FC236}">
                <a16:creationId xmlns:a16="http://schemas.microsoft.com/office/drawing/2014/main" id="{66062E07-FCAE-43CE-9F63-4AE4AC8C80BE}"/>
              </a:ext>
            </a:extLst>
          </p:cNvPr>
          <p:cNvCxnSpPr>
            <a:stCxn id="6" idx="2"/>
            <a:endCxn id="7" idx="0"/>
          </p:cNvCxnSpPr>
          <p:nvPr/>
        </p:nvCxnSpPr>
        <p:spPr bwMode="auto">
          <a:xfrm>
            <a:off x="1581808" y="3804072"/>
            <a:ext cx="1" cy="53995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線矢印コネクタ 9">
            <a:extLst>
              <a:ext uri="{FF2B5EF4-FFF2-40B4-BE49-F238E27FC236}">
                <a16:creationId xmlns:a16="http://schemas.microsoft.com/office/drawing/2014/main" id="{4EC9412D-1416-4B9A-B374-2AC7D3E6AF64}"/>
              </a:ext>
            </a:extLst>
          </p:cNvPr>
          <p:cNvCxnSpPr>
            <a:stCxn id="7" idx="2"/>
            <a:endCxn id="8" idx="0"/>
          </p:cNvCxnSpPr>
          <p:nvPr/>
        </p:nvCxnSpPr>
        <p:spPr bwMode="auto">
          <a:xfrm>
            <a:off x="1581809" y="5122800"/>
            <a:ext cx="0" cy="57073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正方形/長方形 10">
            <a:extLst>
              <a:ext uri="{FF2B5EF4-FFF2-40B4-BE49-F238E27FC236}">
                <a16:creationId xmlns:a16="http://schemas.microsoft.com/office/drawing/2014/main" id="{93A1DBA0-1658-415E-ACAC-D715D642C98D}"/>
              </a:ext>
            </a:extLst>
          </p:cNvPr>
          <p:cNvSpPr/>
          <p:nvPr/>
        </p:nvSpPr>
        <p:spPr bwMode="auto">
          <a:xfrm>
            <a:off x="6614451" y="2271228"/>
            <a:ext cx="4666125" cy="548795"/>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アルゴリズム</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6186B489-4168-4FC4-997D-1F7508C7EDDA}"/>
                  </a:ext>
                </a:extLst>
              </p:cNvPr>
              <p:cNvSpPr txBox="1"/>
              <p:nvPr/>
            </p:nvSpPr>
            <p:spPr>
              <a:xfrm>
                <a:off x="6618051" y="3068960"/>
                <a:ext cx="4658926" cy="2637069"/>
              </a:xfrm>
              <a:prstGeom prst="rect">
                <a:avLst/>
              </a:prstGeom>
              <a:noFill/>
            </p:spPr>
            <p:txBody>
              <a:bodyPr wrap="square" rtlCol="0">
                <a:spAutoFit/>
              </a:bodyPr>
              <a:lstStyle/>
              <a:p>
                <a:r>
                  <a:rPr kumimoji="1" lang="ja-JP" altLang="en-US" sz="1800" dirty="0">
                    <a:latin typeface="+mn-ea"/>
                    <a:ea typeface="+mn-ea"/>
                  </a:rPr>
                  <a:t>パラメータ：</a:t>
                </a:r>
                <a14:m>
                  <m:oMath xmlns:m="http://schemas.openxmlformats.org/officeDocument/2006/math">
                    <m:r>
                      <a:rPr kumimoji="1" lang="ja-JP" altLang="en-US" sz="1800" i="1" smtClean="0">
                        <a:latin typeface="Cambria Math" panose="02040503050406030204" pitchFamily="18" charset="0"/>
                      </a:rPr>
                      <m:t>𝛼</m:t>
                    </m:r>
                    <m:r>
                      <a:rPr kumimoji="1" lang="en-US" altLang="ja-JP" sz="1800" b="0" i="1" smtClean="0">
                        <a:latin typeface="Cambria Math" panose="02040503050406030204" pitchFamily="18" charset="0"/>
                      </a:rPr>
                      <m:t>&gt;0, </m:t>
                    </m:r>
                    <m:r>
                      <a:rPr kumimoji="1" lang="ja-JP" altLang="en-US" sz="1800" b="0" i="1" smtClean="0">
                        <a:latin typeface="Cambria Math" panose="02040503050406030204" pitchFamily="18" charset="0"/>
                      </a:rPr>
                      <m:t>𝛽</m:t>
                    </m:r>
                    <m:r>
                      <a:rPr kumimoji="1" lang="en-US" altLang="ja-JP" sz="1800" b="0" i="1" smtClean="0">
                        <a:latin typeface="Cambria Math" panose="02040503050406030204" pitchFamily="18" charset="0"/>
                      </a:rPr>
                      <m:t>&gt;0</m:t>
                    </m:r>
                  </m:oMath>
                </a14:m>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 </a:t>
                </a:r>
                <a14:m>
                  <m:oMath xmlns:m="http://schemas.openxmlformats.org/officeDocument/2006/math">
                    <m:r>
                      <a:rPr kumimoji="1" lang="en-US" altLang="ja-JP" sz="1800" b="0" i="1" dirty="0" smtClean="0">
                        <a:latin typeface="Cambria Math" panose="02040503050406030204" pitchFamily="18" charset="0"/>
                        <a:ea typeface="+mn-ea"/>
                      </a:rPr>
                      <m:t>𝑡</m:t>
                    </m:r>
                    <m:r>
                      <a:rPr kumimoji="1" lang="en-US" altLang="ja-JP" sz="1800" b="0" i="1" dirty="0" smtClean="0">
                        <a:latin typeface="Cambria Math" panose="02040503050406030204" pitchFamily="18" charset="0"/>
                        <a:ea typeface="Cambria Math" panose="02040503050406030204" pitchFamily="18" charset="0"/>
                      </a:rPr>
                      <m:t>←1</m:t>
                    </m:r>
                  </m:oMath>
                </a14:m>
                <a:endParaRPr kumimoji="1" lang="en-US" altLang="ja-JP" sz="1800" dirty="0">
                  <a:latin typeface="+mn-ea"/>
                  <a:ea typeface="+mn-ea"/>
                </a:endParaRPr>
              </a:p>
              <a:p>
                <a:pPr marL="342900" indent="-342900" algn="l">
                  <a:buFont typeface="+mj-lt"/>
                  <a:buAutoNum type="arabicPeriod"/>
                </a:pPr>
                <a:r>
                  <a:rPr kumimoji="1" lang="ja-JP" altLang="en-US" sz="1800" dirty="0">
                    <a:latin typeface="+mn-ea"/>
                    <a:ea typeface="+mn-ea"/>
                  </a:rPr>
                  <a:t>各</a:t>
                </a:r>
                <a14:m>
                  <m:oMath xmlns:m="http://schemas.openxmlformats.org/officeDocument/2006/math">
                    <m:r>
                      <a:rPr kumimoji="1" lang="en-US" altLang="ja-JP" sz="1800" b="0" i="1" smtClean="0">
                        <a:latin typeface="Cambria Math" panose="02040503050406030204" pitchFamily="18" charset="0"/>
                        <a:ea typeface="+mn-ea"/>
                      </a:rPr>
                      <m:t>𝑖</m:t>
                    </m:r>
                  </m:oMath>
                </a14:m>
                <a:r>
                  <a:rPr kumimoji="1" lang="ja-JP" altLang="en-US" sz="1800" dirty="0">
                    <a:latin typeface="+mn-ea"/>
                    <a:ea typeface="+mn-ea"/>
                  </a:rPr>
                  <a:t>について</a:t>
                </a:r>
                <a14:m>
                  <m:oMath xmlns:m="http://schemas.openxmlformats.org/officeDocument/2006/math">
                    <m:sSub>
                      <m:sSubPr>
                        <m:ctrlPr>
                          <a:rPr kumimoji="1" lang="en-US" altLang="ja-JP" sz="1800" i="1" dirty="0" smtClean="0">
                            <a:latin typeface="Cambria Math" panose="02040503050406030204" pitchFamily="18" charset="0"/>
                            <a:ea typeface="+mn-ea"/>
                          </a:rPr>
                        </m:ctrlPr>
                      </m:sSubPr>
                      <m:e>
                        <m:r>
                          <a:rPr kumimoji="1" lang="en-US" altLang="ja-JP" sz="1800" b="0" i="1" dirty="0" smtClean="0">
                            <a:latin typeface="Cambria Math" panose="02040503050406030204" pitchFamily="18" charset="0"/>
                            <a:ea typeface="+mn-ea"/>
                          </a:rPr>
                          <m:t>𝑛</m:t>
                        </m:r>
                      </m:e>
                      <m:sub>
                        <m:r>
                          <a:rPr kumimoji="1" lang="en-US" altLang="ja-JP" sz="1800" b="0" i="1" dirty="0" smtClean="0">
                            <a:latin typeface="Cambria Math" panose="02040503050406030204" pitchFamily="18" charset="0"/>
                            <a:ea typeface="+mn-ea"/>
                          </a:rPr>
                          <m:t>𝑖</m:t>
                        </m:r>
                      </m:sub>
                    </m:sSub>
                    <m:r>
                      <a:rPr kumimoji="1" lang="en-US" altLang="ja-JP" sz="1800" b="0" i="1" dirty="0" smtClean="0">
                        <a:latin typeface="Cambria Math" panose="02040503050406030204" pitchFamily="18" charset="0"/>
                        <a:ea typeface="+mn-ea"/>
                      </a:rPr>
                      <m:t>, </m:t>
                    </m:r>
                    <m:sSub>
                      <m:sSubPr>
                        <m:ctrlPr>
                          <a:rPr kumimoji="1" lang="en-US" altLang="ja-JP" sz="1800" b="0" i="1" dirty="0" smtClean="0">
                            <a:latin typeface="Cambria Math" panose="02040503050406030204" pitchFamily="18" charset="0"/>
                            <a:ea typeface="+mn-ea"/>
                          </a:rPr>
                        </m:ctrlPr>
                      </m:sSubPr>
                      <m:e>
                        <m:r>
                          <a:rPr kumimoji="1" lang="en-US" altLang="ja-JP" sz="1800" b="0" i="1" dirty="0" smtClean="0">
                            <a:latin typeface="Cambria Math" panose="02040503050406030204" pitchFamily="18" charset="0"/>
                            <a:ea typeface="+mn-ea"/>
                          </a:rPr>
                          <m:t>𝑚</m:t>
                        </m:r>
                      </m:e>
                      <m:sub>
                        <m:r>
                          <a:rPr kumimoji="1" lang="en-US" altLang="ja-JP" sz="1800" b="0" i="1" dirty="0" smtClean="0">
                            <a:latin typeface="Cambria Math" panose="02040503050406030204" pitchFamily="18" charset="0"/>
                            <a:ea typeface="+mn-ea"/>
                          </a:rPr>
                          <m:t>𝑖</m:t>
                        </m:r>
                      </m:sub>
                    </m:sSub>
                    <m:r>
                      <a:rPr kumimoji="1" lang="en-US" altLang="ja-JP" sz="1800" b="0" i="1" dirty="0" smtClean="0">
                        <a:latin typeface="Cambria Math" panose="02040503050406030204" pitchFamily="18" charset="0"/>
                        <a:ea typeface="Cambria Math" panose="02040503050406030204" pitchFamily="18" charset="0"/>
                      </a:rPr>
                      <m:t>←0</m:t>
                    </m:r>
                  </m:oMath>
                </a14:m>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 </a:t>
                </a:r>
                <a14:m>
                  <m:oMath xmlns:m="http://schemas.openxmlformats.org/officeDocument/2006/math">
                    <m:sSub>
                      <m:sSubPr>
                        <m:ctrlPr>
                          <a:rPr kumimoji="1" lang="en-US" altLang="ja-JP" sz="1800" i="1" smtClean="0">
                            <a:latin typeface="Cambria Math" panose="02040503050406030204" pitchFamily="18" charset="0"/>
                            <a:ea typeface="+mn-ea"/>
                          </a:rPr>
                        </m:ctrlPr>
                      </m:sSubPr>
                      <m:e>
                        <m:acc>
                          <m:accPr>
                            <m:chr m:val="̃"/>
                            <m:ctrlPr>
                              <a:rPr kumimoji="1" lang="en-US" altLang="ja-JP" sz="1800" i="1" smtClean="0">
                                <a:latin typeface="Cambria Math" panose="02040503050406030204" pitchFamily="18" charset="0"/>
                                <a:ea typeface="+mn-ea"/>
                              </a:rPr>
                            </m:ctrlPr>
                          </m:accPr>
                          <m:e>
                            <m:r>
                              <a:rPr kumimoji="1" lang="ja-JP" altLang="en-US" sz="1800" i="1" smtClean="0">
                                <a:latin typeface="Cambria Math" panose="02040503050406030204" pitchFamily="18" charset="0"/>
                                <a:ea typeface="+mn-ea"/>
                              </a:rPr>
                              <m:t>𝜃</m:t>
                            </m:r>
                          </m:e>
                        </m:acc>
                      </m:e>
                      <m:sub>
                        <m:r>
                          <a:rPr kumimoji="1" lang="en-US" altLang="ja-JP" sz="1800" b="0" i="1" smtClean="0">
                            <a:latin typeface="Cambria Math" panose="02040503050406030204" pitchFamily="18" charset="0"/>
                            <a:ea typeface="+mn-ea"/>
                          </a:rPr>
                          <m:t>𝑖</m:t>
                        </m:r>
                      </m:sub>
                    </m:sSub>
                  </m:oMath>
                </a14:m>
                <a:r>
                  <a:rPr kumimoji="1" lang="ja-JP" altLang="en-US" sz="1800" dirty="0">
                    <a:latin typeface="+mn-ea"/>
                    <a:ea typeface="+mn-ea"/>
                  </a:rPr>
                  <a:t>をベータ分布</a:t>
                </a:r>
                <a14:m>
                  <m:oMath xmlns:m="http://schemas.openxmlformats.org/officeDocument/2006/math">
                    <m:r>
                      <m:rPr>
                        <m:nor/>
                      </m:rPr>
                      <a:rPr kumimoji="1" lang="en-US" altLang="ja-JP" sz="1800">
                        <a:latin typeface="Cambria Math" panose="02040503050406030204" pitchFamily="18" charset="0"/>
                      </a:rPr>
                      <m:t>Beta</m:t>
                    </m:r>
                    <m:r>
                      <a:rPr kumimoji="1" lang="en-US" altLang="ja-JP" sz="1800" i="1">
                        <a:latin typeface="Cambria Math" panose="02040503050406030204" pitchFamily="18" charset="0"/>
                      </a:rPr>
                      <m:t>(</m:t>
                    </m:r>
                    <m:r>
                      <a:rPr kumimoji="1" lang="ja-JP" altLang="en-US" sz="1800" i="1">
                        <a:latin typeface="Cambria Math" panose="02040503050406030204" pitchFamily="18" charset="0"/>
                      </a:rPr>
                      <m:t>𝛼</m:t>
                    </m:r>
                    <m:r>
                      <a:rPr kumimoji="1" lang="en-US" altLang="ja-JP" sz="1800" b="0" i="1" smtClean="0">
                        <a:latin typeface="Cambria Math" panose="02040503050406030204" pitchFamily="18" charset="0"/>
                      </a:rPr>
                      <m:t>+</m:t>
                    </m:r>
                    <m:sSub>
                      <m:sSubPr>
                        <m:ctrlPr>
                          <a:rPr kumimoji="1" lang="en-US" altLang="ja-JP" sz="1800" i="1" dirty="0">
                            <a:latin typeface="Cambria Math" panose="02040503050406030204" pitchFamily="18" charset="0"/>
                          </a:rPr>
                        </m:ctrlPr>
                      </m:sSubPr>
                      <m:e>
                        <m:r>
                          <a:rPr kumimoji="1" lang="en-US" altLang="ja-JP" sz="1800" i="1" dirty="0">
                            <a:latin typeface="Cambria Math" panose="02040503050406030204" pitchFamily="18" charset="0"/>
                          </a:rPr>
                          <m:t>𝑚</m:t>
                        </m:r>
                      </m:e>
                      <m:sub>
                        <m:r>
                          <a:rPr kumimoji="1" lang="en-US" altLang="ja-JP" sz="1800" i="1" dirty="0">
                            <a:latin typeface="Cambria Math" panose="02040503050406030204" pitchFamily="18" charset="0"/>
                          </a:rPr>
                          <m:t>𝑖</m:t>
                        </m:r>
                      </m:sub>
                    </m:sSub>
                    <m:r>
                      <a:rPr kumimoji="1" lang="en-US" altLang="ja-JP" sz="1800" i="1">
                        <a:latin typeface="Cambria Math" panose="02040503050406030204" pitchFamily="18" charset="0"/>
                      </a:rPr>
                      <m:t>,</m:t>
                    </m:r>
                    <m:r>
                      <a:rPr kumimoji="1" lang="ja-JP" altLang="en-US" sz="1800" i="1">
                        <a:latin typeface="Cambria Math" panose="02040503050406030204" pitchFamily="18" charset="0"/>
                      </a:rPr>
                      <m:t>𝛽</m:t>
                    </m:r>
                    <m:r>
                      <a:rPr kumimoji="1" lang="en-US" altLang="ja-JP" sz="1800" b="0" i="1" smtClean="0">
                        <a:latin typeface="Cambria Math" panose="02040503050406030204" pitchFamily="18" charset="0"/>
                      </a:rPr>
                      <m:t>+</m:t>
                    </m:r>
                    <m:sSub>
                      <m:sSubPr>
                        <m:ctrlPr>
                          <a:rPr kumimoji="1" lang="en-US" altLang="ja-JP" sz="1800" i="1" dirty="0">
                            <a:latin typeface="Cambria Math" panose="02040503050406030204" pitchFamily="18" charset="0"/>
                          </a:rPr>
                        </m:ctrlPr>
                      </m:sSubPr>
                      <m:e>
                        <m:r>
                          <a:rPr kumimoji="1" lang="en-US" altLang="ja-JP" sz="1800" i="1" dirty="0">
                            <a:latin typeface="Cambria Math" panose="02040503050406030204" pitchFamily="18" charset="0"/>
                          </a:rPr>
                          <m:t>𝑛</m:t>
                        </m:r>
                      </m:e>
                      <m:sub>
                        <m:r>
                          <a:rPr kumimoji="1" lang="en-US" altLang="ja-JP" sz="1800" i="1" dirty="0">
                            <a:latin typeface="Cambria Math" panose="02040503050406030204" pitchFamily="18" charset="0"/>
                          </a:rPr>
                          <m:t>𝑖</m:t>
                        </m:r>
                      </m:sub>
                    </m:sSub>
                    <m:r>
                      <a:rPr kumimoji="1" lang="en-US" altLang="ja-JP" sz="1800" b="0" i="1" smtClean="0">
                        <a:latin typeface="Cambria Math" panose="02040503050406030204" pitchFamily="18" charset="0"/>
                      </a:rPr>
                      <m:t>−</m:t>
                    </m:r>
                    <m:sSub>
                      <m:sSubPr>
                        <m:ctrlPr>
                          <a:rPr kumimoji="1" lang="en-US" altLang="ja-JP" sz="1800" i="1" dirty="0">
                            <a:latin typeface="Cambria Math" panose="02040503050406030204" pitchFamily="18" charset="0"/>
                          </a:rPr>
                        </m:ctrlPr>
                      </m:sSubPr>
                      <m:e>
                        <m:r>
                          <a:rPr kumimoji="1" lang="en-US" altLang="ja-JP" sz="1800" i="1" dirty="0">
                            <a:latin typeface="Cambria Math" panose="02040503050406030204" pitchFamily="18" charset="0"/>
                          </a:rPr>
                          <m:t>𝑚</m:t>
                        </m:r>
                      </m:e>
                      <m:sub>
                        <m:r>
                          <a:rPr kumimoji="1" lang="en-US" altLang="ja-JP" sz="1800" i="1" dirty="0">
                            <a:latin typeface="Cambria Math" panose="02040503050406030204" pitchFamily="18" charset="0"/>
                          </a:rPr>
                          <m:t>𝑖</m:t>
                        </m:r>
                      </m:sub>
                    </m:sSub>
                    <m:r>
                      <a:rPr kumimoji="1" lang="en-US" altLang="ja-JP" sz="1800" i="1">
                        <a:latin typeface="Cambria Math" panose="02040503050406030204" pitchFamily="18" charset="0"/>
                      </a:rPr>
                      <m:t>)</m:t>
                    </m:r>
                  </m:oMath>
                </a14:m>
                <a:r>
                  <a:rPr kumimoji="1" lang="ja-JP" altLang="en-US" sz="1800" dirty="0">
                    <a:latin typeface="+mn-ea"/>
                    <a:ea typeface="+mn-ea"/>
                  </a:rPr>
                  <a:t>からランダムに生成</a:t>
                </a:r>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 </a:t>
                </a:r>
                <a14:m>
                  <m:oMath xmlns:m="http://schemas.openxmlformats.org/officeDocument/2006/math">
                    <m:r>
                      <a:rPr kumimoji="1" lang="en-US" altLang="ja-JP" sz="1800" b="0" i="1" smtClean="0">
                        <a:latin typeface="Cambria Math" panose="02040503050406030204" pitchFamily="18" charset="0"/>
                        <a:ea typeface="+mn-ea"/>
                      </a:rPr>
                      <m:t>𝑖</m:t>
                    </m:r>
                    <m:r>
                      <a:rPr kumimoji="1" lang="en-US" altLang="ja-JP" sz="1800" b="0" i="1" smtClean="0">
                        <a:latin typeface="Cambria Math" panose="02040503050406030204" pitchFamily="18" charset="0"/>
                        <a:ea typeface="Cambria Math" panose="02040503050406030204" pitchFamily="18" charset="0"/>
                      </a:rPr>
                      <m:t>←</m:t>
                    </m:r>
                    <m:sSub>
                      <m:sSubPr>
                        <m:ctrlPr>
                          <a:rPr kumimoji="1" lang="en-US" altLang="ja-JP" sz="1800" b="0" i="1" smtClean="0">
                            <a:latin typeface="Cambria Math" panose="02040503050406030204" pitchFamily="18" charset="0"/>
                            <a:ea typeface="Cambria Math" panose="02040503050406030204" pitchFamily="18" charset="0"/>
                          </a:rPr>
                        </m:ctrlPr>
                      </m:sSubPr>
                      <m:e>
                        <m:r>
                          <m:rPr>
                            <m:nor/>
                          </m:rPr>
                          <a:rPr kumimoji="1" lang="en-US" altLang="ja-JP" sz="1800" b="0" i="0" smtClean="0">
                            <a:latin typeface="Cambria Math" panose="02040503050406030204" pitchFamily="18" charset="0"/>
                            <a:ea typeface="Cambria Math" panose="02040503050406030204" pitchFamily="18" charset="0"/>
                          </a:rPr>
                          <m:t>argmax</m:t>
                        </m:r>
                      </m:e>
                      <m:sub>
                        <m:r>
                          <a:rPr kumimoji="1" lang="en-US" altLang="ja-JP" sz="1800" b="0" i="1" smtClean="0">
                            <a:latin typeface="Cambria Math" panose="02040503050406030204" pitchFamily="18" charset="0"/>
                            <a:ea typeface="Cambria Math" panose="02040503050406030204" pitchFamily="18" charset="0"/>
                          </a:rPr>
                          <m:t>𝑖</m:t>
                        </m:r>
                        <m:r>
                          <a:rPr kumimoji="1" lang="en-US" altLang="ja-JP" sz="1800" b="0" i="1" smtClean="0">
                            <a:latin typeface="Cambria Math" panose="02040503050406030204" pitchFamily="18" charset="0"/>
                            <a:ea typeface="Cambria Math" panose="02040503050406030204" pitchFamily="18" charset="0"/>
                          </a:rPr>
                          <m:t>∈{1,2,…,</m:t>
                        </m:r>
                        <m:r>
                          <a:rPr kumimoji="1" lang="en-US" altLang="ja-JP" sz="1800" b="0" i="1" smtClean="0">
                            <a:latin typeface="Cambria Math" panose="02040503050406030204" pitchFamily="18" charset="0"/>
                            <a:ea typeface="Cambria Math" panose="02040503050406030204" pitchFamily="18" charset="0"/>
                          </a:rPr>
                          <m:t>𝐾</m:t>
                        </m:r>
                        <m:r>
                          <a:rPr kumimoji="1" lang="en-US" altLang="ja-JP" sz="1800" b="0" i="1" smtClean="0">
                            <a:latin typeface="Cambria Math" panose="02040503050406030204" pitchFamily="18" charset="0"/>
                            <a:ea typeface="Cambria Math" panose="02040503050406030204" pitchFamily="18" charset="0"/>
                          </a:rPr>
                          <m:t>}</m:t>
                        </m:r>
                      </m:sub>
                    </m:sSub>
                    <m:sSub>
                      <m:sSubPr>
                        <m:ctrlPr>
                          <a:rPr kumimoji="1" lang="en-US" altLang="ja-JP" sz="1800" i="1">
                            <a:latin typeface="Cambria Math" panose="02040503050406030204" pitchFamily="18" charset="0"/>
                          </a:rPr>
                        </m:ctrlPr>
                      </m:sSubPr>
                      <m:e>
                        <m:acc>
                          <m:accPr>
                            <m:chr m:val="̃"/>
                            <m:ctrlPr>
                              <a:rPr kumimoji="1" lang="en-US" altLang="ja-JP" sz="1800" i="1">
                                <a:latin typeface="Cambria Math" panose="02040503050406030204" pitchFamily="18" charset="0"/>
                              </a:rPr>
                            </m:ctrlPr>
                          </m:accPr>
                          <m:e>
                            <m:r>
                              <a:rPr kumimoji="1" lang="ja-JP" altLang="en-US" sz="1800" i="1">
                                <a:latin typeface="Cambria Math" panose="02040503050406030204" pitchFamily="18" charset="0"/>
                              </a:rPr>
                              <m:t>𝜃</m:t>
                            </m:r>
                          </m:e>
                        </m:acc>
                      </m:e>
                      <m:sub>
                        <m:r>
                          <a:rPr kumimoji="1" lang="en-US" altLang="ja-JP" sz="1800" i="1">
                            <a:latin typeface="Cambria Math" panose="02040503050406030204" pitchFamily="18" charset="0"/>
                          </a:rPr>
                          <m:t>𝑖</m:t>
                        </m:r>
                      </m:sub>
                    </m:sSub>
                  </m:oMath>
                </a14:m>
                <a:endParaRPr kumimoji="1" lang="en-US" altLang="ja-JP" sz="1800" dirty="0">
                  <a:latin typeface="+mn-ea"/>
                  <a:ea typeface="+mn-ea"/>
                </a:endParaRPr>
              </a:p>
              <a:p>
                <a:pPr marL="342900" indent="-342900">
                  <a:buFont typeface="+mj-lt"/>
                  <a:buAutoNum type="arabicPeriod"/>
                </a:pPr>
                <a:r>
                  <a:rPr kumimoji="1" lang="ja-JP" altLang="en-US" sz="1800" dirty="0">
                    <a:latin typeface="+mn-ea"/>
                    <a:ea typeface="+mn-ea"/>
                  </a:rPr>
                  <a:t>腕</a:t>
                </a:r>
                <a14:m>
                  <m:oMath xmlns:m="http://schemas.openxmlformats.org/officeDocument/2006/math">
                    <m:r>
                      <a:rPr kumimoji="1" lang="en-US" altLang="ja-JP" sz="1800" b="0" i="1" smtClean="0">
                        <a:latin typeface="Cambria Math" panose="02040503050406030204" pitchFamily="18" charset="0"/>
                        <a:ea typeface="+mn-ea"/>
                      </a:rPr>
                      <m:t>𝑖</m:t>
                    </m:r>
                  </m:oMath>
                </a14:m>
                <a:r>
                  <a:rPr kumimoji="1" lang="ja-JP" altLang="en-US" sz="1800" dirty="0">
                    <a:latin typeface="+mn-ea"/>
                    <a:ea typeface="+mn-ea"/>
                  </a:rPr>
                  <a:t>を引いて報酬</a:t>
                </a:r>
                <a14:m>
                  <m:oMath xmlns:m="http://schemas.openxmlformats.org/officeDocument/2006/math">
                    <m:sSub>
                      <m:sSubPr>
                        <m:ctrlPr>
                          <a:rPr kumimoji="1" lang="en-US" altLang="ja-JP" sz="1800" i="1" smtClean="0">
                            <a:latin typeface="Cambria Math" panose="02040503050406030204" pitchFamily="18" charset="0"/>
                            <a:ea typeface="+mn-ea"/>
                          </a:rPr>
                        </m:ctrlPr>
                      </m:sSubPr>
                      <m:e>
                        <m:r>
                          <a:rPr kumimoji="1" lang="en-US" altLang="ja-JP" sz="1800" b="0" i="1" smtClean="0">
                            <a:latin typeface="Cambria Math" panose="02040503050406030204" pitchFamily="18" charset="0"/>
                            <a:ea typeface="+mn-ea"/>
                          </a:rPr>
                          <m:t>𝑋</m:t>
                        </m:r>
                      </m:e>
                      <m:sub>
                        <m:r>
                          <a:rPr kumimoji="1" lang="en-US" altLang="ja-JP" sz="1800" b="0" i="1" smtClean="0">
                            <a:latin typeface="Cambria Math" panose="02040503050406030204" pitchFamily="18" charset="0"/>
                            <a:ea typeface="+mn-ea"/>
                          </a:rPr>
                          <m:t>𝑖</m:t>
                        </m:r>
                      </m:sub>
                    </m:sSub>
                    <m:d>
                      <m:dPr>
                        <m:ctrlPr>
                          <a:rPr kumimoji="1" lang="en-US" altLang="ja-JP" sz="1800" b="0" i="1" smtClean="0">
                            <a:latin typeface="Cambria Math" panose="02040503050406030204" pitchFamily="18" charset="0"/>
                            <a:ea typeface="+mn-ea"/>
                          </a:rPr>
                        </m:ctrlPr>
                      </m:dPr>
                      <m:e>
                        <m:r>
                          <a:rPr kumimoji="1" lang="en-US" altLang="ja-JP" sz="1800" b="0" i="1" smtClean="0">
                            <a:latin typeface="Cambria Math" panose="02040503050406030204" pitchFamily="18" charset="0"/>
                            <a:ea typeface="+mn-ea"/>
                          </a:rPr>
                          <m:t>𝑡</m:t>
                        </m:r>
                      </m:e>
                    </m:d>
                    <m:r>
                      <a:rPr kumimoji="1" lang="en-US" altLang="ja-JP" sz="1800" b="0" i="1" smtClean="0">
                        <a:latin typeface="Cambria Math" panose="02040503050406030204" pitchFamily="18" charset="0"/>
                        <a:ea typeface="Cambria Math" panose="02040503050406030204" pitchFamily="18" charset="0"/>
                      </a:rPr>
                      <m:t>∈{0,1}</m:t>
                    </m:r>
                  </m:oMath>
                </a14:m>
                <a:r>
                  <a:rPr kumimoji="1" lang="ja-JP" altLang="en-US" sz="1800" dirty="0">
                    <a:latin typeface="+mn-ea"/>
                    <a:ea typeface="+mn-ea"/>
                  </a:rPr>
                  <a:t>を観測</a:t>
                </a:r>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 </a:t>
                </a:r>
                <a14:m>
                  <m:oMath xmlns:m="http://schemas.openxmlformats.org/officeDocument/2006/math">
                    <m:sSub>
                      <m:sSubPr>
                        <m:ctrlPr>
                          <a:rPr kumimoji="1" lang="en-US" altLang="ja-JP" sz="1800" i="1" dirty="0">
                            <a:latin typeface="Cambria Math" panose="02040503050406030204" pitchFamily="18" charset="0"/>
                          </a:rPr>
                        </m:ctrlPr>
                      </m:sSubPr>
                      <m:e>
                        <m:r>
                          <a:rPr kumimoji="1" lang="en-US" altLang="ja-JP" sz="1800" i="1" dirty="0">
                            <a:latin typeface="Cambria Math" panose="02040503050406030204" pitchFamily="18" charset="0"/>
                          </a:rPr>
                          <m:t>𝑛</m:t>
                        </m:r>
                      </m:e>
                      <m:sub>
                        <m:r>
                          <a:rPr kumimoji="1" lang="en-US" altLang="ja-JP" sz="1800" i="1" dirty="0">
                            <a:latin typeface="Cambria Math" panose="02040503050406030204" pitchFamily="18" charset="0"/>
                          </a:rPr>
                          <m:t>𝑖</m:t>
                        </m:r>
                      </m:sub>
                    </m:sSub>
                    <m:r>
                      <a:rPr kumimoji="1" lang="en-US" altLang="ja-JP" sz="1800" i="1" dirty="0">
                        <a:latin typeface="Cambria Math" panose="02040503050406030204" pitchFamily="18" charset="0"/>
                        <a:ea typeface="Cambria Math" panose="02040503050406030204" pitchFamily="18" charset="0"/>
                      </a:rPr>
                      <m:t>←</m:t>
                    </m:r>
                    <m:sSub>
                      <m:sSubPr>
                        <m:ctrlPr>
                          <a:rPr kumimoji="1" lang="en-US" altLang="ja-JP" sz="1800" i="1" dirty="0">
                            <a:latin typeface="Cambria Math" panose="02040503050406030204" pitchFamily="18" charset="0"/>
                          </a:rPr>
                        </m:ctrlPr>
                      </m:sSubPr>
                      <m:e>
                        <m:r>
                          <a:rPr kumimoji="1" lang="en-US" altLang="ja-JP" sz="1800" i="1" dirty="0">
                            <a:latin typeface="Cambria Math" panose="02040503050406030204" pitchFamily="18" charset="0"/>
                          </a:rPr>
                          <m:t>𝑛</m:t>
                        </m:r>
                      </m:e>
                      <m:sub>
                        <m:r>
                          <a:rPr kumimoji="1" lang="en-US" altLang="ja-JP" sz="1800" i="1" dirty="0">
                            <a:latin typeface="Cambria Math" panose="02040503050406030204" pitchFamily="18" charset="0"/>
                          </a:rPr>
                          <m:t>𝑖</m:t>
                        </m:r>
                      </m:sub>
                    </m:sSub>
                    <m:r>
                      <a:rPr kumimoji="1" lang="en-US" altLang="ja-JP" sz="1800" b="0" i="1" dirty="0" smtClean="0">
                        <a:latin typeface="Cambria Math" panose="02040503050406030204" pitchFamily="18" charset="0"/>
                      </a:rPr>
                      <m:t>+1</m:t>
                    </m:r>
                    <m:r>
                      <a:rPr kumimoji="1" lang="en-US" altLang="ja-JP" sz="1800" i="1" dirty="0">
                        <a:latin typeface="Cambria Math" panose="02040503050406030204" pitchFamily="18" charset="0"/>
                      </a:rPr>
                      <m:t>, </m:t>
                    </m:r>
                    <m:sSub>
                      <m:sSubPr>
                        <m:ctrlPr>
                          <a:rPr kumimoji="1" lang="en-US" altLang="ja-JP" sz="1800" i="1" dirty="0">
                            <a:latin typeface="Cambria Math" panose="02040503050406030204" pitchFamily="18" charset="0"/>
                          </a:rPr>
                        </m:ctrlPr>
                      </m:sSubPr>
                      <m:e>
                        <m:r>
                          <a:rPr kumimoji="1" lang="en-US" altLang="ja-JP" sz="1800" i="1" dirty="0">
                            <a:latin typeface="Cambria Math" panose="02040503050406030204" pitchFamily="18" charset="0"/>
                          </a:rPr>
                          <m:t>𝑚</m:t>
                        </m:r>
                      </m:e>
                      <m:sub>
                        <m:r>
                          <a:rPr kumimoji="1" lang="en-US" altLang="ja-JP" sz="1800" i="1" dirty="0">
                            <a:latin typeface="Cambria Math" panose="02040503050406030204" pitchFamily="18" charset="0"/>
                          </a:rPr>
                          <m:t>𝑖</m:t>
                        </m:r>
                      </m:sub>
                    </m:sSub>
                    <m:r>
                      <a:rPr kumimoji="1" lang="en-US" altLang="ja-JP" sz="1800" i="1" dirty="0">
                        <a:latin typeface="Cambria Math" panose="02040503050406030204" pitchFamily="18" charset="0"/>
                        <a:ea typeface="Cambria Math" panose="02040503050406030204" pitchFamily="18" charset="0"/>
                      </a:rPr>
                      <m:t>←</m:t>
                    </m:r>
                    <m:sSub>
                      <m:sSubPr>
                        <m:ctrlPr>
                          <a:rPr kumimoji="1" lang="en-US" altLang="ja-JP" sz="1800" i="1" dirty="0">
                            <a:latin typeface="Cambria Math" panose="02040503050406030204" pitchFamily="18" charset="0"/>
                          </a:rPr>
                        </m:ctrlPr>
                      </m:sSubPr>
                      <m:e>
                        <m:r>
                          <a:rPr kumimoji="1" lang="en-US" altLang="ja-JP" sz="1800" i="1" dirty="0">
                            <a:latin typeface="Cambria Math" panose="02040503050406030204" pitchFamily="18" charset="0"/>
                          </a:rPr>
                          <m:t>𝑚</m:t>
                        </m:r>
                      </m:e>
                      <m:sub>
                        <m:r>
                          <a:rPr kumimoji="1" lang="en-US" altLang="ja-JP" sz="1800" i="1" dirty="0">
                            <a:latin typeface="Cambria Math" panose="02040503050406030204" pitchFamily="18" charset="0"/>
                          </a:rPr>
                          <m:t>𝑖</m:t>
                        </m:r>
                      </m:sub>
                    </m:sSub>
                    <m:r>
                      <a:rPr kumimoji="1" lang="en-US" altLang="ja-JP" sz="1800" b="0" i="1" dirty="0" smtClean="0">
                        <a:latin typeface="Cambria Math" panose="02040503050406030204" pitchFamily="18" charset="0"/>
                      </a:rPr>
                      <m:t>+</m:t>
                    </m:r>
                    <m:sSub>
                      <m:sSubPr>
                        <m:ctrlPr>
                          <a:rPr kumimoji="1" lang="en-US" altLang="ja-JP" sz="1800" i="1">
                            <a:latin typeface="Cambria Math" panose="02040503050406030204" pitchFamily="18" charset="0"/>
                          </a:rPr>
                        </m:ctrlPr>
                      </m:sSubPr>
                      <m:e>
                        <m:r>
                          <a:rPr kumimoji="1" lang="en-US" altLang="ja-JP" sz="1800" i="1">
                            <a:latin typeface="Cambria Math" panose="02040503050406030204" pitchFamily="18" charset="0"/>
                          </a:rPr>
                          <m:t>𝑋</m:t>
                        </m:r>
                      </m:e>
                      <m:sub>
                        <m:r>
                          <a:rPr kumimoji="1" lang="en-US" altLang="ja-JP" sz="1800" i="1">
                            <a:latin typeface="Cambria Math" panose="02040503050406030204" pitchFamily="18" charset="0"/>
                          </a:rPr>
                          <m:t>𝑖</m:t>
                        </m:r>
                      </m:sub>
                    </m:sSub>
                    <m:d>
                      <m:dPr>
                        <m:ctrlPr>
                          <a:rPr kumimoji="1" lang="en-US" altLang="ja-JP" sz="1800" i="1">
                            <a:latin typeface="Cambria Math" panose="02040503050406030204" pitchFamily="18" charset="0"/>
                          </a:rPr>
                        </m:ctrlPr>
                      </m:dPr>
                      <m:e>
                        <m:r>
                          <a:rPr kumimoji="1" lang="en-US" altLang="ja-JP" sz="1800" i="1">
                            <a:latin typeface="Cambria Math" panose="02040503050406030204" pitchFamily="18" charset="0"/>
                          </a:rPr>
                          <m:t>𝑡</m:t>
                        </m:r>
                      </m:e>
                    </m:d>
                  </m:oMath>
                </a14:m>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 </a:t>
                </a:r>
                <a14:m>
                  <m:oMath xmlns:m="http://schemas.openxmlformats.org/officeDocument/2006/math">
                    <m:r>
                      <a:rPr kumimoji="1" lang="en-US" altLang="ja-JP" sz="1800" b="0" i="1" dirty="0" smtClean="0">
                        <a:latin typeface="Cambria Math" panose="02040503050406030204" pitchFamily="18" charset="0"/>
                        <a:ea typeface="+mn-ea"/>
                      </a:rPr>
                      <m:t>𝑡</m:t>
                    </m:r>
                    <m:r>
                      <a:rPr kumimoji="1" lang="en-US" altLang="ja-JP" sz="1800" b="0" i="1" dirty="0" smtClean="0">
                        <a:latin typeface="Cambria Math" panose="02040503050406030204" pitchFamily="18" charset="0"/>
                        <a:ea typeface="Cambria Math" panose="02040503050406030204" pitchFamily="18" charset="0"/>
                      </a:rPr>
                      <m:t>←</m:t>
                    </m:r>
                    <m:r>
                      <a:rPr kumimoji="1" lang="en-US" altLang="ja-JP" sz="1800" b="0" i="1" dirty="0" smtClean="0">
                        <a:latin typeface="Cambria Math" panose="02040503050406030204" pitchFamily="18" charset="0"/>
                        <a:ea typeface="Cambria Math" panose="02040503050406030204" pitchFamily="18" charset="0"/>
                      </a:rPr>
                      <m:t>𝑡</m:t>
                    </m:r>
                    <m:r>
                      <a:rPr kumimoji="1" lang="en-US" altLang="ja-JP" sz="1800" b="0" i="1" dirty="0" smtClean="0">
                        <a:latin typeface="Cambria Math" panose="02040503050406030204" pitchFamily="18" charset="0"/>
                        <a:ea typeface="Cambria Math" panose="02040503050406030204" pitchFamily="18" charset="0"/>
                      </a:rPr>
                      <m:t>+1</m:t>
                    </m:r>
                  </m:oMath>
                </a14:m>
                <a:r>
                  <a:rPr kumimoji="1" lang="ja-JP" altLang="en-US" sz="1800" dirty="0">
                    <a:latin typeface="+mn-ea"/>
                    <a:ea typeface="+mn-ea"/>
                  </a:rPr>
                  <a:t>として</a:t>
                </a:r>
                <a:r>
                  <a:rPr kumimoji="1" lang="en-US" altLang="ja-JP" sz="1800" dirty="0">
                    <a:latin typeface="+mn-ea"/>
                    <a:ea typeface="+mn-ea"/>
                  </a:rPr>
                  <a:t>3</a:t>
                </a:r>
                <a:r>
                  <a:rPr kumimoji="1" lang="ja-JP" altLang="en-US" sz="1800" dirty="0">
                    <a:latin typeface="+mn-ea"/>
                    <a:ea typeface="+mn-ea"/>
                  </a:rPr>
                  <a:t>へ戻る</a:t>
                </a:r>
                <a:endParaRPr kumimoji="1" lang="en-US" altLang="ja-JP" sz="1800" dirty="0">
                  <a:latin typeface="+mn-ea"/>
                  <a:ea typeface="+mn-ea"/>
                </a:endParaRPr>
              </a:p>
            </p:txBody>
          </p:sp>
        </mc:Choice>
        <mc:Fallback xmlns="">
          <p:sp>
            <p:nvSpPr>
              <p:cNvPr id="12" name="テキスト ボックス 11">
                <a:extLst>
                  <a:ext uri="{FF2B5EF4-FFF2-40B4-BE49-F238E27FC236}">
                    <a16:creationId xmlns:a16="http://schemas.microsoft.com/office/drawing/2014/main" id="{6186B489-4168-4FC4-997D-1F7508C7EDDA}"/>
                  </a:ext>
                </a:extLst>
              </p:cNvPr>
              <p:cNvSpPr txBox="1">
                <a:spLocks noRot="1" noChangeAspect="1" noMove="1" noResize="1" noEditPoints="1" noAdjustHandles="1" noChangeArrowheads="1" noChangeShapeType="1" noTextEdit="1"/>
              </p:cNvSpPr>
              <p:nvPr/>
            </p:nvSpPr>
            <p:spPr>
              <a:xfrm>
                <a:off x="6618051" y="3068960"/>
                <a:ext cx="4658926" cy="2637069"/>
              </a:xfrm>
              <a:prstGeom prst="rect">
                <a:avLst/>
              </a:prstGeom>
              <a:blipFill>
                <a:blip r:embed="rId5"/>
                <a:stretch>
                  <a:fillRect l="-1832" t="-693" b="-508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C8F98261-A546-446A-8F3B-FD7718E5FBDC}"/>
                  </a:ext>
                </a:extLst>
              </p:cNvPr>
              <p:cNvSpPr txBox="1"/>
              <p:nvPr/>
            </p:nvSpPr>
            <p:spPr>
              <a:xfrm>
                <a:off x="2036168" y="5216095"/>
                <a:ext cx="1947535"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mn-ea"/>
                        </a:rPr>
                        <m:t>𝑟</m:t>
                      </m:r>
                      <m:r>
                        <a:rPr kumimoji="1" lang="en-US" altLang="ja-JP" sz="2000" b="0" i="1" smtClean="0">
                          <a:latin typeface="Cambria Math" panose="02040503050406030204" pitchFamily="18" charset="0"/>
                          <a:ea typeface="+mn-ea"/>
                        </a:rPr>
                        <m:t>~</m:t>
                      </m:r>
                      <m:r>
                        <m:rPr>
                          <m:nor/>
                        </m:rPr>
                        <a:rPr kumimoji="1" lang="en-US" altLang="ja-JP" sz="2000" b="0" i="0" smtClean="0">
                          <a:latin typeface="Cambria Math" panose="02040503050406030204" pitchFamily="18" charset="0"/>
                          <a:ea typeface="+mn-ea"/>
                        </a:rPr>
                        <m:t>Bernoulli</m:t>
                      </m:r>
                      <m:r>
                        <a:rPr kumimoji="1" lang="en-US" altLang="ja-JP" sz="2000" b="0" i="1" smtClean="0">
                          <a:latin typeface="Cambria Math" panose="02040503050406030204" pitchFamily="18" charset="0"/>
                          <a:ea typeface="+mn-ea"/>
                        </a:rPr>
                        <m:t>(</m:t>
                      </m:r>
                      <m:r>
                        <a:rPr kumimoji="1" lang="ja-JP" altLang="en-US" sz="2000" b="0" i="1" smtClean="0">
                          <a:latin typeface="Cambria Math" panose="02040503050406030204" pitchFamily="18" charset="0"/>
                          <a:ea typeface="+mn-ea"/>
                        </a:rPr>
                        <m:t>𝜃</m:t>
                      </m:r>
                      <m:r>
                        <a:rPr kumimoji="1" lang="en-US" altLang="ja-JP" sz="2000" b="0" i="1" smtClean="0">
                          <a:latin typeface="Cambria Math" panose="02040503050406030204" pitchFamily="18" charset="0"/>
                          <a:ea typeface="+mn-ea"/>
                        </a:rPr>
                        <m:t>)</m:t>
                      </m:r>
                    </m:oMath>
                  </m:oMathPara>
                </a14:m>
                <a:endParaRPr kumimoji="1" lang="ja-JP" altLang="en-US" sz="2000" dirty="0">
                  <a:latin typeface="+mn-ea"/>
                  <a:ea typeface="+mn-ea"/>
                </a:endParaRPr>
              </a:p>
            </p:txBody>
          </p:sp>
        </mc:Choice>
        <mc:Fallback xmlns="">
          <p:sp>
            <p:nvSpPr>
              <p:cNvPr id="13" name="テキスト ボックス 12">
                <a:extLst>
                  <a:ext uri="{FF2B5EF4-FFF2-40B4-BE49-F238E27FC236}">
                    <a16:creationId xmlns:a16="http://schemas.microsoft.com/office/drawing/2014/main" id="{C8F98261-A546-446A-8F3B-FD7718E5FBDC}"/>
                  </a:ext>
                </a:extLst>
              </p:cNvPr>
              <p:cNvSpPr txBox="1">
                <a:spLocks noRot="1" noChangeAspect="1" noMove="1" noResize="1" noEditPoints="1" noAdjustHandles="1" noChangeArrowheads="1" noChangeShapeType="1" noTextEdit="1"/>
              </p:cNvSpPr>
              <p:nvPr/>
            </p:nvSpPr>
            <p:spPr>
              <a:xfrm>
                <a:off x="2036168" y="5216095"/>
                <a:ext cx="1947535" cy="400110"/>
              </a:xfrm>
              <a:prstGeom prst="rect">
                <a:avLst/>
              </a:prstGeom>
              <a:blipFill>
                <a:blip r:embed="rId6"/>
                <a:stretch>
                  <a:fillRect b="-107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6C80E3DF-D198-40F7-9547-7D8E6F17F8BD}"/>
                  </a:ext>
                </a:extLst>
              </p:cNvPr>
              <p:cNvSpPr txBox="1"/>
              <p:nvPr/>
            </p:nvSpPr>
            <p:spPr>
              <a:xfrm>
                <a:off x="2036168" y="5878095"/>
                <a:ext cx="1237533"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mn-ea"/>
                        </a:rPr>
                        <m:t>𝑟</m:t>
                      </m:r>
                      <m:r>
                        <a:rPr kumimoji="1" lang="en-US" altLang="ja-JP" sz="2000" b="0" i="1" smtClean="0">
                          <a:latin typeface="Cambria Math" panose="02040503050406030204" pitchFamily="18" charset="0"/>
                          <a:ea typeface="Cambria Math" panose="02040503050406030204" pitchFamily="18" charset="0"/>
                        </a:rPr>
                        <m:t>∈{0,1}</m:t>
                      </m:r>
                    </m:oMath>
                  </m:oMathPara>
                </a14:m>
                <a:endParaRPr kumimoji="1" lang="ja-JP" altLang="en-US" sz="2000" dirty="0">
                  <a:latin typeface="+mn-ea"/>
                  <a:ea typeface="+mn-ea"/>
                </a:endParaRPr>
              </a:p>
            </p:txBody>
          </p:sp>
        </mc:Choice>
        <mc:Fallback xmlns="">
          <p:sp>
            <p:nvSpPr>
              <p:cNvPr id="14" name="テキスト ボックス 13">
                <a:extLst>
                  <a:ext uri="{FF2B5EF4-FFF2-40B4-BE49-F238E27FC236}">
                    <a16:creationId xmlns:a16="http://schemas.microsoft.com/office/drawing/2014/main" id="{6C80E3DF-D198-40F7-9547-7D8E6F17F8BD}"/>
                  </a:ext>
                </a:extLst>
              </p:cNvPr>
              <p:cNvSpPr txBox="1">
                <a:spLocks noRot="1" noChangeAspect="1" noMove="1" noResize="1" noEditPoints="1" noAdjustHandles="1" noChangeArrowheads="1" noChangeShapeType="1" noTextEdit="1"/>
              </p:cNvSpPr>
              <p:nvPr/>
            </p:nvSpPr>
            <p:spPr>
              <a:xfrm>
                <a:off x="2036168" y="5878095"/>
                <a:ext cx="1237533" cy="400110"/>
              </a:xfrm>
              <a:prstGeom prst="rect">
                <a:avLst/>
              </a:prstGeom>
              <a:blipFill>
                <a:blip r:embed="rId7"/>
                <a:stretch>
                  <a:fillRect b="-1060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CFA1B075-21FA-4FA0-8E3A-48FF18E54A13}"/>
                  </a:ext>
                </a:extLst>
              </p:cNvPr>
              <p:cNvSpPr txBox="1"/>
              <p:nvPr/>
            </p:nvSpPr>
            <p:spPr>
              <a:xfrm>
                <a:off x="2036168" y="4530617"/>
                <a:ext cx="1237533"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ja-JP" altLang="en-US" sz="2000" b="0" i="1" smtClean="0">
                          <a:latin typeface="Cambria Math" panose="02040503050406030204" pitchFamily="18" charset="0"/>
                          <a:ea typeface="+mn-ea"/>
                        </a:rPr>
                        <m:t>𝜃</m:t>
                      </m:r>
                      <m:r>
                        <a:rPr kumimoji="1" lang="en-US" altLang="ja-JP" sz="2000" i="1">
                          <a:latin typeface="Cambria Math" panose="02040503050406030204" pitchFamily="18" charset="0"/>
                          <a:ea typeface="+mn-ea"/>
                        </a:rPr>
                        <m:t>∈</m:t>
                      </m:r>
                      <m:r>
                        <a:rPr kumimoji="1" lang="en-US" altLang="ja-JP" sz="2000" b="0" i="1" smtClean="0">
                          <a:latin typeface="Cambria Math" panose="02040503050406030204" pitchFamily="18" charset="0"/>
                          <a:ea typeface="+mn-ea"/>
                        </a:rPr>
                        <m:t>[0,1]</m:t>
                      </m:r>
                    </m:oMath>
                  </m:oMathPara>
                </a14:m>
                <a:endParaRPr kumimoji="1" lang="ja-JP" altLang="en-US" sz="2000" dirty="0">
                  <a:latin typeface="+mn-ea"/>
                  <a:ea typeface="+mn-ea"/>
                </a:endParaRPr>
              </a:p>
            </p:txBody>
          </p:sp>
        </mc:Choice>
        <mc:Fallback xmlns="">
          <p:sp>
            <p:nvSpPr>
              <p:cNvPr id="15" name="テキスト ボックス 14">
                <a:extLst>
                  <a:ext uri="{FF2B5EF4-FFF2-40B4-BE49-F238E27FC236}">
                    <a16:creationId xmlns:a16="http://schemas.microsoft.com/office/drawing/2014/main" id="{CFA1B075-21FA-4FA0-8E3A-48FF18E54A13}"/>
                  </a:ext>
                </a:extLst>
              </p:cNvPr>
              <p:cNvSpPr txBox="1">
                <a:spLocks noRot="1" noChangeAspect="1" noMove="1" noResize="1" noEditPoints="1" noAdjustHandles="1" noChangeArrowheads="1" noChangeShapeType="1" noTextEdit="1"/>
              </p:cNvSpPr>
              <p:nvPr/>
            </p:nvSpPr>
            <p:spPr>
              <a:xfrm>
                <a:off x="2036168" y="4530617"/>
                <a:ext cx="1237533" cy="400110"/>
              </a:xfrm>
              <a:prstGeom prst="rect">
                <a:avLst/>
              </a:prstGeom>
              <a:blipFill>
                <a:blip r:embed="rId8"/>
                <a:stretch>
                  <a:fillRect b="-1060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03B0488C-E783-497D-BB0B-D9821D48834F}"/>
                  </a:ext>
                </a:extLst>
              </p:cNvPr>
              <p:cNvSpPr txBox="1"/>
              <p:nvPr/>
            </p:nvSpPr>
            <p:spPr>
              <a:xfrm>
                <a:off x="2036168" y="3881403"/>
                <a:ext cx="1237533"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latin typeface="Cambria Math" panose="02040503050406030204" pitchFamily="18" charset="0"/>
                          <a:ea typeface="+mn-ea"/>
                        </a:rPr>
                        <m:t>𝜃</m:t>
                      </m:r>
                      <m:r>
                        <a:rPr kumimoji="1" lang="en-US" altLang="ja-JP" sz="2000" b="0" i="1" smtClean="0">
                          <a:latin typeface="Cambria Math" panose="02040503050406030204" pitchFamily="18" charset="0"/>
                          <a:ea typeface="+mn-ea"/>
                        </a:rPr>
                        <m:t>~</m:t>
                      </m:r>
                      <m:r>
                        <m:rPr>
                          <m:nor/>
                        </m:rPr>
                        <a:rPr kumimoji="1" lang="en-US" altLang="ja-JP" sz="2000" b="0" i="0" smtClean="0">
                          <a:latin typeface="Cambria Math" panose="02040503050406030204" pitchFamily="18" charset="0"/>
                          <a:ea typeface="+mn-ea"/>
                        </a:rPr>
                        <m:t>Beta</m:t>
                      </m:r>
                      <m:r>
                        <a:rPr kumimoji="1" lang="en-US" altLang="ja-JP" sz="2000" b="0" i="1" smtClean="0">
                          <a:latin typeface="Cambria Math" panose="02040503050406030204" pitchFamily="18" charset="0"/>
                          <a:ea typeface="+mn-ea"/>
                        </a:rPr>
                        <m:t>(</m:t>
                      </m:r>
                      <m:r>
                        <a:rPr kumimoji="1" lang="ja-JP" altLang="en-US" sz="2000" i="1">
                          <a:latin typeface="Cambria Math" panose="02040503050406030204" pitchFamily="18" charset="0"/>
                        </a:rPr>
                        <m:t>𝛼</m:t>
                      </m:r>
                      <m:r>
                        <a:rPr kumimoji="1" lang="en-US" altLang="ja-JP" sz="2000" i="1">
                          <a:latin typeface="Cambria Math" panose="02040503050406030204" pitchFamily="18" charset="0"/>
                        </a:rPr>
                        <m:t>,</m:t>
                      </m:r>
                      <m:r>
                        <a:rPr kumimoji="1" lang="ja-JP" altLang="en-US" sz="2000" i="1">
                          <a:latin typeface="Cambria Math" panose="02040503050406030204" pitchFamily="18" charset="0"/>
                        </a:rPr>
                        <m:t>𝛽</m:t>
                      </m:r>
                      <m:r>
                        <a:rPr kumimoji="1" lang="en-US" altLang="ja-JP" sz="2000" b="0" i="1" smtClean="0">
                          <a:latin typeface="Cambria Math" panose="02040503050406030204" pitchFamily="18" charset="0"/>
                          <a:ea typeface="+mn-ea"/>
                        </a:rPr>
                        <m:t>)</m:t>
                      </m:r>
                    </m:oMath>
                  </m:oMathPara>
                </a14:m>
                <a:endParaRPr kumimoji="1" lang="ja-JP" altLang="en-US" sz="2000" dirty="0">
                  <a:latin typeface="+mn-ea"/>
                  <a:ea typeface="+mn-ea"/>
                </a:endParaRPr>
              </a:p>
            </p:txBody>
          </p:sp>
        </mc:Choice>
        <mc:Fallback xmlns="">
          <p:sp>
            <p:nvSpPr>
              <p:cNvPr id="16" name="テキスト ボックス 15">
                <a:extLst>
                  <a:ext uri="{FF2B5EF4-FFF2-40B4-BE49-F238E27FC236}">
                    <a16:creationId xmlns:a16="http://schemas.microsoft.com/office/drawing/2014/main" id="{03B0488C-E783-497D-BB0B-D9821D48834F}"/>
                  </a:ext>
                </a:extLst>
              </p:cNvPr>
              <p:cNvSpPr txBox="1">
                <a:spLocks noRot="1" noChangeAspect="1" noMove="1" noResize="1" noEditPoints="1" noAdjustHandles="1" noChangeArrowheads="1" noChangeShapeType="1" noTextEdit="1"/>
              </p:cNvSpPr>
              <p:nvPr/>
            </p:nvSpPr>
            <p:spPr>
              <a:xfrm>
                <a:off x="2036168" y="3881403"/>
                <a:ext cx="1237533" cy="400110"/>
              </a:xfrm>
              <a:prstGeom prst="rect">
                <a:avLst/>
              </a:prstGeom>
              <a:blipFill>
                <a:blip r:embed="rId9"/>
                <a:stretch>
                  <a:fillRect r="-33990" b="-107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FFE9F6C-81F9-478C-942D-E1AE92E5B2C0}"/>
                  </a:ext>
                </a:extLst>
              </p:cNvPr>
              <p:cNvSpPr txBox="1"/>
              <p:nvPr/>
            </p:nvSpPr>
            <p:spPr>
              <a:xfrm>
                <a:off x="2036169" y="3241510"/>
                <a:ext cx="675456"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ja-JP" altLang="en-US" sz="2000" b="0" i="1" smtClean="0">
                          <a:latin typeface="Cambria Math" panose="02040503050406030204" pitchFamily="18" charset="0"/>
                          <a:ea typeface="+mn-ea"/>
                        </a:rPr>
                        <m:t>𝛼</m:t>
                      </m:r>
                      <m:r>
                        <a:rPr kumimoji="1" lang="en-US" altLang="ja-JP" sz="2000" b="0" i="1" smtClean="0">
                          <a:latin typeface="Cambria Math" panose="02040503050406030204" pitchFamily="18" charset="0"/>
                          <a:ea typeface="+mn-ea"/>
                        </a:rPr>
                        <m:t>,</m:t>
                      </m:r>
                      <m:r>
                        <a:rPr kumimoji="1" lang="ja-JP" altLang="en-US" sz="2000" b="0" i="1" smtClean="0">
                          <a:latin typeface="Cambria Math" panose="02040503050406030204" pitchFamily="18" charset="0"/>
                          <a:ea typeface="+mn-ea"/>
                        </a:rPr>
                        <m:t>𝛽</m:t>
                      </m:r>
                    </m:oMath>
                  </m:oMathPara>
                </a14:m>
                <a:endParaRPr kumimoji="1" lang="ja-JP" altLang="en-US" sz="2000" dirty="0">
                  <a:latin typeface="+mn-ea"/>
                  <a:ea typeface="+mn-ea"/>
                </a:endParaRPr>
              </a:p>
            </p:txBody>
          </p:sp>
        </mc:Choice>
        <mc:Fallback xmlns="">
          <p:sp>
            <p:nvSpPr>
              <p:cNvPr id="17" name="テキスト ボックス 16">
                <a:extLst>
                  <a:ext uri="{FF2B5EF4-FFF2-40B4-BE49-F238E27FC236}">
                    <a16:creationId xmlns:a16="http://schemas.microsoft.com/office/drawing/2014/main" id="{5FFE9F6C-81F9-478C-942D-E1AE92E5B2C0}"/>
                  </a:ext>
                </a:extLst>
              </p:cNvPr>
              <p:cNvSpPr txBox="1">
                <a:spLocks noRot="1" noChangeAspect="1" noMove="1" noResize="1" noEditPoints="1" noAdjustHandles="1" noChangeArrowheads="1" noChangeShapeType="1" noTextEdit="1"/>
              </p:cNvSpPr>
              <p:nvPr/>
            </p:nvSpPr>
            <p:spPr>
              <a:xfrm>
                <a:off x="2036169" y="3241510"/>
                <a:ext cx="675456" cy="400110"/>
              </a:xfrm>
              <a:prstGeom prst="rect">
                <a:avLst/>
              </a:prstGeom>
              <a:blipFill>
                <a:blip r:embed="rId10"/>
                <a:stretch>
                  <a:fillRect b="-10769"/>
                </a:stretch>
              </a:blipFill>
            </p:spPr>
            <p:txBody>
              <a:bodyPr/>
              <a:lstStyle/>
              <a:p>
                <a:r>
                  <a:rPr lang="ja-JP" altLang="en-US">
                    <a:noFill/>
                  </a:rPr>
                  <a:t> </a:t>
                </a:r>
              </a:p>
            </p:txBody>
          </p:sp>
        </mc:Fallback>
      </mc:AlternateContent>
      <p:sp>
        <p:nvSpPr>
          <p:cNvPr id="18" name="正方形/長方形 17">
            <a:extLst>
              <a:ext uri="{FF2B5EF4-FFF2-40B4-BE49-F238E27FC236}">
                <a16:creationId xmlns:a16="http://schemas.microsoft.com/office/drawing/2014/main" id="{0B43A02E-4991-420A-A94E-960A198283BC}"/>
              </a:ext>
            </a:extLst>
          </p:cNvPr>
          <p:cNvSpPr/>
          <p:nvPr/>
        </p:nvSpPr>
        <p:spPr bwMode="auto">
          <a:xfrm>
            <a:off x="2036168" y="3836850"/>
            <a:ext cx="1578738" cy="444663"/>
          </a:xfrm>
          <a:prstGeom prst="rect">
            <a:avLst/>
          </a:prstGeom>
          <a:noFill/>
          <a:ln w="28575" cap="flat" cmpd="sng" algn="ctr">
            <a:solidFill>
              <a:schemeClr val="accent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mc:AlternateContent xmlns:mc="http://schemas.openxmlformats.org/markup-compatibility/2006" xmlns:a14="http://schemas.microsoft.com/office/drawing/2010/main">
        <mc:Choice Requires="a14">
          <p:sp>
            <p:nvSpPr>
              <p:cNvPr id="19" name="吹き出し: 四角形 18">
                <a:extLst>
                  <a:ext uri="{FF2B5EF4-FFF2-40B4-BE49-F238E27FC236}">
                    <a16:creationId xmlns:a16="http://schemas.microsoft.com/office/drawing/2014/main" id="{C2EDABCC-6FC7-4BC4-9215-2FE74136FEEE}"/>
                  </a:ext>
                </a:extLst>
              </p:cNvPr>
              <p:cNvSpPr/>
              <p:nvPr/>
            </p:nvSpPr>
            <p:spPr bwMode="auto">
              <a:xfrm>
                <a:off x="3863753" y="2936444"/>
                <a:ext cx="1710198" cy="3660908"/>
              </a:xfrm>
              <a:prstGeom prst="wedgeRectCallout">
                <a:avLst>
                  <a:gd name="adj1" fmla="val -61982"/>
                  <a:gd name="adj2" fmla="val -17077"/>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800" b="1" dirty="0">
                    <a:solidFill>
                      <a:schemeClr val="bg1"/>
                    </a:solidFill>
                    <a:latin typeface="+mn-ea"/>
                    <a:ea typeface="+mn-ea"/>
                  </a:rPr>
                  <a:t>サンプリング</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した</a:t>
                </a:r>
                <a14:m>
                  <m:oMath xmlns:m="http://schemas.openxmlformats.org/officeDocument/2006/math">
                    <m:r>
                      <a:rPr kumimoji="1" lang="ja-JP" altLang="en-US" sz="1800" b="1" i="1" smtClean="0">
                        <a:solidFill>
                          <a:schemeClr val="bg1"/>
                        </a:solidFill>
                        <a:latin typeface="Cambria Math" panose="02040503050406030204" pitchFamily="18" charset="0"/>
                        <a:ea typeface="+mn-ea"/>
                      </a:rPr>
                      <m:t>𝜽</m:t>
                    </m:r>
                  </m:oMath>
                </a14:m>
                <a:r>
                  <a:rPr kumimoji="1" lang="ja-JP" altLang="en-US" sz="1800" b="1" dirty="0">
                    <a:solidFill>
                      <a:schemeClr val="bg1"/>
                    </a:solidFill>
                    <a:latin typeface="+mn-ea"/>
                    <a:ea typeface="+mn-ea"/>
                  </a:rPr>
                  <a:t>をパラ</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メータとし、</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パラメータが</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最大である</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腕を選択する</a:t>
                </a:r>
                <a:endParaRPr kumimoji="1" lang="en-US" altLang="ja-JP" sz="1800" b="1" dirty="0">
                  <a:solidFill>
                    <a:schemeClr val="bg1"/>
                  </a:solidFill>
                  <a:latin typeface="+mn-ea"/>
                  <a:ea typeface="+mn-ea"/>
                </a:endParaRPr>
              </a:p>
            </p:txBody>
          </p:sp>
        </mc:Choice>
        <mc:Fallback xmlns="">
          <p:sp>
            <p:nvSpPr>
              <p:cNvPr id="19" name="吹き出し: 四角形 18">
                <a:extLst>
                  <a:ext uri="{FF2B5EF4-FFF2-40B4-BE49-F238E27FC236}">
                    <a16:creationId xmlns:a16="http://schemas.microsoft.com/office/drawing/2014/main" id="{C2EDABCC-6FC7-4BC4-9215-2FE74136FEEE}"/>
                  </a:ext>
                </a:extLst>
              </p:cNvPr>
              <p:cNvSpPr>
                <a:spLocks noRot="1" noChangeAspect="1" noMove="1" noResize="1" noEditPoints="1" noAdjustHandles="1" noChangeArrowheads="1" noChangeShapeType="1" noTextEdit="1"/>
              </p:cNvSpPr>
              <p:nvPr/>
            </p:nvSpPr>
            <p:spPr bwMode="auto">
              <a:xfrm>
                <a:off x="3863753" y="2936444"/>
                <a:ext cx="1710198" cy="3660908"/>
              </a:xfrm>
              <a:prstGeom prst="wedgeRectCallout">
                <a:avLst>
                  <a:gd name="adj1" fmla="val -61982"/>
                  <a:gd name="adj2" fmla="val -17077"/>
                </a:avLst>
              </a:prstGeom>
              <a:blipFill>
                <a:blip r:embed="rId11"/>
                <a:stretch>
                  <a:fillRect/>
                </a:stretch>
              </a:blipFill>
              <a:ln w="9525" cap="flat" cmpd="sng" algn="ctr">
                <a:noFill/>
                <a:prstDash val="solid"/>
                <a:round/>
                <a:headEnd type="none" w="med" len="med"/>
                <a:tailEnd type="triangle" w="med" len="med"/>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吹き出し: 四角形 19">
                <a:extLst>
                  <a:ext uri="{FF2B5EF4-FFF2-40B4-BE49-F238E27FC236}">
                    <a16:creationId xmlns:a16="http://schemas.microsoft.com/office/drawing/2014/main" id="{B701EA72-F300-474C-965D-275FCACB504E}"/>
                  </a:ext>
                </a:extLst>
              </p:cNvPr>
              <p:cNvSpPr/>
              <p:nvPr/>
            </p:nvSpPr>
            <p:spPr bwMode="auto">
              <a:xfrm>
                <a:off x="9624393" y="2886387"/>
                <a:ext cx="2279576" cy="950463"/>
              </a:xfrm>
              <a:prstGeom prst="wedgeRectCallout">
                <a:avLst>
                  <a:gd name="adj1" fmla="val -62483"/>
                  <a:gd name="adj2" fmla="val 45457"/>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14:m>
                  <m:oMath xmlns:m="http://schemas.openxmlformats.org/officeDocument/2006/math">
                    <m:sSub>
                      <m:sSubPr>
                        <m:ctrlPr>
                          <a:rPr kumimoji="1" lang="en-US" altLang="ja-JP" sz="1800" i="1" dirty="0" smtClean="0">
                            <a:solidFill>
                              <a:schemeClr val="bg1"/>
                            </a:solidFill>
                            <a:latin typeface="Cambria Math" panose="02040503050406030204" pitchFamily="18" charset="0"/>
                            <a:ea typeface="+mn-ea"/>
                          </a:rPr>
                        </m:ctrlPr>
                      </m:sSubPr>
                      <m:e>
                        <m:r>
                          <a:rPr kumimoji="1" lang="en-US" altLang="ja-JP" sz="1800" b="0" i="1" dirty="0" smtClean="0">
                            <a:solidFill>
                              <a:schemeClr val="bg1"/>
                            </a:solidFill>
                            <a:latin typeface="Cambria Math" panose="02040503050406030204" pitchFamily="18" charset="0"/>
                            <a:ea typeface="+mn-ea"/>
                          </a:rPr>
                          <m:t>𝑛</m:t>
                        </m:r>
                      </m:e>
                      <m:sub>
                        <m:r>
                          <a:rPr kumimoji="1" lang="en-US" altLang="ja-JP" sz="1800" b="0" i="1" dirty="0" smtClean="0">
                            <a:solidFill>
                              <a:schemeClr val="bg1"/>
                            </a:solidFill>
                            <a:latin typeface="Cambria Math" panose="02040503050406030204" pitchFamily="18" charset="0"/>
                            <a:ea typeface="+mn-ea"/>
                          </a:rPr>
                          <m:t>𝑖</m:t>
                        </m:r>
                      </m:sub>
                    </m:sSub>
                  </m:oMath>
                </a14:m>
                <a:r>
                  <a:rPr kumimoji="1" lang="ja-JP" altLang="en-US" sz="1800" b="1" dirty="0">
                    <a:solidFill>
                      <a:schemeClr val="bg1"/>
                    </a:solidFill>
                    <a:latin typeface="+mn-ea"/>
                    <a:ea typeface="+mn-ea"/>
                  </a:rPr>
                  <a:t>は腕を引いた回数</a:t>
                </a:r>
                <a:endParaRPr kumimoji="1" lang="en-US" altLang="ja-JP" sz="1800" b="1" dirty="0">
                  <a:solidFill>
                    <a:schemeClr val="bg1"/>
                  </a:solidFill>
                  <a:latin typeface="+mn-ea"/>
                  <a:ea typeface="+mn-ea"/>
                </a:endParaRPr>
              </a:p>
              <a:p>
                <a:pPr algn="ctr">
                  <a:spcBef>
                    <a:spcPts val="600"/>
                  </a:spcBef>
                  <a:buClr>
                    <a:srgbClr val="BFBFBF"/>
                  </a:buClr>
                </a:pPr>
                <a14:m>
                  <m:oMath xmlns:m="http://schemas.openxmlformats.org/officeDocument/2006/math">
                    <m:sSub>
                      <m:sSubPr>
                        <m:ctrlPr>
                          <a:rPr kumimoji="1" lang="en-US" altLang="ja-JP" sz="1800" b="0" i="1" dirty="0" smtClean="0">
                            <a:solidFill>
                              <a:schemeClr val="bg1"/>
                            </a:solidFill>
                            <a:latin typeface="Cambria Math" panose="02040503050406030204" pitchFamily="18" charset="0"/>
                            <a:ea typeface="+mn-ea"/>
                          </a:rPr>
                        </m:ctrlPr>
                      </m:sSubPr>
                      <m:e>
                        <m:r>
                          <a:rPr kumimoji="1" lang="en-US" altLang="ja-JP" sz="1800" b="0" i="1" dirty="0" smtClean="0">
                            <a:solidFill>
                              <a:schemeClr val="bg1"/>
                            </a:solidFill>
                            <a:latin typeface="Cambria Math" panose="02040503050406030204" pitchFamily="18" charset="0"/>
                            <a:ea typeface="+mn-ea"/>
                          </a:rPr>
                          <m:t>𝑚</m:t>
                        </m:r>
                      </m:e>
                      <m:sub>
                        <m:r>
                          <a:rPr kumimoji="1" lang="en-US" altLang="ja-JP" sz="1800" b="0" i="1" dirty="0" smtClean="0">
                            <a:solidFill>
                              <a:schemeClr val="bg1"/>
                            </a:solidFill>
                            <a:latin typeface="Cambria Math" panose="02040503050406030204" pitchFamily="18" charset="0"/>
                            <a:ea typeface="+mn-ea"/>
                          </a:rPr>
                          <m:t>𝑖</m:t>
                        </m:r>
                      </m:sub>
                    </m:sSub>
                  </m:oMath>
                </a14:m>
                <a:r>
                  <a:rPr kumimoji="1" lang="ja-JP" altLang="en-US" sz="1800" b="1" dirty="0">
                    <a:solidFill>
                      <a:schemeClr val="bg1"/>
                    </a:solidFill>
                    <a:latin typeface="+mn-ea"/>
                    <a:ea typeface="+mn-ea"/>
                  </a:rPr>
                  <a:t>は得た報酬の数</a:t>
                </a:r>
                <a:endParaRPr kumimoji="1" lang="en-US" altLang="ja-JP" sz="1800" b="1" dirty="0">
                  <a:solidFill>
                    <a:schemeClr val="bg1"/>
                  </a:solidFill>
                  <a:latin typeface="+mn-ea"/>
                  <a:ea typeface="+mn-ea"/>
                </a:endParaRPr>
              </a:p>
            </p:txBody>
          </p:sp>
        </mc:Choice>
        <mc:Fallback xmlns="">
          <p:sp>
            <p:nvSpPr>
              <p:cNvPr id="20" name="吹き出し: 四角形 19">
                <a:extLst>
                  <a:ext uri="{FF2B5EF4-FFF2-40B4-BE49-F238E27FC236}">
                    <a16:creationId xmlns:a16="http://schemas.microsoft.com/office/drawing/2014/main" id="{B701EA72-F300-474C-965D-275FCACB504E}"/>
                  </a:ext>
                </a:extLst>
              </p:cNvPr>
              <p:cNvSpPr>
                <a:spLocks noRot="1" noChangeAspect="1" noMove="1" noResize="1" noEditPoints="1" noAdjustHandles="1" noChangeArrowheads="1" noChangeShapeType="1" noTextEdit="1"/>
              </p:cNvSpPr>
              <p:nvPr/>
            </p:nvSpPr>
            <p:spPr bwMode="auto">
              <a:xfrm>
                <a:off x="9624393" y="2886387"/>
                <a:ext cx="2279576" cy="950463"/>
              </a:xfrm>
              <a:prstGeom prst="wedgeRectCallout">
                <a:avLst>
                  <a:gd name="adj1" fmla="val -62483"/>
                  <a:gd name="adj2" fmla="val 45457"/>
                </a:avLst>
              </a:prstGeom>
              <a:blipFill>
                <a:blip r:embed="rId12"/>
                <a:stretch>
                  <a:fillRect r="-950"/>
                </a:stretch>
              </a:blipFill>
              <a:ln w="9525" cap="flat" cmpd="sng" algn="ctr">
                <a:noFill/>
                <a:prstDash val="solid"/>
                <a:round/>
                <a:headEnd type="none" w="med" len="med"/>
                <a:tailEnd type="triangle" w="med" len="med"/>
              </a:ln>
              <a:effectLst/>
            </p:spPr>
            <p:txBody>
              <a:bodyPr/>
              <a:lstStyle/>
              <a:p>
                <a:r>
                  <a:rPr lang="ja-JP" altLang="en-US">
                    <a:noFill/>
                  </a:rPr>
                  <a:t> </a:t>
                </a:r>
              </a:p>
            </p:txBody>
          </p:sp>
        </mc:Fallback>
      </mc:AlternateContent>
    </p:spTree>
    <p:extLst>
      <p:ext uri="{BB962C8B-B14F-4D97-AF65-F5344CB8AC3E}">
        <p14:creationId xmlns:p14="http://schemas.microsoft.com/office/powerpoint/2010/main" val="562270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C307E0-84E3-4E3C-9B13-CEE590B762DE}"/>
              </a:ext>
            </a:extLst>
          </p:cNvPr>
          <p:cNvSpPr>
            <a:spLocks noGrp="1"/>
          </p:cNvSpPr>
          <p:nvPr>
            <p:ph type="title"/>
          </p:nvPr>
        </p:nvSpPr>
        <p:spPr/>
        <p:txBody>
          <a:bodyPr/>
          <a:lstStyle/>
          <a:p>
            <a:r>
              <a:rPr kumimoji="1" lang="ja-JP" altLang="en-US" dirty="0"/>
              <a:t>トンプソン抽出 結果</a:t>
            </a:r>
          </a:p>
        </p:txBody>
      </p:sp>
      <p:sp>
        <p:nvSpPr>
          <p:cNvPr id="3" name="コンテンツ プレースホルダー 2">
            <a:extLst>
              <a:ext uri="{FF2B5EF4-FFF2-40B4-BE49-F238E27FC236}">
                <a16:creationId xmlns:a16="http://schemas.microsoft.com/office/drawing/2014/main" id="{38DDB202-2F34-4624-8F16-93D5791A26C3}"/>
              </a:ext>
            </a:extLst>
          </p:cNvPr>
          <p:cNvSpPr>
            <a:spLocks noGrp="1"/>
          </p:cNvSpPr>
          <p:nvPr>
            <p:ph idx="1"/>
          </p:nvPr>
        </p:nvSpPr>
        <p:spPr/>
        <p:txBody>
          <a:bodyPr/>
          <a:lstStyle/>
          <a:p>
            <a:r>
              <a:rPr kumimoji="1" lang="ja-JP" altLang="en-US" dirty="0"/>
              <a:t>焼きなまし</a:t>
            </a:r>
            <a:r>
              <a:rPr kumimoji="1" lang="en-US" altLang="ja-JP" dirty="0"/>
              <a:t>ε-greedy</a:t>
            </a:r>
            <a:r>
              <a:rPr kumimoji="1" lang="ja-JP" altLang="en-US" dirty="0"/>
              <a:t>のようにハイパーパラメータをチューニングしなくても、同等の結果が出せる</a:t>
            </a:r>
          </a:p>
        </p:txBody>
      </p:sp>
      <p:sp>
        <p:nvSpPr>
          <p:cNvPr id="4" name="スライド番号プレースホルダー 3">
            <a:extLst>
              <a:ext uri="{FF2B5EF4-FFF2-40B4-BE49-F238E27FC236}">
                <a16:creationId xmlns:a16="http://schemas.microsoft.com/office/drawing/2014/main" id="{6B13B651-812D-4A09-8C69-7E574F10A3E9}"/>
              </a:ext>
            </a:extLst>
          </p:cNvPr>
          <p:cNvSpPr>
            <a:spLocks noGrp="1"/>
          </p:cNvSpPr>
          <p:nvPr>
            <p:ph type="sldNum" sz="quarter" idx="10"/>
          </p:nvPr>
        </p:nvSpPr>
        <p:spPr/>
        <p:txBody>
          <a:bodyPr/>
          <a:lstStyle/>
          <a:p>
            <a:fld id="{F7D9C81F-6F51-475F-ABDF-7FEE4B0A1340}" type="slidenum">
              <a:rPr lang="en-US" altLang="ja-JP" smtClean="0"/>
              <a:pPr/>
              <a:t>18</a:t>
            </a:fld>
            <a:endParaRPr lang="en-US" altLang="ja-JP" dirty="0"/>
          </a:p>
        </p:txBody>
      </p:sp>
      <p:pic>
        <p:nvPicPr>
          <p:cNvPr id="5" name="図 4">
            <a:extLst>
              <a:ext uri="{FF2B5EF4-FFF2-40B4-BE49-F238E27FC236}">
                <a16:creationId xmlns:a16="http://schemas.microsoft.com/office/drawing/2014/main" id="{DC39F3CA-3ADA-4D10-A5EB-1F2079E6C5A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31326" y="2204864"/>
            <a:ext cx="6287943" cy="4293813"/>
          </a:xfrm>
          <a:prstGeom prst="rect">
            <a:avLst/>
          </a:prstGeom>
        </p:spPr>
      </p:pic>
      <p:sp>
        <p:nvSpPr>
          <p:cNvPr id="6" name="テキスト ボックス 5">
            <a:extLst>
              <a:ext uri="{FF2B5EF4-FFF2-40B4-BE49-F238E27FC236}">
                <a16:creationId xmlns:a16="http://schemas.microsoft.com/office/drawing/2014/main" id="{8B378E1C-CE83-481E-8077-4DDE4CA9DAE5}"/>
              </a:ext>
            </a:extLst>
          </p:cNvPr>
          <p:cNvSpPr txBox="1"/>
          <p:nvPr/>
        </p:nvSpPr>
        <p:spPr>
          <a:xfrm>
            <a:off x="8854997" y="2204864"/>
            <a:ext cx="3048972" cy="461665"/>
          </a:xfrm>
          <a:prstGeom prst="rect">
            <a:avLst/>
          </a:prstGeom>
          <a:noFill/>
        </p:spPr>
        <p:txBody>
          <a:bodyPr wrap="square" rtlCol="0">
            <a:spAutoFit/>
          </a:bodyPr>
          <a:lstStyle/>
          <a:p>
            <a:pPr algn="l"/>
            <a:r>
              <a:rPr kumimoji="1" lang="en-US" altLang="ja-JP" sz="1200" dirty="0">
                <a:latin typeface="+mn-ea"/>
                <a:ea typeface="+mn-ea"/>
              </a:rPr>
              <a:t>T=1000</a:t>
            </a:r>
          </a:p>
          <a:p>
            <a:pPr algn="l"/>
            <a:r>
              <a:rPr kumimoji="1" lang="en-US" altLang="ja-JP" sz="1200" dirty="0">
                <a:latin typeface="+mn-ea"/>
                <a:ea typeface="+mn-ea"/>
              </a:rPr>
              <a:t>N=1000</a:t>
            </a:r>
            <a:endParaRPr kumimoji="1" lang="ja-JP" altLang="en-US" sz="1200" dirty="0">
              <a:latin typeface="+mn-ea"/>
              <a:ea typeface="+mn-ea"/>
            </a:endParaRP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D6A9F507-E185-4265-B2B4-E5A6F8B71F3B}"/>
                  </a:ext>
                </a:extLst>
              </p:cNvPr>
              <p:cNvSpPr txBox="1"/>
              <p:nvPr/>
            </p:nvSpPr>
            <p:spPr>
              <a:xfrm>
                <a:off x="8854997" y="2693238"/>
                <a:ext cx="1129435" cy="523220"/>
              </a:xfrm>
              <a:prstGeom prst="rect">
                <a:avLst/>
              </a:prstGeom>
              <a:noFill/>
            </p:spPr>
            <p:txBody>
              <a:bodyPr wrap="square" rtlCol="0">
                <a:spAutoFit/>
              </a:bodyPr>
              <a:lstStyle/>
              <a:p>
                <a:pPr algn="l"/>
                <a:r>
                  <a:rPr kumimoji="1" lang="ja-JP" altLang="en-US" dirty="0">
                    <a:ea typeface="+mn-ea"/>
                  </a:rPr>
                  <a:t> </a:t>
                </a:r>
                <a14:m>
                  <m:oMath xmlns:m="http://schemas.openxmlformats.org/officeDocument/2006/math">
                    <m:r>
                      <a:rPr kumimoji="1" lang="ja-JP" altLang="en-US" i="1" smtClean="0">
                        <a:latin typeface="Cambria Math" panose="02040503050406030204" pitchFamily="18" charset="0"/>
                        <a:ea typeface="+mn-ea"/>
                      </a:rPr>
                      <m:t>𝛼</m:t>
                    </m:r>
                    <m:r>
                      <a:rPr kumimoji="1" lang="en-US" altLang="ja-JP" b="0" i="1" smtClean="0">
                        <a:latin typeface="Cambria Math" panose="02040503050406030204" pitchFamily="18" charset="0"/>
                        <a:ea typeface="+mn-ea"/>
                      </a:rPr>
                      <m:t>=1</m:t>
                    </m:r>
                  </m:oMath>
                </a14:m>
                <a:endParaRPr kumimoji="1" lang="en-US" altLang="ja-JP" dirty="0">
                  <a:latin typeface="+mn-ea"/>
                  <a:ea typeface="+mn-ea"/>
                </a:endParaRPr>
              </a:p>
              <a:p>
                <a:pPr algn="l"/>
                <a:r>
                  <a:rPr kumimoji="1" lang="en-US" altLang="ja-JP" dirty="0">
                    <a:latin typeface="+mn-ea"/>
                    <a:ea typeface="+mn-ea"/>
                  </a:rPr>
                  <a:t> </a:t>
                </a:r>
                <a14:m>
                  <m:oMath xmlns:m="http://schemas.openxmlformats.org/officeDocument/2006/math">
                    <m:r>
                      <a:rPr kumimoji="1" lang="ja-JP" altLang="en-US" i="1" smtClean="0">
                        <a:latin typeface="Cambria Math" panose="02040503050406030204" pitchFamily="18" charset="0"/>
                        <a:ea typeface="+mn-ea"/>
                      </a:rPr>
                      <m:t>𝛽</m:t>
                    </m:r>
                    <m:r>
                      <a:rPr kumimoji="1" lang="en-US" altLang="ja-JP" b="0" i="1" smtClean="0">
                        <a:latin typeface="Cambria Math" panose="02040503050406030204" pitchFamily="18" charset="0"/>
                        <a:ea typeface="+mn-ea"/>
                      </a:rPr>
                      <m:t>=1</m:t>
                    </m:r>
                  </m:oMath>
                </a14:m>
                <a:endParaRPr kumimoji="1" lang="ja-JP" altLang="en-US" dirty="0">
                  <a:latin typeface="+mn-ea"/>
                  <a:ea typeface="+mn-ea"/>
                </a:endParaRPr>
              </a:p>
            </p:txBody>
          </p:sp>
        </mc:Choice>
        <mc:Fallback xmlns="">
          <p:sp>
            <p:nvSpPr>
              <p:cNvPr id="7" name="テキスト ボックス 6">
                <a:extLst>
                  <a:ext uri="{FF2B5EF4-FFF2-40B4-BE49-F238E27FC236}">
                    <a16:creationId xmlns:a16="http://schemas.microsoft.com/office/drawing/2014/main" id="{D6A9F507-E185-4265-B2B4-E5A6F8B71F3B}"/>
                  </a:ext>
                </a:extLst>
              </p:cNvPr>
              <p:cNvSpPr txBox="1">
                <a:spLocks noRot="1" noChangeAspect="1" noMove="1" noResize="1" noEditPoints="1" noAdjustHandles="1" noChangeArrowheads="1" noChangeShapeType="1" noTextEdit="1"/>
              </p:cNvSpPr>
              <p:nvPr/>
            </p:nvSpPr>
            <p:spPr>
              <a:xfrm>
                <a:off x="8854997" y="2693238"/>
                <a:ext cx="1129435" cy="523220"/>
              </a:xfrm>
              <a:prstGeom prst="rect">
                <a:avLst/>
              </a:prstGeom>
              <a:blipFill>
                <a:blip r:embed="rId3"/>
                <a:stretch>
                  <a:fillRect b="-2326"/>
                </a:stretch>
              </a:blipFill>
            </p:spPr>
            <p:txBody>
              <a:bodyPr/>
              <a:lstStyle/>
              <a:p>
                <a:r>
                  <a:rPr lang="ja-JP" altLang="en-US">
                    <a:noFill/>
                  </a:rPr>
                  <a:t> </a:t>
                </a:r>
              </a:p>
            </p:txBody>
          </p:sp>
        </mc:Fallback>
      </mc:AlternateContent>
      <p:sp>
        <p:nvSpPr>
          <p:cNvPr id="8" name="吹き出し: 四角形 7">
            <a:extLst>
              <a:ext uri="{FF2B5EF4-FFF2-40B4-BE49-F238E27FC236}">
                <a16:creationId xmlns:a16="http://schemas.microsoft.com/office/drawing/2014/main" id="{393D5E99-1A65-4327-8473-E2944538F046}"/>
              </a:ext>
            </a:extLst>
          </p:cNvPr>
          <p:cNvSpPr/>
          <p:nvPr/>
        </p:nvSpPr>
        <p:spPr bwMode="auto">
          <a:xfrm>
            <a:off x="368077" y="2666529"/>
            <a:ext cx="2127522" cy="2088232"/>
          </a:xfrm>
          <a:prstGeom prst="wedgeRectCallout">
            <a:avLst>
              <a:gd name="adj1" fmla="val 118305"/>
              <a:gd name="adj2" fmla="val -9695"/>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正解率の推移は</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焼きなまし</a:t>
            </a:r>
            <a:r>
              <a:rPr kumimoji="1" lang="en-US" altLang="ja-JP" sz="1600" b="1" dirty="0">
                <a:solidFill>
                  <a:schemeClr val="bg1"/>
                </a:solidFill>
                <a:latin typeface="+mn-ea"/>
                <a:ea typeface="+mn-ea"/>
              </a:rPr>
              <a:t>ε-greedy</a:t>
            </a:r>
          </a:p>
          <a:p>
            <a:pPr algn="ctr">
              <a:spcBef>
                <a:spcPts val="600"/>
              </a:spcBef>
              <a:buClr>
                <a:srgbClr val="BFBFBF"/>
              </a:buClr>
            </a:pPr>
            <a:r>
              <a:rPr kumimoji="1" lang="ja-JP" altLang="en-US" sz="1600" b="1" dirty="0">
                <a:solidFill>
                  <a:schemeClr val="bg1"/>
                </a:solidFill>
                <a:latin typeface="+mn-ea"/>
                <a:ea typeface="+mn-ea"/>
              </a:rPr>
              <a:t>とほぼ同等</a:t>
            </a:r>
            <a:endParaRPr kumimoji="1" lang="en-US" altLang="ja-JP" sz="1600" b="1" dirty="0">
              <a:solidFill>
                <a:schemeClr val="bg1"/>
              </a:solidFill>
              <a:latin typeface="+mn-ea"/>
              <a:ea typeface="+mn-ea"/>
            </a:endParaRPr>
          </a:p>
          <a:p>
            <a:pPr algn="ctr">
              <a:spcBef>
                <a:spcPts val="600"/>
              </a:spcBef>
              <a:buClr>
                <a:srgbClr val="BFBFBF"/>
              </a:buClr>
            </a:pPr>
            <a:r>
              <a:rPr kumimoji="1" lang="en-US" altLang="ja-JP" sz="1600" b="1" dirty="0">
                <a:solidFill>
                  <a:schemeClr val="bg1"/>
                </a:solidFill>
                <a:latin typeface="+mn-ea"/>
                <a:ea typeface="+mn-ea"/>
              </a:rPr>
              <a:t>t=1000</a:t>
            </a:r>
            <a:r>
              <a:rPr kumimoji="1" lang="ja-JP" altLang="en-US" sz="1600" b="1" dirty="0">
                <a:solidFill>
                  <a:schemeClr val="bg1"/>
                </a:solidFill>
                <a:latin typeface="+mn-ea"/>
                <a:ea typeface="+mn-ea"/>
              </a:rPr>
              <a:t>時点での</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正解率も</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勝っている</a:t>
            </a:r>
          </a:p>
        </p:txBody>
      </p:sp>
      <p:sp>
        <p:nvSpPr>
          <p:cNvPr id="9" name="吹き出し: 四角形 8">
            <a:extLst>
              <a:ext uri="{FF2B5EF4-FFF2-40B4-BE49-F238E27FC236}">
                <a16:creationId xmlns:a16="http://schemas.microsoft.com/office/drawing/2014/main" id="{A2EE88D1-C0FA-4234-A331-BBC801B8EC59}"/>
              </a:ext>
            </a:extLst>
          </p:cNvPr>
          <p:cNvSpPr/>
          <p:nvPr/>
        </p:nvSpPr>
        <p:spPr bwMode="auto">
          <a:xfrm>
            <a:off x="8940562" y="3401731"/>
            <a:ext cx="2556038" cy="2088232"/>
          </a:xfrm>
          <a:prstGeom prst="wedgeRectCallout">
            <a:avLst>
              <a:gd name="adj1" fmla="val -25677"/>
              <a:gd name="adj2" fmla="val -60599"/>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事前分布のパラメータも</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一様分布になるように</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設定したため、</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特にチューニングを</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行っていない</a:t>
            </a:r>
            <a:endParaRPr kumimoji="1" lang="en-US" altLang="ja-JP" sz="1600" b="1" dirty="0">
              <a:solidFill>
                <a:schemeClr val="bg1"/>
              </a:solidFill>
              <a:latin typeface="+mn-ea"/>
              <a:ea typeface="+mn-ea"/>
            </a:endParaRPr>
          </a:p>
        </p:txBody>
      </p:sp>
    </p:spTree>
    <p:extLst>
      <p:ext uri="{BB962C8B-B14F-4D97-AF65-F5344CB8AC3E}">
        <p14:creationId xmlns:p14="http://schemas.microsoft.com/office/powerpoint/2010/main" val="2690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19FF18-FD7A-451A-9D43-E52C0C911ABD}"/>
              </a:ext>
            </a:extLst>
          </p:cNvPr>
          <p:cNvSpPr>
            <a:spLocks noGrp="1"/>
          </p:cNvSpPr>
          <p:nvPr>
            <p:ph type="title"/>
          </p:nvPr>
        </p:nvSpPr>
        <p:spPr/>
        <p:txBody>
          <a:bodyPr/>
          <a:lstStyle/>
          <a:p>
            <a:r>
              <a:rPr kumimoji="1" lang="en-US" altLang="ja-JP" dirty="0"/>
              <a:t>UCB</a:t>
            </a:r>
            <a:r>
              <a:rPr kumimoji="1" lang="ja-JP" altLang="en-US" dirty="0"/>
              <a:t>方策</a:t>
            </a:r>
          </a:p>
        </p:txBody>
      </p:sp>
      <p:sp>
        <p:nvSpPr>
          <p:cNvPr id="3" name="コンテンツ プレースホルダー 2">
            <a:extLst>
              <a:ext uri="{FF2B5EF4-FFF2-40B4-BE49-F238E27FC236}">
                <a16:creationId xmlns:a16="http://schemas.microsoft.com/office/drawing/2014/main" id="{F7BDF7D8-439D-4009-8813-78A9F284AAA1}"/>
              </a:ext>
            </a:extLst>
          </p:cNvPr>
          <p:cNvSpPr>
            <a:spLocks noGrp="1"/>
          </p:cNvSpPr>
          <p:nvPr>
            <p:ph idx="1"/>
          </p:nvPr>
        </p:nvSpPr>
        <p:spPr/>
        <p:txBody>
          <a:bodyPr/>
          <a:lstStyle/>
          <a:p>
            <a:r>
              <a:rPr kumimoji="1" lang="ja-JP" altLang="en-US" dirty="0"/>
              <a:t>「現時点での最適腕より他の腕は良いかもしれない」という</a:t>
            </a:r>
            <a:endParaRPr kumimoji="1" lang="en-US" altLang="ja-JP" dirty="0"/>
          </a:p>
          <a:p>
            <a:r>
              <a:rPr kumimoji="1" lang="ja-JP" altLang="en-US" dirty="0"/>
              <a:t>不確かさを考慮に入れたのが、</a:t>
            </a:r>
            <a:r>
              <a:rPr kumimoji="1" lang="en-US" altLang="ja-JP" dirty="0"/>
              <a:t>UCB</a:t>
            </a:r>
            <a:r>
              <a:rPr kumimoji="1" lang="ja-JP" altLang="en-US" dirty="0"/>
              <a:t>方策</a:t>
            </a:r>
          </a:p>
        </p:txBody>
      </p:sp>
      <p:sp>
        <p:nvSpPr>
          <p:cNvPr id="4" name="スライド番号プレースホルダー 3">
            <a:extLst>
              <a:ext uri="{FF2B5EF4-FFF2-40B4-BE49-F238E27FC236}">
                <a16:creationId xmlns:a16="http://schemas.microsoft.com/office/drawing/2014/main" id="{F9949B1B-E25D-485D-B48E-D186A1E0427B}"/>
              </a:ext>
            </a:extLst>
          </p:cNvPr>
          <p:cNvSpPr>
            <a:spLocks noGrp="1"/>
          </p:cNvSpPr>
          <p:nvPr>
            <p:ph type="sldNum" sz="quarter" idx="10"/>
          </p:nvPr>
        </p:nvSpPr>
        <p:spPr/>
        <p:txBody>
          <a:bodyPr/>
          <a:lstStyle/>
          <a:p>
            <a:fld id="{F7D9C81F-6F51-475F-ABDF-7FEE4B0A1340}" type="slidenum">
              <a:rPr lang="en-US" altLang="ja-JP" smtClean="0"/>
              <a:pPr/>
              <a:t>19</a:t>
            </a:fld>
            <a:endParaRPr lang="en-US" altLang="ja-JP" dirty="0"/>
          </a:p>
        </p:txBody>
      </p:sp>
      <p:sp>
        <p:nvSpPr>
          <p:cNvPr id="5" name="正方形/長方形 4">
            <a:extLst>
              <a:ext uri="{FF2B5EF4-FFF2-40B4-BE49-F238E27FC236}">
                <a16:creationId xmlns:a16="http://schemas.microsoft.com/office/drawing/2014/main" id="{BE1CE02C-59C7-4729-B67D-32B12012FA3E}"/>
              </a:ext>
            </a:extLst>
          </p:cNvPr>
          <p:cNvSpPr/>
          <p:nvPr/>
        </p:nvSpPr>
        <p:spPr bwMode="auto">
          <a:xfrm>
            <a:off x="911424" y="2271228"/>
            <a:ext cx="4666125" cy="548795"/>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イメージ</a:t>
            </a:r>
          </a:p>
        </p:txBody>
      </p:sp>
      <p:sp>
        <p:nvSpPr>
          <p:cNvPr id="6" name="正方形/長方形 5">
            <a:extLst>
              <a:ext uri="{FF2B5EF4-FFF2-40B4-BE49-F238E27FC236}">
                <a16:creationId xmlns:a16="http://schemas.microsoft.com/office/drawing/2014/main" id="{C82E9874-D597-49C1-A7F3-B15732118439}"/>
              </a:ext>
            </a:extLst>
          </p:cNvPr>
          <p:cNvSpPr/>
          <p:nvPr/>
        </p:nvSpPr>
        <p:spPr bwMode="auto">
          <a:xfrm>
            <a:off x="6614451" y="2271228"/>
            <a:ext cx="4666125" cy="548795"/>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アルゴリズム</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9DA6DBB6-7483-46FC-9134-D5A66F494FC1}"/>
                  </a:ext>
                </a:extLst>
              </p:cNvPr>
              <p:cNvSpPr txBox="1"/>
              <p:nvPr/>
            </p:nvSpPr>
            <p:spPr>
              <a:xfrm>
                <a:off x="6618051" y="3068960"/>
                <a:ext cx="4658926" cy="2637645"/>
              </a:xfrm>
              <a:prstGeom prst="rect">
                <a:avLst/>
              </a:prstGeom>
              <a:noFill/>
            </p:spPr>
            <p:txBody>
              <a:bodyPr wrap="square" rtlCol="0">
                <a:spAutoFit/>
              </a:bodyPr>
              <a:lstStyle/>
              <a:p>
                <a:pPr marL="342900" indent="-342900">
                  <a:buFont typeface="+mj-lt"/>
                  <a:buAutoNum type="arabicPeriod"/>
                </a:pPr>
                <a:r>
                  <a:rPr kumimoji="1" lang="en-US" altLang="ja-JP" sz="1800" dirty="0">
                    <a:latin typeface="+mn-ea"/>
                    <a:ea typeface="+mn-ea"/>
                  </a:rPr>
                  <a:t> </a:t>
                </a:r>
                <a14:m>
                  <m:oMath xmlns:m="http://schemas.openxmlformats.org/officeDocument/2006/math">
                    <m:r>
                      <a:rPr kumimoji="1" lang="en-US" altLang="ja-JP" sz="1800" b="0" i="1" dirty="0" smtClean="0">
                        <a:latin typeface="Cambria Math" panose="02040503050406030204" pitchFamily="18" charset="0"/>
                        <a:ea typeface="+mn-ea"/>
                      </a:rPr>
                      <m:t>𝑡</m:t>
                    </m:r>
                    <m:r>
                      <a:rPr kumimoji="1" lang="en-US" altLang="ja-JP" sz="1800" b="0" i="1" dirty="0" smtClean="0">
                        <a:latin typeface="Cambria Math" panose="02040503050406030204" pitchFamily="18" charset="0"/>
                        <a:ea typeface="Cambria Math" panose="02040503050406030204" pitchFamily="18" charset="0"/>
                      </a:rPr>
                      <m:t>←1</m:t>
                    </m:r>
                  </m:oMath>
                </a14:m>
                <a:endParaRPr kumimoji="1" lang="en-US" altLang="ja-JP" sz="1800" dirty="0">
                  <a:latin typeface="+mn-ea"/>
                  <a:ea typeface="+mn-ea"/>
                </a:endParaRPr>
              </a:p>
              <a:p>
                <a:pPr marL="342900" indent="-342900">
                  <a:buFont typeface="+mj-lt"/>
                  <a:buAutoNum type="arabicPeriod"/>
                </a:pPr>
                <a:r>
                  <a:rPr kumimoji="1" lang="ja-JP" altLang="en-US" sz="1800" dirty="0">
                    <a:latin typeface="+mn-ea"/>
                    <a:ea typeface="+mn-ea"/>
                  </a:rPr>
                  <a:t>各</a:t>
                </a:r>
                <a14:m>
                  <m:oMath xmlns:m="http://schemas.openxmlformats.org/officeDocument/2006/math">
                    <m:r>
                      <a:rPr kumimoji="1" lang="en-US" altLang="ja-JP" sz="1800" b="0" i="1" smtClean="0">
                        <a:latin typeface="Cambria Math" panose="02040503050406030204" pitchFamily="18" charset="0"/>
                        <a:ea typeface="+mn-ea"/>
                      </a:rPr>
                      <m:t>𝑖</m:t>
                    </m:r>
                  </m:oMath>
                </a14:m>
                <a:r>
                  <a:rPr kumimoji="1" lang="ja-JP" altLang="en-US" sz="1800" dirty="0">
                    <a:latin typeface="+mn-ea"/>
                    <a:ea typeface="+mn-ea"/>
                  </a:rPr>
                  <a:t>について</a:t>
                </a:r>
                <a14:m>
                  <m:oMath xmlns:m="http://schemas.openxmlformats.org/officeDocument/2006/math">
                    <m:sSub>
                      <m:sSubPr>
                        <m:ctrlPr>
                          <a:rPr kumimoji="1" lang="en-US" altLang="ja-JP" sz="1800" i="1" dirty="0" smtClean="0">
                            <a:latin typeface="Cambria Math" panose="02040503050406030204" pitchFamily="18" charset="0"/>
                            <a:ea typeface="+mn-ea"/>
                          </a:rPr>
                        </m:ctrlPr>
                      </m:sSubPr>
                      <m:e>
                        <m:r>
                          <a:rPr kumimoji="1" lang="en-US" altLang="ja-JP" sz="1800" b="0" i="1" dirty="0" smtClean="0">
                            <a:latin typeface="Cambria Math" panose="02040503050406030204" pitchFamily="18" charset="0"/>
                            <a:ea typeface="+mn-ea"/>
                          </a:rPr>
                          <m:t>𝑛</m:t>
                        </m:r>
                      </m:e>
                      <m:sub>
                        <m:r>
                          <a:rPr kumimoji="1" lang="en-US" altLang="ja-JP" sz="1800" b="0" i="1" dirty="0" smtClean="0">
                            <a:latin typeface="Cambria Math" panose="02040503050406030204" pitchFamily="18" charset="0"/>
                            <a:ea typeface="+mn-ea"/>
                          </a:rPr>
                          <m:t>𝑖</m:t>
                        </m:r>
                      </m:sub>
                    </m:sSub>
                    <m:r>
                      <a:rPr kumimoji="1" lang="en-US" altLang="ja-JP" sz="1800" b="0" i="1" dirty="0" smtClean="0">
                        <a:latin typeface="Cambria Math" panose="02040503050406030204" pitchFamily="18" charset="0"/>
                        <a:ea typeface="Cambria Math" panose="02040503050406030204" pitchFamily="18" charset="0"/>
                      </a:rPr>
                      <m:t>←0</m:t>
                    </m:r>
                  </m:oMath>
                </a14:m>
                <a:endParaRPr kumimoji="1" lang="en-US" altLang="ja-JP" sz="1800" dirty="0">
                  <a:latin typeface="+mn-ea"/>
                  <a:ea typeface="+mn-ea"/>
                </a:endParaRPr>
              </a:p>
              <a:p>
                <a:pPr marL="342900" indent="-342900" algn="l">
                  <a:buFont typeface="+mj-lt"/>
                  <a:buAutoNum type="arabicPeriod"/>
                </a:pPr>
                <a:r>
                  <a:rPr kumimoji="1" lang="ja-JP" altLang="en-US" sz="1800" dirty="0">
                    <a:latin typeface="+mn-ea"/>
                    <a:ea typeface="+mn-ea"/>
                  </a:rPr>
                  <a:t>全ての腕を</a:t>
                </a:r>
                <a:r>
                  <a:rPr kumimoji="1" lang="en-US" altLang="ja-JP" sz="1800" dirty="0">
                    <a:latin typeface="+mn-ea"/>
                    <a:ea typeface="+mn-ea"/>
                  </a:rPr>
                  <a:t>1</a:t>
                </a:r>
                <a:r>
                  <a:rPr kumimoji="1" lang="ja-JP" altLang="en-US" sz="1800" dirty="0">
                    <a:latin typeface="+mn-ea"/>
                    <a:ea typeface="+mn-ea"/>
                  </a:rPr>
                  <a:t>回ずつ引く</a:t>
                </a:r>
                <a:endParaRPr kumimoji="1" lang="en-US" altLang="ja-JP" sz="1800" dirty="0">
                  <a:latin typeface="+mn-ea"/>
                  <a:ea typeface="+mn-ea"/>
                </a:endParaRPr>
              </a:p>
              <a:p>
                <a:pPr marL="342900" indent="-342900" algn="l">
                  <a:buFont typeface="+mj-lt"/>
                  <a:buAutoNum type="arabicPeriod"/>
                </a:pPr>
                <a:r>
                  <a:rPr kumimoji="1" lang="ja-JP" altLang="en-US" sz="1800" dirty="0">
                    <a:latin typeface="+mn-ea"/>
                    <a:ea typeface="+mn-ea"/>
                  </a:rPr>
                  <a:t>各腕の</a:t>
                </a:r>
                <a:r>
                  <a:rPr kumimoji="1" lang="en-US" altLang="ja-JP" sz="1800" dirty="0">
                    <a:latin typeface="+mn-ea"/>
                    <a:ea typeface="+mn-ea"/>
                  </a:rPr>
                  <a:t>UCB</a:t>
                </a:r>
                <a:r>
                  <a:rPr kumimoji="1" lang="ja-JP" altLang="en-US" sz="1800" dirty="0">
                    <a:latin typeface="+mn-ea"/>
                    <a:ea typeface="+mn-ea"/>
                  </a:rPr>
                  <a:t>スコア</a:t>
                </a:r>
                <a14:m>
                  <m:oMath xmlns:m="http://schemas.openxmlformats.org/officeDocument/2006/math">
                    <m:sSub>
                      <m:sSubPr>
                        <m:ctrlPr>
                          <a:rPr kumimoji="1" lang="en-US" altLang="ja-JP" sz="1800" i="1" smtClean="0">
                            <a:latin typeface="Cambria Math" panose="02040503050406030204" pitchFamily="18" charset="0"/>
                            <a:ea typeface="+mn-ea"/>
                          </a:rPr>
                        </m:ctrlPr>
                      </m:sSubPr>
                      <m:e>
                        <m:acc>
                          <m:accPr>
                            <m:chr m:val="̃"/>
                            <m:ctrlPr>
                              <a:rPr kumimoji="1" lang="en-US" altLang="ja-JP" sz="1800" i="1" smtClean="0">
                                <a:latin typeface="Cambria Math" panose="02040503050406030204" pitchFamily="18" charset="0"/>
                                <a:ea typeface="+mn-ea"/>
                              </a:rPr>
                            </m:ctrlPr>
                          </m:accPr>
                          <m:e>
                            <m:r>
                              <a:rPr kumimoji="1" lang="ja-JP" altLang="en-US" sz="1800" i="1" smtClean="0">
                                <a:latin typeface="Cambria Math" panose="02040503050406030204" pitchFamily="18" charset="0"/>
                                <a:ea typeface="+mn-ea"/>
                              </a:rPr>
                              <m:t>𝜃</m:t>
                            </m:r>
                          </m:e>
                        </m:acc>
                      </m:e>
                      <m:sub>
                        <m:r>
                          <a:rPr kumimoji="1" lang="en-US" altLang="ja-JP" sz="1800" b="0" i="1" smtClean="0">
                            <a:latin typeface="Cambria Math" panose="02040503050406030204" pitchFamily="18" charset="0"/>
                            <a:ea typeface="+mn-ea"/>
                          </a:rPr>
                          <m:t>𝑖</m:t>
                        </m:r>
                      </m:sub>
                    </m:sSub>
                    <m:d>
                      <m:dPr>
                        <m:ctrlPr>
                          <a:rPr kumimoji="1" lang="en-US" altLang="ja-JP" sz="1800" b="0" i="1" smtClean="0">
                            <a:latin typeface="Cambria Math" panose="02040503050406030204" pitchFamily="18" charset="0"/>
                            <a:ea typeface="+mn-ea"/>
                          </a:rPr>
                        </m:ctrlPr>
                      </m:dPr>
                      <m:e>
                        <m:r>
                          <a:rPr kumimoji="1" lang="en-US" altLang="ja-JP" sz="1800" b="0" i="1" smtClean="0">
                            <a:latin typeface="Cambria Math" panose="02040503050406030204" pitchFamily="18" charset="0"/>
                            <a:ea typeface="+mn-ea"/>
                          </a:rPr>
                          <m:t>𝑡</m:t>
                        </m:r>
                      </m:e>
                    </m:d>
                    <m:r>
                      <a:rPr kumimoji="1" lang="en-US" altLang="ja-JP" sz="1800" b="0" i="1" smtClean="0">
                        <a:latin typeface="Cambria Math" panose="02040503050406030204" pitchFamily="18" charset="0"/>
                        <a:ea typeface="+mn-ea"/>
                      </a:rPr>
                      <m:t>=</m:t>
                    </m:r>
                    <m:sSub>
                      <m:sSubPr>
                        <m:ctrlPr>
                          <a:rPr kumimoji="1" lang="en-US" altLang="ja-JP" sz="1800" b="0" i="1" smtClean="0">
                            <a:latin typeface="Cambria Math" panose="02040503050406030204" pitchFamily="18" charset="0"/>
                            <a:ea typeface="+mn-ea"/>
                          </a:rPr>
                        </m:ctrlPr>
                      </m:sSubPr>
                      <m:e>
                        <m:acc>
                          <m:accPr>
                            <m:chr m:val="̂"/>
                            <m:ctrlPr>
                              <a:rPr kumimoji="1" lang="en-US" altLang="ja-JP" sz="1800" b="0" i="1" smtClean="0">
                                <a:latin typeface="Cambria Math" panose="02040503050406030204" pitchFamily="18" charset="0"/>
                                <a:ea typeface="+mn-ea"/>
                              </a:rPr>
                            </m:ctrlPr>
                          </m:accPr>
                          <m:e>
                            <m:r>
                              <a:rPr kumimoji="1" lang="ja-JP" altLang="en-US" sz="1800" b="0" i="1" smtClean="0">
                                <a:latin typeface="Cambria Math" panose="02040503050406030204" pitchFamily="18" charset="0"/>
                                <a:ea typeface="+mn-ea"/>
                              </a:rPr>
                              <m:t>𝜃</m:t>
                            </m:r>
                          </m:e>
                        </m:acc>
                      </m:e>
                      <m:sub>
                        <m:r>
                          <a:rPr kumimoji="1" lang="en-US" altLang="ja-JP" sz="1800" b="0" i="1" smtClean="0">
                            <a:latin typeface="Cambria Math" panose="02040503050406030204" pitchFamily="18" charset="0"/>
                            <a:ea typeface="+mn-ea"/>
                          </a:rPr>
                          <m:t>𝑖</m:t>
                        </m:r>
                      </m:sub>
                    </m:sSub>
                    <m:d>
                      <m:dPr>
                        <m:ctrlPr>
                          <a:rPr kumimoji="1" lang="en-US" altLang="ja-JP" sz="1800" b="0" i="1" smtClean="0">
                            <a:latin typeface="Cambria Math" panose="02040503050406030204" pitchFamily="18" charset="0"/>
                            <a:ea typeface="+mn-ea"/>
                          </a:rPr>
                        </m:ctrlPr>
                      </m:dPr>
                      <m:e>
                        <m:r>
                          <a:rPr kumimoji="1" lang="en-US" altLang="ja-JP" sz="1800" b="0" i="1" smtClean="0">
                            <a:latin typeface="Cambria Math" panose="02040503050406030204" pitchFamily="18" charset="0"/>
                            <a:ea typeface="+mn-ea"/>
                          </a:rPr>
                          <m:t>𝑡</m:t>
                        </m:r>
                      </m:e>
                    </m:d>
                    <m:r>
                      <a:rPr kumimoji="1" lang="en-US" altLang="ja-JP" sz="1800" b="0" i="1" smtClean="0">
                        <a:latin typeface="Cambria Math" panose="02040503050406030204" pitchFamily="18" charset="0"/>
                        <a:ea typeface="+mn-ea"/>
                      </a:rPr>
                      <m:t>+</m:t>
                    </m:r>
                    <m:rad>
                      <m:radPr>
                        <m:degHide m:val="on"/>
                        <m:ctrlPr>
                          <a:rPr kumimoji="1" lang="en-US" altLang="ja-JP" sz="1800" b="0" i="1" smtClean="0">
                            <a:latin typeface="Cambria Math" panose="02040503050406030204" pitchFamily="18" charset="0"/>
                            <a:ea typeface="+mn-ea"/>
                          </a:rPr>
                        </m:ctrlPr>
                      </m:radPr>
                      <m:deg/>
                      <m:e>
                        <m:f>
                          <m:fPr>
                            <m:ctrlPr>
                              <a:rPr kumimoji="1" lang="en-US" altLang="ja-JP" sz="1800" b="0" i="1" smtClean="0">
                                <a:latin typeface="Cambria Math" panose="02040503050406030204" pitchFamily="18" charset="0"/>
                                <a:ea typeface="+mn-ea"/>
                              </a:rPr>
                            </m:ctrlPr>
                          </m:fPr>
                          <m:num>
                            <m:func>
                              <m:funcPr>
                                <m:ctrlPr>
                                  <a:rPr kumimoji="1" lang="en-US" altLang="ja-JP" sz="1800" b="0" i="1" smtClean="0">
                                    <a:latin typeface="Cambria Math" panose="02040503050406030204" pitchFamily="18" charset="0"/>
                                    <a:ea typeface="+mn-ea"/>
                                  </a:rPr>
                                </m:ctrlPr>
                              </m:funcPr>
                              <m:fName>
                                <m:r>
                                  <m:rPr>
                                    <m:sty m:val="p"/>
                                  </m:rPr>
                                  <a:rPr kumimoji="1" lang="en-US" altLang="ja-JP" sz="1800" b="0" i="0" smtClean="0">
                                    <a:latin typeface="Cambria Math" panose="02040503050406030204" pitchFamily="18" charset="0"/>
                                    <a:ea typeface="+mn-ea"/>
                                  </a:rPr>
                                  <m:t>log</m:t>
                                </m:r>
                              </m:fName>
                              <m:e>
                                <m:r>
                                  <a:rPr kumimoji="1" lang="en-US" altLang="ja-JP" sz="1800" b="0" i="1" smtClean="0">
                                    <a:latin typeface="Cambria Math" panose="02040503050406030204" pitchFamily="18" charset="0"/>
                                    <a:ea typeface="+mn-ea"/>
                                  </a:rPr>
                                  <m:t>𝑡</m:t>
                                </m:r>
                              </m:e>
                            </m:func>
                          </m:num>
                          <m:den>
                            <m:r>
                              <a:rPr kumimoji="1" lang="en-US" altLang="ja-JP" sz="1800" b="0" i="1" smtClean="0">
                                <a:latin typeface="Cambria Math" panose="02040503050406030204" pitchFamily="18" charset="0"/>
                                <a:ea typeface="+mn-ea"/>
                              </a:rPr>
                              <m:t>2</m:t>
                            </m:r>
                            <m:sSub>
                              <m:sSubPr>
                                <m:ctrlPr>
                                  <a:rPr kumimoji="1" lang="en-US" altLang="ja-JP" sz="1800" b="0" i="1" smtClean="0">
                                    <a:latin typeface="Cambria Math" panose="02040503050406030204" pitchFamily="18" charset="0"/>
                                    <a:ea typeface="+mn-ea"/>
                                  </a:rPr>
                                </m:ctrlPr>
                              </m:sSubPr>
                              <m:e>
                                <m:r>
                                  <a:rPr kumimoji="1" lang="en-US" altLang="ja-JP" sz="1800" b="0" i="1" smtClean="0">
                                    <a:latin typeface="Cambria Math" panose="02040503050406030204" pitchFamily="18" charset="0"/>
                                    <a:ea typeface="+mn-ea"/>
                                  </a:rPr>
                                  <m:t>𝑛</m:t>
                                </m:r>
                              </m:e>
                              <m:sub>
                                <m:r>
                                  <a:rPr kumimoji="1" lang="en-US" altLang="ja-JP" sz="1800" b="0" i="1" smtClean="0">
                                    <a:latin typeface="Cambria Math" panose="02040503050406030204" pitchFamily="18" charset="0"/>
                                    <a:ea typeface="+mn-ea"/>
                                  </a:rPr>
                                  <m:t>𝑖</m:t>
                                </m:r>
                              </m:sub>
                            </m:sSub>
                            <m:r>
                              <a:rPr kumimoji="1" lang="en-US" altLang="ja-JP" sz="1800" b="0" i="1" smtClean="0">
                                <a:latin typeface="Cambria Math" panose="02040503050406030204" pitchFamily="18" charset="0"/>
                                <a:ea typeface="+mn-ea"/>
                              </a:rPr>
                              <m:t>(</m:t>
                            </m:r>
                            <m:r>
                              <a:rPr kumimoji="1" lang="en-US" altLang="ja-JP" sz="1800" b="0" i="1" smtClean="0">
                                <a:latin typeface="Cambria Math" panose="02040503050406030204" pitchFamily="18" charset="0"/>
                                <a:ea typeface="+mn-ea"/>
                              </a:rPr>
                              <m:t>𝑡</m:t>
                            </m:r>
                            <m:r>
                              <a:rPr kumimoji="1" lang="en-US" altLang="ja-JP" sz="1800" b="0" i="1" smtClean="0">
                                <a:latin typeface="Cambria Math" panose="02040503050406030204" pitchFamily="18" charset="0"/>
                                <a:ea typeface="+mn-ea"/>
                              </a:rPr>
                              <m:t>)</m:t>
                            </m:r>
                          </m:den>
                        </m:f>
                      </m:e>
                    </m:rad>
                  </m:oMath>
                </a14:m>
                <a:r>
                  <a:rPr kumimoji="1" lang="ja-JP" altLang="en-US" sz="1800" dirty="0">
                    <a:latin typeface="+mn-ea"/>
                    <a:ea typeface="+mn-ea"/>
                  </a:rPr>
                  <a:t>を計算</a:t>
                </a:r>
                <a:endParaRPr kumimoji="1" lang="en-US" altLang="ja-JP" sz="1800" dirty="0">
                  <a:latin typeface="+mn-ea"/>
                  <a:ea typeface="+mn-ea"/>
                </a:endParaRPr>
              </a:p>
              <a:p>
                <a:pPr marL="342900" lvl="0" indent="-342900">
                  <a:buFont typeface="+mj-lt"/>
                  <a:buAutoNum type="arabicPeriod"/>
                </a:pPr>
                <a:r>
                  <a:rPr kumimoji="1" lang="en-US" altLang="ja-JP" sz="1800" dirty="0">
                    <a:solidFill>
                      <a:srgbClr val="333333"/>
                    </a:solidFill>
                    <a:latin typeface="メイリオ"/>
                    <a:ea typeface="メイリオ"/>
                  </a:rPr>
                  <a:t> </a:t>
                </a:r>
                <a14:m>
                  <m:oMath xmlns:m="http://schemas.openxmlformats.org/officeDocument/2006/math">
                    <m:r>
                      <a:rPr kumimoji="1" lang="en-US" altLang="ja-JP" sz="1800" i="1">
                        <a:solidFill>
                          <a:srgbClr val="333333"/>
                        </a:solidFill>
                        <a:latin typeface="Cambria Math" panose="02040503050406030204" pitchFamily="18" charset="0"/>
                        <a:ea typeface="+mn-ea"/>
                      </a:rPr>
                      <m:t>𝑖</m:t>
                    </m:r>
                    <m:r>
                      <a:rPr kumimoji="1" lang="en-US" altLang="ja-JP" sz="1800" i="1">
                        <a:solidFill>
                          <a:srgbClr val="333333"/>
                        </a:solidFill>
                        <a:latin typeface="Cambria Math" panose="02040503050406030204" pitchFamily="18" charset="0"/>
                        <a:ea typeface="Cambria Math" panose="02040503050406030204" pitchFamily="18" charset="0"/>
                      </a:rPr>
                      <m:t>←</m:t>
                    </m:r>
                    <m:sSub>
                      <m:sSubPr>
                        <m:ctrlPr>
                          <a:rPr kumimoji="1" lang="en-US" altLang="ja-JP" sz="1800" i="1">
                            <a:solidFill>
                              <a:srgbClr val="333333"/>
                            </a:solidFill>
                            <a:latin typeface="Cambria Math" panose="02040503050406030204" pitchFamily="18" charset="0"/>
                            <a:ea typeface="Cambria Math" panose="02040503050406030204" pitchFamily="18" charset="0"/>
                          </a:rPr>
                        </m:ctrlPr>
                      </m:sSubPr>
                      <m:e>
                        <m:r>
                          <m:rPr>
                            <m:nor/>
                          </m:rPr>
                          <a:rPr kumimoji="1" lang="en-US" altLang="ja-JP" sz="1800">
                            <a:solidFill>
                              <a:srgbClr val="333333"/>
                            </a:solidFill>
                            <a:latin typeface="Cambria Math" panose="02040503050406030204" pitchFamily="18" charset="0"/>
                            <a:ea typeface="Cambria Math" panose="02040503050406030204" pitchFamily="18" charset="0"/>
                          </a:rPr>
                          <m:t>argmax</m:t>
                        </m:r>
                      </m:e>
                      <m:sub>
                        <m:r>
                          <a:rPr kumimoji="1" lang="en-US" altLang="ja-JP" sz="1800" i="1">
                            <a:solidFill>
                              <a:srgbClr val="333333"/>
                            </a:solidFill>
                            <a:latin typeface="Cambria Math" panose="02040503050406030204" pitchFamily="18" charset="0"/>
                            <a:ea typeface="Cambria Math" panose="02040503050406030204" pitchFamily="18" charset="0"/>
                          </a:rPr>
                          <m:t>𝑖</m:t>
                        </m:r>
                        <m:r>
                          <a:rPr kumimoji="1" lang="en-US" altLang="ja-JP" sz="1800" i="1">
                            <a:solidFill>
                              <a:srgbClr val="333333"/>
                            </a:solidFill>
                            <a:latin typeface="Cambria Math" panose="02040503050406030204" pitchFamily="18" charset="0"/>
                            <a:ea typeface="Cambria Math" panose="02040503050406030204" pitchFamily="18" charset="0"/>
                          </a:rPr>
                          <m:t>∈{1,2,…,</m:t>
                        </m:r>
                        <m:r>
                          <a:rPr kumimoji="1" lang="en-US" altLang="ja-JP" sz="1800" i="1">
                            <a:solidFill>
                              <a:srgbClr val="333333"/>
                            </a:solidFill>
                            <a:latin typeface="Cambria Math" panose="02040503050406030204" pitchFamily="18" charset="0"/>
                            <a:ea typeface="Cambria Math" panose="02040503050406030204" pitchFamily="18" charset="0"/>
                          </a:rPr>
                          <m:t>𝐾</m:t>
                        </m:r>
                        <m:r>
                          <a:rPr kumimoji="1" lang="en-US" altLang="ja-JP" sz="1800" i="1">
                            <a:solidFill>
                              <a:srgbClr val="333333"/>
                            </a:solidFill>
                            <a:latin typeface="Cambria Math" panose="02040503050406030204" pitchFamily="18" charset="0"/>
                            <a:ea typeface="Cambria Math" panose="02040503050406030204" pitchFamily="18" charset="0"/>
                          </a:rPr>
                          <m:t>}</m:t>
                        </m:r>
                      </m:sub>
                    </m:sSub>
                    <m:sSub>
                      <m:sSubPr>
                        <m:ctrlPr>
                          <a:rPr kumimoji="1" lang="en-US" altLang="ja-JP" sz="1800" i="1">
                            <a:solidFill>
                              <a:srgbClr val="333333"/>
                            </a:solidFill>
                            <a:latin typeface="Cambria Math" panose="02040503050406030204" pitchFamily="18" charset="0"/>
                          </a:rPr>
                        </m:ctrlPr>
                      </m:sSubPr>
                      <m:e>
                        <m:acc>
                          <m:accPr>
                            <m:chr m:val="̃"/>
                            <m:ctrlPr>
                              <a:rPr kumimoji="1" lang="en-US" altLang="ja-JP" sz="1800" i="1">
                                <a:solidFill>
                                  <a:srgbClr val="333333"/>
                                </a:solidFill>
                                <a:latin typeface="Cambria Math" panose="02040503050406030204" pitchFamily="18" charset="0"/>
                              </a:rPr>
                            </m:ctrlPr>
                          </m:accPr>
                          <m:e>
                            <m:r>
                              <a:rPr kumimoji="1" lang="ja-JP" altLang="en-US" sz="1800" i="1">
                                <a:solidFill>
                                  <a:srgbClr val="333333"/>
                                </a:solidFill>
                                <a:latin typeface="Cambria Math" panose="02040503050406030204" pitchFamily="18" charset="0"/>
                              </a:rPr>
                              <m:t>𝜃</m:t>
                            </m:r>
                          </m:e>
                        </m:acc>
                      </m:e>
                      <m:sub>
                        <m:r>
                          <a:rPr kumimoji="1" lang="en-US" altLang="ja-JP" sz="1800" i="1">
                            <a:solidFill>
                              <a:srgbClr val="333333"/>
                            </a:solidFill>
                            <a:latin typeface="Cambria Math" panose="02040503050406030204" pitchFamily="18" charset="0"/>
                          </a:rPr>
                          <m:t>𝑖</m:t>
                        </m:r>
                      </m:sub>
                    </m:sSub>
                  </m:oMath>
                </a14:m>
                <a:endParaRPr kumimoji="1" lang="en-US" altLang="ja-JP" sz="1800" dirty="0">
                  <a:solidFill>
                    <a:srgbClr val="333333"/>
                  </a:solidFill>
                  <a:latin typeface="メイリオ"/>
                  <a:ea typeface="メイリオ"/>
                </a:endParaRPr>
              </a:p>
              <a:p>
                <a:pPr marL="342900" lvl="0" indent="-342900">
                  <a:buFont typeface="+mj-lt"/>
                  <a:buAutoNum type="arabicPeriod"/>
                </a:pPr>
                <a:r>
                  <a:rPr kumimoji="1" lang="ja-JP" altLang="en-US" sz="1800" dirty="0">
                    <a:solidFill>
                      <a:srgbClr val="333333"/>
                    </a:solidFill>
                    <a:latin typeface="メイリオ"/>
                    <a:ea typeface="メイリオ"/>
                  </a:rPr>
                  <a:t>腕</a:t>
                </a:r>
                <a14:m>
                  <m:oMath xmlns:m="http://schemas.openxmlformats.org/officeDocument/2006/math">
                    <m:r>
                      <a:rPr kumimoji="1" lang="en-US" altLang="ja-JP" sz="1800" i="1">
                        <a:solidFill>
                          <a:srgbClr val="333333"/>
                        </a:solidFill>
                        <a:latin typeface="Cambria Math" panose="02040503050406030204" pitchFamily="18" charset="0"/>
                        <a:ea typeface="+mn-ea"/>
                      </a:rPr>
                      <m:t>𝑖</m:t>
                    </m:r>
                  </m:oMath>
                </a14:m>
                <a:r>
                  <a:rPr kumimoji="1" lang="ja-JP" altLang="en-US" sz="1800" dirty="0">
                    <a:solidFill>
                      <a:srgbClr val="333333"/>
                    </a:solidFill>
                    <a:latin typeface="メイリオ"/>
                    <a:ea typeface="メイリオ"/>
                  </a:rPr>
                  <a:t>を引いて報酬</a:t>
                </a:r>
                <a14:m>
                  <m:oMath xmlns:m="http://schemas.openxmlformats.org/officeDocument/2006/math">
                    <m:sSub>
                      <m:sSubPr>
                        <m:ctrlPr>
                          <a:rPr kumimoji="1" lang="en-US" altLang="ja-JP" sz="1800" i="1">
                            <a:solidFill>
                              <a:srgbClr val="333333"/>
                            </a:solidFill>
                            <a:latin typeface="Cambria Math" panose="02040503050406030204" pitchFamily="18" charset="0"/>
                            <a:ea typeface="+mn-ea"/>
                          </a:rPr>
                        </m:ctrlPr>
                      </m:sSubPr>
                      <m:e>
                        <m:r>
                          <a:rPr kumimoji="1" lang="en-US" altLang="ja-JP" sz="1800" i="1">
                            <a:solidFill>
                              <a:srgbClr val="333333"/>
                            </a:solidFill>
                            <a:latin typeface="Cambria Math" panose="02040503050406030204" pitchFamily="18" charset="0"/>
                            <a:ea typeface="+mn-ea"/>
                          </a:rPr>
                          <m:t>𝑋</m:t>
                        </m:r>
                      </m:e>
                      <m:sub>
                        <m:r>
                          <a:rPr kumimoji="1" lang="en-US" altLang="ja-JP" sz="1800" i="1">
                            <a:solidFill>
                              <a:srgbClr val="333333"/>
                            </a:solidFill>
                            <a:latin typeface="Cambria Math" panose="02040503050406030204" pitchFamily="18" charset="0"/>
                            <a:ea typeface="+mn-ea"/>
                          </a:rPr>
                          <m:t>𝑖</m:t>
                        </m:r>
                      </m:sub>
                    </m:sSub>
                    <m:d>
                      <m:dPr>
                        <m:ctrlPr>
                          <a:rPr kumimoji="1" lang="en-US" altLang="ja-JP" sz="1800" i="1">
                            <a:solidFill>
                              <a:srgbClr val="333333"/>
                            </a:solidFill>
                            <a:latin typeface="Cambria Math" panose="02040503050406030204" pitchFamily="18" charset="0"/>
                            <a:ea typeface="+mn-ea"/>
                          </a:rPr>
                        </m:ctrlPr>
                      </m:dPr>
                      <m:e>
                        <m:r>
                          <a:rPr kumimoji="1" lang="en-US" altLang="ja-JP" sz="1800" i="1">
                            <a:solidFill>
                              <a:srgbClr val="333333"/>
                            </a:solidFill>
                            <a:latin typeface="Cambria Math" panose="02040503050406030204" pitchFamily="18" charset="0"/>
                            <a:ea typeface="+mn-ea"/>
                          </a:rPr>
                          <m:t>𝑡</m:t>
                        </m:r>
                      </m:e>
                    </m:d>
                    <m:r>
                      <a:rPr kumimoji="1" lang="en-US" altLang="ja-JP" sz="1800" i="1">
                        <a:solidFill>
                          <a:srgbClr val="333333"/>
                        </a:solidFill>
                        <a:latin typeface="Cambria Math" panose="02040503050406030204" pitchFamily="18" charset="0"/>
                        <a:ea typeface="Cambria Math" panose="02040503050406030204" pitchFamily="18" charset="0"/>
                      </a:rPr>
                      <m:t>∈{0,1}</m:t>
                    </m:r>
                  </m:oMath>
                </a14:m>
                <a:r>
                  <a:rPr kumimoji="1" lang="ja-JP" altLang="en-US" sz="1800" dirty="0">
                    <a:solidFill>
                      <a:srgbClr val="333333"/>
                    </a:solidFill>
                    <a:latin typeface="メイリオ"/>
                    <a:ea typeface="メイリオ"/>
                  </a:rPr>
                  <a:t>を観測</a:t>
                </a:r>
                <a:endParaRPr kumimoji="1" lang="en-US" altLang="ja-JP" sz="1800" dirty="0">
                  <a:solidFill>
                    <a:srgbClr val="333333"/>
                  </a:solidFill>
                  <a:latin typeface="メイリオ"/>
                  <a:ea typeface="メイリオ"/>
                </a:endParaRPr>
              </a:p>
              <a:p>
                <a:pPr marL="342900" indent="-342900">
                  <a:buFont typeface="+mj-lt"/>
                  <a:buAutoNum type="arabicPeriod"/>
                </a:pPr>
                <a:r>
                  <a:rPr kumimoji="1" lang="en-US" altLang="ja-JP" sz="1800" dirty="0">
                    <a:latin typeface="+mn-ea"/>
                    <a:ea typeface="+mn-ea"/>
                  </a:rPr>
                  <a:t> </a:t>
                </a:r>
                <a14:m>
                  <m:oMath xmlns:m="http://schemas.openxmlformats.org/officeDocument/2006/math">
                    <m:r>
                      <a:rPr kumimoji="1" lang="en-US" altLang="ja-JP" sz="1800" b="0" i="1" dirty="0" smtClean="0">
                        <a:latin typeface="Cambria Math" panose="02040503050406030204" pitchFamily="18" charset="0"/>
                        <a:ea typeface="+mn-ea"/>
                      </a:rPr>
                      <m:t>𝑡</m:t>
                    </m:r>
                    <m:r>
                      <a:rPr kumimoji="1" lang="en-US" altLang="ja-JP" sz="1800" b="0" i="1" dirty="0" smtClean="0">
                        <a:latin typeface="Cambria Math" panose="02040503050406030204" pitchFamily="18" charset="0"/>
                        <a:ea typeface="Cambria Math" panose="02040503050406030204" pitchFamily="18" charset="0"/>
                      </a:rPr>
                      <m:t>←</m:t>
                    </m:r>
                    <m:r>
                      <a:rPr kumimoji="1" lang="en-US" altLang="ja-JP" sz="1800" b="0" i="1" dirty="0" smtClean="0">
                        <a:latin typeface="Cambria Math" panose="02040503050406030204" pitchFamily="18" charset="0"/>
                        <a:ea typeface="Cambria Math" panose="02040503050406030204" pitchFamily="18" charset="0"/>
                      </a:rPr>
                      <m:t>𝑡</m:t>
                    </m:r>
                    <m:r>
                      <a:rPr kumimoji="1" lang="en-US" altLang="ja-JP" sz="1800" b="0" i="1" dirty="0" smtClean="0">
                        <a:latin typeface="Cambria Math" panose="02040503050406030204" pitchFamily="18" charset="0"/>
                        <a:ea typeface="Cambria Math" panose="02040503050406030204" pitchFamily="18" charset="0"/>
                      </a:rPr>
                      <m:t>+1</m:t>
                    </m:r>
                  </m:oMath>
                </a14:m>
                <a:r>
                  <a:rPr kumimoji="1" lang="ja-JP" altLang="en-US" sz="1800" dirty="0">
                    <a:latin typeface="+mn-ea"/>
                    <a:ea typeface="+mn-ea"/>
                  </a:rPr>
                  <a:t>として</a:t>
                </a:r>
                <a:r>
                  <a:rPr kumimoji="1" lang="en-US" altLang="ja-JP" sz="1800" dirty="0">
                    <a:latin typeface="+mn-ea"/>
                    <a:ea typeface="+mn-ea"/>
                  </a:rPr>
                  <a:t>3</a:t>
                </a:r>
                <a:r>
                  <a:rPr kumimoji="1" lang="ja-JP" altLang="en-US" sz="1800" dirty="0">
                    <a:latin typeface="+mn-ea"/>
                    <a:ea typeface="+mn-ea"/>
                  </a:rPr>
                  <a:t>へ戻る</a:t>
                </a:r>
              </a:p>
            </p:txBody>
          </p:sp>
        </mc:Choice>
        <mc:Fallback xmlns="">
          <p:sp>
            <p:nvSpPr>
              <p:cNvPr id="7" name="テキスト ボックス 6">
                <a:extLst>
                  <a:ext uri="{FF2B5EF4-FFF2-40B4-BE49-F238E27FC236}">
                    <a16:creationId xmlns:a16="http://schemas.microsoft.com/office/drawing/2014/main" id="{9DA6DBB6-7483-46FC-9134-D5A66F494FC1}"/>
                  </a:ext>
                </a:extLst>
              </p:cNvPr>
              <p:cNvSpPr txBox="1">
                <a:spLocks noRot="1" noChangeAspect="1" noMove="1" noResize="1" noEditPoints="1" noAdjustHandles="1" noChangeArrowheads="1" noChangeShapeType="1" noTextEdit="1"/>
              </p:cNvSpPr>
              <p:nvPr/>
            </p:nvSpPr>
            <p:spPr>
              <a:xfrm>
                <a:off x="6618051" y="3068960"/>
                <a:ext cx="4658926" cy="2637645"/>
              </a:xfrm>
              <a:prstGeom prst="rect">
                <a:avLst/>
              </a:prstGeom>
              <a:blipFill>
                <a:blip r:embed="rId2"/>
                <a:stretch>
                  <a:fillRect l="-1832" t="-3233" b="-5081"/>
                </a:stretch>
              </a:blipFill>
            </p:spPr>
            <p:txBody>
              <a:bodyPr/>
              <a:lstStyle/>
              <a:p>
                <a:r>
                  <a:rPr lang="ja-JP" altLang="en-US">
                    <a:noFill/>
                  </a:rPr>
                  <a:t> </a:t>
                </a:r>
              </a:p>
            </p:txBody>
          </p:sp>
        </mc:Fallback>
      </mc:AlternateContent>
      <p:grpSp>
        <p:nvGrpSpPr>
          <p:cNvPr id="32" name="グループ化 31">
            <a:extLst>
              <a:ext uri="{FF2B5EF4-FFF2-40B4-BE49-F238E27FC236}">
                <a16:creationId xmlns:a16="http://schemas.microsoft.com/office/drawing/2014/main" id="{81BD0BBA-F7A2-4530-9A9E-08E54A13630D}"/>
              </a:ext>
            </a:extLst>
          </p:cNvPr>
          <p:cNvGrpSpPr/>
          <p:nvPr/>
        </p:nvGrpSpPr>
        <p:grpSpPr>
          <a:xfrm>
            <a:off x="911424" y="2956587"/>
            <a:ext cx="3975664" cy="1724637"/>
            <a:chOff x="911424" y="2956587"/>
            <a:chExt cx="3975664" cy="1724637"/>
          </a:xfrm>
        </p:grpSpPr>
        <p:pic>
          <p:nvPicPr>
            <p:cNvPr id="20" name="図 19">
              <a:extLst>
                <a:ext uri="{FF2B5EF4-FFF2-40B4-BE49-F238E27FC236}">
                  <a16:creationId xmlns:a16="http://schemas.microsoft.com/office/drawing/2014/main" id="{44C5DA43-196D-485E-8B72-6F6C1E7FECA2}"/>
                </a:ext>
              </a:extLst>
            </p:cNvPr>
            <p:cNvPicPr>
              <a:picLocks noChangeAspect="1"/>
            </p:cNvPicPr>
            <p:nvPr/>
          </p:nvPicPr>
          <p:blipFill rotWithShape="1">
            <a:blip r:embed="rId3">
              <a:extLst>
                <a:ext uri="{28A0092B-C50C-407E-A947-70E740481C1C}">
                  <a14:useLocalDpi xmlns:a14="http://schemas.microsoft.com/office/drawing/2010/main" val="0"/>
                </a:ext>
              </a:extLst>
            </a:blip>
            <a:srcRect b="14300"/>
            <a:stretch/>
          </p:blipFill>
          <p:spPr>
            <a:xfrm>
              <a:off x="1317012" y="3032129"/>
              <a:ext cx="1457400" cy="1248985"/>
            </a:xfrm>
            <a:prstGeom prst="rect">
              <a:avLst/>
            </a:prstGeom>
          </p:spPr>
        </p:pic>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AE5E9FAF-5390-40D4-A93E-92CC954D3887}"/>
                    </a:ext>
                  </a:extLst>
                </p:cNvPr>
                <p:cNvSpPr txBox="1"/>
                <p:nvPr/>
              </p:nvSpPr>
              <p:spPr>
                <a:xfrm>
                  <a:off x="1024045" y="4281114"/>
                  <a:ext cx="2043334"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1</m:t>
                            </m:r>
                          </m:sub>
                        </m:sSub>
                        <m:r>
                          <a:rPr kumimoji="1" lang="en-US" altLang="ja-JP" sz="2000" b="0" i="1" smtClean="0">
                            <a:latin typeface="Cambria Math" panose="02040503050406030204" pitchFamily="18" charset="0"/>
                            <a:ea typeface="+mn-ea"/>
                          </a:rPr>
                          <m:t>~</m:t>
                        </m:r>
                        <m:r>
                          <a:rPr kumimoji="1" lang="ja-JP" altLang="en-US" sz="2000" b="0" i="1" smtClean="0">
                            <a:latin typeface="Cambria Math" panose="02040503050406030204" pitchFamily="18" charset="0"/>
                            <a:ea typeface="+mn-ea"/>
                          </a:rPr>
                          <m:t>𝒩</m:t>
                        </m:r>
                        <m:r>
                          <a:rPr kumimoji="1" lang="en-US" altLang="ja-JP" sz="2000" b="0" i="1" smtClean="0">
                            <a:latin typeface="Cambria Math" panose="02040503050406030204" pitchFamily="18" charset="0"/>
                            <a:ea typeface="+mn-ea"/>
                          </a:rPr>
                          <m:t>(0.5,0.1)</m:t>
                        </m:r>
                      </m:oMath>
                    </m:oMathPara>
                  </a14:m>
                  <a:endParaRPr kumimoji="1" lang="ja-JP" altLang="en-US" sz="2000" dirty="0">
                    <a:latin typeface="+mn-ea"/>
                    <a:ea typeface="+mn-ea"/>
                  </a:endParaRPr>
                </a:p>
              </p:txBody>
            </p:sp>
          </mc:Choice>
          <mc:Fallback xmlns="">
            <p:sp>
              <p:nvSpPr>
                <p:cNvPr id="23" name="テキスト ボックス 22">
                  <a:extLst>
                    <a:ext uri="{FF2B5EF4-FFF2-40B4-BE49-F238E27FC236}">
                      <a16:creationId xmlns:a16="http://schemas.microsoft.com/office/drawing/2014/main" id="{AE5E9FAF-5390-40D4-A93E-92CC954D3887}"/>
                    </a:ext>
                  </a:extLst>
                </p:cNvPr>
                <p:cNvSpPr txBox="1">
                  <a:spLocks noRot="1" noChangeAspect="1" noMove="1" noResize="1" noEditPoints="1" noAdjustHandles="1" noChangeArrowheads="1" noChangeShapeType="1" noTextEdit="1"/>
                </p:cNvSpPr>
                <p:nvPr/>
              </p:nvSpPr>
              <p:spPr>
                <a:xfrm>
                  <a:off x="1024045" y="4281114"/>
                  <a:ext cx="2043334" cy="400110"/>
                </a:xfrm>
                <a:prstGeom prst="rect">
                  <a:avLst/>
                </a:prstGeom>
                <a:blipFill>
                  <a:blip r:embed="rId4"/>
                  <a:stretch>
                    <a:fillRect b="-10606"/>
                  </a:stretch>
                </a:blipFill>
              </p:spPr>
              <p:txBody>
                <a:bodyPr/>
                <a:lstStyle/>
                <a:p>
                  <a:r>
                    <a:rPr lang="ja-JP" altLang="en-US">
                      <a:noFill/>
                    </a:rPr>
                    <a:t> </a:t>
                  </a:r>
                </a:p>
              </p:txBody>
            </p:sp>
          </mc:Fallback>
        </mc:AlternateContent>
        <p:sp>
          <p:nvSpPr>
            <p:cNvPr id="24" name="楕円 23">
              <a:extLst>
                <a:ext uri="{FF2B5EF4-FFF2-40B4-BE49-F238E27FC236}">
                  <a16:creationId xmlns:a16="http://schemas.microsoft.com/office/drawing/2014/main" id="{8090D7E6-4719-486B-B084-7CCD60FAA827}"/>
                </a:ext>
              </a:extLst>
            </p:cNvPr>
            <p:cNvSpPr/>
            <p:nvPr/>
          </p:nvSpPr>
          <p:spPr bwMode="auto">
            <a:xfrm>
              <a:off x="911424" y="2956587"/>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b="1" dirty="0">
                  <a:solidFill>
                    <a:schemeClr val="bg1"/>
                  </a:solidFill>
                  <a:latin typeface="+mn-ea"/>
                  <a:ea typeface="+mn-ea"/>
                </a:rPr>
                <a:t>1</a:t>
              </a:r>
              <a:endParaRPr kumimoji="1" lang="ja-JP" altLang="en-US" sz="3200" b="1" dirty="0">
                <a:solidFill>
                  <a:schemeClr val="bg1"/>
                </a:solidFill>
                <a:latin typeface="+mn-ea"/>
                <a:ea typeface="+mn-ea"/>
              </a:endParaRPr>
            </a:p>
          </p:txBody>
        </p:sp>
        <p:sp>
          <p:nvSpPr>
            <p:cNvPr id="31" name="テキスト ボックス 30">
              <a:extLst>
                <a:ext uri="{FF2B5EF4-FFF2-40B4-BE49-F238E27FC236}">
                  <a16:creationId xmlns:a16="http://schemas.microsoft.com/office/drawing/2014/main" id="{4B87FF45-5A03-4008-B566-CF38844CCE7B}"/>
                </a:ext>
              </a:extLst>
            </p:cNvPr>
            <p:cNvSpPr txBox="1"/>
            <p:nvPr/>
          </p:nvSpPr>
          <p:spPr>
            <a:xfrm>
              <a:off x="2843754" y="3333456"/>
              <a:ext cx="2043334" cy="646331"/>
            </a:xfrm>
            <a:prstGeom prst="rect">
              <a:avLst/>
            </a:prstGeom>
            <a:noFill/>
          </p:spPr>
          <p:txBody>
            <a:bodyPr wrap="square" rtlCol="0">
              <a:spAutoFit/>
            </a:bodyPr>
            <a:lstStyle/>
            <a:p>
              <a:r>
                <a:rPr kumimoji="1" lang="ja-JP" altLang="en-US" sz="1800" dirty="0">
                  <a:latin typeface="+mn-ea"/>
                  <a:ea typeface="+mn-ea"/>
                </a:rPr>
                <a:t>サンプル数が多く</a:t>
              </a:r>
              <a:endParaRPr kumimoji="1" lang="en-US" altLang="ja-JP" sz="1800" dirty="0">
                <a:latin typeface="+mn-ea"/>
                <a:ea typeface="+mn-ea"/>
              </a:endParaRPr>
            </a:p>
            <a:p>
              <a:r>
                <a:rPr kumimoji="1" lang="ja-JP" altLang="en-US" sz="1800" dirty="0">
                  <a:latin typeface="+mn-ea"/>
                  <a:ea typeface="+mn-ea"/>
                </a:rPr>
                <a:t>確度が高い</a:t>
              </a:r>
            </a:p>
          </p:txBody>
        </p:sp>
      </p:grpSp>
      <p:grpSp>
        <p:nvGrpSpPr>
          <p:cNvPr id="33" name="グループ化 32">
            <a:extLst>
              <a:ext uri="{FF2B5EF4-FFF2-40B4-BE49-F238E27FC236}">
                <a16:creationId xmlns:a16="http://schemas.microsoft.com/office/drawing/2014/main" id="{47491540-CD7E-4BB5-A9FE-A4276270EDB2}"/>
              </a:ext>
            </a:extLst>
          </p:cNvPr>
          <p:cNvGrpSpPr/>
          <p:nvPr/>
        </p:nvGrpSpPr>
        <p:grpSpPr>
          <a:xfrm>
            <a:off x="911424" y="4797152"/>
            <a:ext cx="4248472" cy="1724637"/>
            <a:chOff x="911424" y="2956587"/>
            <a:chExt cx="4248472" cy="1724637"/>
          </a:xfrm>
        </p:grpSpPr>
        <p:pic>
          <p:nvPicPr>
            <p:cNvPr id="34" name="図 33">
              <a:extLst>
                <a:ext uri="{FF2B5EF4-FFF2-40B4-BE49-F238E27FC236}">
                  <a16:creationId xmlns:a16="http://schemas.microsoft.com/office/drawing/2014/main" id="{9E0A41F8-748B-40F8-B78A-5DA8F2E7B3BC}"/>
                </a:ext>
              </a:extLst>
            </p:cNvPr>
            <p:cNvPicPr>
              <a:picLocks noChangeAspect="1"/>
            </p:cNvPicPr>
            <p:nvPr/>
          </p:nvPicPr>
          <p:blipFill rotWithShape="1">
            <a:blip r:embed="rId3">
              <a:extLst>
                <a:ext uri="{28A0092B-C50C-407E-A947-70E740481C1C}">
                  <a14:useLocalDpi xmlns:a14="http://schemas.microsoft.com/office/drawing/2010/main" val="0"/>
                </a:ext>
              </a:extLst>
            </a:blip>
            <a:srcRect b="14300"/>
            <a:stretch/>
          </p:blipFill>
          <p:spPr>
            <a:xfrm>
              <a:off x="1317012" y="3032129"/>
              <a:ext cx="1457400" cy="1248985"/>
            </a:xfrm>
            <a:prstGeom prst="rect">
              <a:avLst/>
            </a:prstGeom>
          </p:spPr>
        </p:pic>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092B4D25-4126-45C2-B7C6-8CAC2401C9A9}"/>
                    </a:ext>
                  </a:extLst>
                </p:cNvPr>
                <p:cNvSpPr txBox="1"/>
                <p:nvPr/>
              </p:nvSpPr>
              <p:spPr>
                <a:xfrm>
                  <a:off x="1024045" y="4281114"/>
                  <a:ext cx="2043334"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2</m:t>
                            </m:r>
                          </m:sub>
                        </m:sSub>
                        <m:r>
                          <a:rPr kumimoji="1" lang="en-US" altLang="ja-JP" sz="2000" b="0" i="1" smtClean="0">
                            <a:latin typeface="Cambria Math" panose="02040503050406030204" pitchFamily="18" charset="0"/>
                            <a:ea typeface="+mn-ea"/>
                          </a:rPr>
                          <m:t>~</m:t>
                        </m:r>
                        <m:r>
                          <a:rPr kumimoji="1" lang="ja-JP" altLang="en-US" sz="2000" b="0" i="1" smtClean="0">
                            <a:latin typeface="Cambria Math" panose="02040503050406030204" pitchFamily="18" charset="0"/>
                            <a:ea typeface="+mn-ea"/>
                          </a:rPr>
                          <m:t>𝒩</m:t>
                        </m:r>
                        <m:r>
                          <a:rPr kumimoji="1" lang="en-US" altLang="ja-JP" sz="2000" b="0" i="1" smtClean="0">
                            <a:latin typeface="Cambria Math" panose="02040503050406030204" pitchFamily="18" charset="0"/>
                            <a:ea typeface="+mn-ea"/>
                          </a:rPr>
                          <m:t>(0.4,0.3)</m:t>
                        </m:r>
                      </m:oMath>
                    </m:oMathPara>
                  </a14:m>
                  <a:endParaRPr kumimoji="1" lang="ja-JP" altLang="en-US" sz="2000" dirty="0">
                    <a:latin typeface="+mn-ea"/>
                    <a:ea typeface="+mn-ea"/>
                  </a:endParaRPr>
                </a:p>
              </p:txBody>
            </p:sp>
          </mc:Choice>
          <mc:Fallback xmlns="">
            <p:sp>
              <p:nvSpPr>
                <p:cNvPr id="35" name="テキスト ボックス 34">
                  <a:extLst>
                    <a:ext uri="{FF2B5EF4-FFF2-40B4-BE49-F238E27FC236}">
                      <a16:creationId xmlns:a16="http://schemas.microsoft.com/office/drawing/2014/main" id="{092B4D25-4126-45C2-B7C6-8CAC2401C9A9}"/>
                    </a:ext>
                  </a:extLst>
                </p:cNvPr>
                <p:cNvSpPr txBox="1">
                  <a:spLocks noRot="1" noChangeAspect="1" noMove="1" noResize="1" noEditPoints="1" noAdjustHandles="1" noChangeArrowheads="1" noChangeShapeType="1" noTextEdit="1"/>
                </p:cNvSpPr>
                <p:nvPr/>
              </p:nvSpPr>
              <p:spPr>
                <a:xfrm>
                  <a:off x="1024045" y="4281114"/>
                  <a:ext cx="2043334" cy="400110"/>
                </a:xfrm>
                <a:prstGeom prst="rect">
                  <a:avLst/>
                </a:prstGeom>
                <a:blipFill>
                  <a:blip r:embed="rId5"/>
                  <a:stretch>
                    <a:fillRect b="-10606"/>
                  </a:stretch>
                </a:blipFill>
              </p:spPr>
              <p:txBody>
                <a:bodyPr/>
                <a:lstStyle/>
                <a:p>
                  <a:r>
                    <a:rPr lang="ja-JP" altLang="en-US">
                      <a:noFill/>
                    </a:rPr>
                    <a:t> </a:t>
                  </a:r>
                </a:p>
              </p:txBody>
            </p:sp>
          </mc:Fallback>
        </mc:AlternateContent>
        <p:sp>
          <p:nvSpPr>
            <p:cNvPr id="36" name="楕円 35">
              <a:extLst>
                <a:ext uri="{FF2B5EF4-FFF2-40B4-BE49-F238E27FC236}">
                  <a16:creationId xmlns:a16="http://schemas.microsoft.com/office/drawing/2014/main" id="{C44C6F76-D802-42A5-86CA-208B978D7420}"/>
                </a:ext>
              </a:extLst>
            </p:cNvPr>
            <p:cNvSpPr/>
            <p:nvPr/>
          </p:nvSpPr>
          <p:spPr bwMode="auto">
            <a:xfrm>
              <a:off x="911424" y="2956587"/>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b="1" dirty="0">
                  <a:solidFill>
                    <a:schemeClr val="bg1"/>
                  </a:solidFill>
                  <a:latin typeface="+mn-ea"/>
                  <a:ea typeface="+mn-ea"/>
                </a:rPr>
                <a:t>2</a:t>
              </a:r>
              <a:endParaRPr kumimoji="1" lang="ja-JP" altLang="en-US" sz="3200" b="1" dirty="0">
                <a:solidFill>
                  <a:schemeClr val="bg1"/>
                </a:solidFill>
                <a:latin typeface="+mn-ea"/>
                <a:ea typeface="+mn-ea"/>
              </a:endParaRPr>
            </a:p>
          </p:txBody>
        </p:sp>
        <p:sp>
          <p:nvSpPr>
            <p:cNvPr id="37" name="テキスト ボックス 36">
              <a:extLst>
                <a:ext uri="{FF2B5EF4-FFF2-40B4-BE49-F238E27FC236}">
                  <a16:creationId xmlns:a16="http://schemas.microsoft.com/office/drawing/2014/main" id="{12A4891E-0B92-4E49-BF08-EEC9AF5B4FA8}"/>
                </a:ext>
              </a:extLst>
            </p:cNvPr>
            <p:cNvSpPr txBox="1"/>
            <p:nvPr/>
          </p:nvSpPr>
          <p:spPr>
            <a:xfrm>
              <a:off x="2843754" y="3333456"/>
              <a:ext cx="2316142" cy="646331"/>
            </a:xfrm>
            <a:prstGeom prst="rect">
              <a:avLst/>
            </a:prstGeom>
            <a:noFill/>
          </p:spPr>
          <p:txBody>
            <a:bodyPr wrap="square" rtlCol="0">
              <a:spAutoFit/>
            </a:bodyPr>
            <a:lstStyle/>
            <a:p>
              <a:r>
                <a:rPr kumimoji="1" lang="ja-JP" altLang="en-US" sz="1800" dirty="0">
                  <a:latin typeface="+mn-ea"/>
                  <a:ea typeface="+mn-ea"/>
                </a:rPr>
                <a:t>サンプル数が少なく</a:t>
              </a:r>
              <a:endParaRPr kumimoji="1" lang="en-US" altLang="ja-JP" sz="1800" dirty="0">
                <a:latin typeface="+mn-ea"/>
                <a:ea typeface="+mn-ea"/>
              </a:endParaRPr>
            </a:p>
            <a:p>
              <a:r>
                <a:rPr kumimoji="1" lang="ja-JP" altLang="en-US" sz="1800" dirty="0">
                  <a:latin typeface="+mn-ea"/>
                  <a:ea typeface="+mn-ea"/>
                </a:rPr>
                <a:t>確度が低い</a:t>
              </a:r>
            </a:p>
          </p:txBody>
        </p:sp>
      </p:grpSp>
      <p:sp>
        <p:nvSpPr>
          <p:cNvPr id="38" name="吹き出し: 四角形 37">
            <a:extLst>
              <a:ext uri="{FF2B5EF4-FFF2-40B4-BE49-F238E27FC236}">
                <a16:creationId xmlns:a16="http://schemas.microsoft.com/office/drawing/2014/main" id="{941AA7FE-7F45-4121-8D89-5E6085B329DF}"/>
              </a:ext>
            </a:extLst>
          </p:cNvPr>
          <p:cNvSpPr/>
          <p:nvPr/>
        </p:nvSpPr>
        <p:spPr bwMode="auto">
          <a:xfrm>
            <a:off x="3227222" y="5924649"/>
            <a:ext cx="3012793" cy="777000"/>
          </a:xfrm>
          <a:prstGeom prst="wedgeRectCallout">
            <a:avLst>
              <a:gd name="adj1" fmla="val -29558"/>
              <a:gd name="adj2" fmla="val -65621"/>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800" b="1" dirty="0">
                <a:solidFill>
                  <a:schemeClr val="bg1"/>
                </a:solidFill>
                <a:latin typeface="+mn-ea"/>
                <a:ea typeface="+mn-ea"/>
              </a:rPr>
              <a:t>不確かさを考慮に入れて、</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こちらの腕を引いてみる</a:t>
            </a:r>
            <a:endParaRPr kumimoji="1" lang="en-US" altLang="ja-JP" sz="1800" b="1" dirty="0">
              <a:solidFill>
                <a:schemeClr val="bg1"/>
              </a:solidFill>
              <a:latin typeface="+mn-ea"/>
              <a:ea typeface="+mn-ea"/>
            </a:endParaRPr>
          </a:p>
        </p:txBody>
      </p:sp>
      <p:sp>
        <p:nvSpPr>
          <p:cNvPr id="39" name="吹き出し: 四角形 38">
            <a:extLst>
              <a:ext uri="{FF2B5EF4-FFF2-40B4-BE49-F238E27FC236}">
                <a16:creationId xmlns:a16="http://schemas.microsoft.com/office/drawing/2014/main" id="{FFFD7119-79B5-4275-9165-DE2DF691077E}"/>
              </a:ext>
            </a:extLst>
          </p:cNvPr>
          <p:cNvSpPr/>
          <p:nvPr/>
        </p:nvSpPr>
        <p:spPr bwMode="auto">
          <a:xfrm>
            <a:off x="8947513" y="5779049"/>
            <a:ext cx="3136063" cy="777000"/>
          </a:xfrm>
          <a:prstGeom prst="wedgeRectCallout">
            <a:avLst>
              <a:gd name="adj1" fmla="val 11328"/>
              <a:gd name="adj2" fmla="val -208312"/>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800" b="1" dirty="0">
                <a:solidFill>
                  <a:schemeClr val="bg1"/>
                </a:solidFill>
                <a:latin typeface="+mn-ea"/>
                <a:ea typeface="+mn-ea"/>
              </a:rPr>
              <a:t>標本平均に補正項分</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上乗せして不確かさに対応</a:t>
            </a:r>
            <a:endParaRPr kumimoji="1" lang="en-US" altLang="ja-JP" sz="1800" b="1" dirty="0">
              <a:solidFill>
                <a:schemeClr val="bg1"/>
              </a:solidFill>
              <a:latin typeface="+mn-ea"/>
              <a:ea typeface="+mn-ea"/>
            </a:endParaRPr>
          </a:p>
        </p:txBody>
      </p:sp>
    </p:spTree>
    <p:extLst>
      <p:ext uri="{BB962C8B-B14F-4D97-AF65-F5344CB8AC3E}">
        <p14:creationId xmlns:p14="http://schemas.microsoft.com/office/powerpoint/2010/main" val="2828741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08D0BBE2-C90C-40D6-9D2F-A3028E13514F}"/>
              </a:ext>
            </a:extLst>
          </p:cNvPr>
          <p:cNvSpPr>
            <a:spLocks noGrp="1"/>
          </p:cNvSpPr>
          <p:nvPr>
            <p:ph idx="1"/>
          </p:nvPr>
        </p:nvSpPr>
        <p:spPr/>
        <p:txBody>
          <a:bodyPr/>
          <a:lstStyle/>
          <a:p>
            <a:r>
              <a:rPr kumimoji="1" lang="ja-JP" altLang="en-US" dirty="0"/>
              <a:t>今回の発表では、バンディット問題とその解法について解説します</a:t>
            </a:r>
          </a:p>
        </p:txBody>
      </p:sp>
      <p:sp>
        <p:nvSpPr>
          <p:cNvPr id="3" name="スライド番号プレースホルダー 2">
            <a:extLst>
              <a:ext uri="{FF2B5EF4-FFF2-40B4-BE49-F238E27FC236}">
                <a16:creationId xmlns:a16="http://schemas.microsoft.com/office/drawing/2014/main" id="{EDF44EE0-88C7-46E3-923D-304D99C92594}"/>
              </a:ext>
            </a:extLst>
          </p:cNvPr>
          <p:cNvSpPr>
            <a:spLocks noGrp="1"/>
          </p:cNvSpPr>
          <p:nvPr>
            <p:ph type="sldNum" sz="quarter" idx="10"/>
          </p:nvPr>
        </p:nvSpPr>
        <p:spPr/>
        <p:txBody>
          <a:bodyPr/>
          <a:lstStyle/>
          <a:p>
            <a:fld id="{F7D9C81F-6F51-475F-ABDF-7FEE4B0A1340}" type="slidenum">
              <a:rPr lang="en-US" altLang="ja-JP" smtClean="0"/>
              <a:pPr/>
              <a:t>2</a:t>
            </a:fld>
            <a:endParaRPr lang="en-US" altLang="ja-JP" dirty="0"/>
          </a:p>
        </p:txBody>
      </p:sp>
      <p:sp>
        <p:nvSpPr>
          <p:cNvPr id="4" name="テキスト プレースホルダー 3">
            <a:extLst>
              <a:ext uri="{FF2B5EF4-FFF2-40B4-BE49-F238E27FC236}">
                <a16:creationId xmlns:a16="http://schemas.microsoft.com/office/drawing/2014/main" id="{08100794-7385-4E1E-B32D-4A5344BBD6E5}"/>
              </a:ext>
            </a:extLst>
          </p:cNvPr>
          <p:cNvSpPr>
            <a:spLocks noGrp="1"/>
          </p:cNvSpPr>
          <p:nvPr>
            <p:ph type="body" sz="quarter" idx="13"/>
          </p:nvPr>
        </p:nvSpPr>
        <p:spPr>
          <a:xfrm>
            <a:off x="1214438" y="5429581"/>
            <a:ext cx="2289175" cy="1223963"/>
          </a:xfrm>
        </p:spPr>
        <p:txBody>
          <a:bodyPr/>
          <a:lstStyle/>
          <a:p>
            <a:r>
              <a:rPr kumimoji="1" lang="ja-JP" altLang="en-US" dirty="0"/>
              <a:t>バンディット問題とはなんぞや？</a:t>
            </a:r>
          </a:p>
        </p:txBody>
      </p:sp>
      <p:sp>
        <p:nvSpPr>
          <p:cNvPr id="5" name="テキスト プレースホルダー 4">
            <a:extLst>
              <a:ext uri="{FF2B5EF4-FFF2-40B4-BE49-F238E27FC236}">
                <a16:creationId xmlns:a16="http://schemas.microsoft.com/office/drawing/2014/main" id="{1E2D4516-E593-41D5-BAF6-BD257229E264}"/>
              </a:ext>
            </a:extLst>
          </p:cNvPr>
          <p:cNvSpPr>
            <a:spLocks noGrp="1"/>
          </p:cNvSpPr>
          <p:nvPr>
            <p:ph type="body" sz="quarter" idx="14"/>
          </p:nvPr>
        </p:nvSpPr>
        <p:spPr>
          <a:xfrm>
            <a:off x="5161219" y="5429581"/>
            <a:ext cx="2289175" cy="1223963"/>
          </a:xfrm>
        </p:spPr>
        <p:txBody>
          <a:bodyPr/>
          <a:lstStyle/>
          <a:p>
            <a:r>
              <a:rPr kumimoji="1" lang="ja-JP" altLang="en-US" dirty="0"/>
              <a:t>シンプルな</a:t>
            </a:r>
            <a:endParaRPr kumimoji="1" lang="en-US" altLang="ja-JP" dirty="0"/>
          </a:p>
          <a:p>
            <a:r>
              <a:rPr kumimoji="1" lang="ja-JP" altLang="en-US" dirty="0"/>
              <a:t>バンディット問題を</a:t>
            </a:r>
            <a:endParaRPr kumimoji="1" lang="en-US" altLang="ja-JP" dirty="0"/>
          </a:p>
          <a:p>
            <a:r>
              <a:rPr kumimoji="1" lang="ja-JP" altLang="en-US" dirty="0"/>
              <a:t>解くアルゴリズムに</a:t>
            </a:r>
            <a:endParaRPr kumimoji="1" lang="en-US" altLang="ja-JP" dirty="0"/>
          </a:p>
          <a:p>
            <a:r>
              <a:rPr kumimoji="1" lang="ja-JP" altLang="en-US" dirty="0"/>
              <a:t>ついて解説</a:t>
            </a:r>
          </a:p>
        </p:txBody>
      </p:sp>
      <p:sp>
        <p:nvSpPr>
          <p:cNvPr id="6" name="テキスト プレースホルダー 5">
            <a:extLst>
              <a:ext uri="{FF2B5EF4-FFF2-40B4-BE49-F238E27FC236}">
                <a16:creationId xmlns:a16="http://schemas.microsoft.com/office/drawing/2014/main" id="{69F5DE9B-AE05-48AB-A339-CBE53290CA8F}"/>
              </a:ext>
            </a:extLst>
          </p:cNvPr>
          <p:cNvSpPr>
            <a:spLocks noGrp="1"/>
          </p:cNvSpPr>
          <p:nvPr>
            <p:ph type="body" sz="quarter" idx="15"/>
          </p:nvPr>
        </p:nvSpPr>
        <p:spPr>
          <a:xfrm>
            <a:off x="9108000" y="5429581"/>
            <a:ext cx="2289175" cy="1223963"/>
          </a:xfrm>
        </p:spPr>
        <p:txBody>
          <a:bodyPr/>
          <a:lstStyle/>
          <a:p>
            <a:r>
              <a:rPr kumimoji="1" lang="ja-JP" altLang="en-US" dirty="0"/>
              <a:t>特徴量を考慮した</a:t>
            </a:r>
            <a:endParaRPr kumimoji="1" lang="en-US" altLang="ja-JP" dirty="0"/>
          </a:p>
          <a:p>
            <a:r>
              <a:rPr kumimoji="1" lang="ja-JP" altLang="en-US" dirty="0"/>
              <a:t>バンディット問題に</a:t>
            </a:r>
            <a:endParaRPr kumimoji="1" lang="en-US" altLang="ja-JP" dirty="0"/>
          </a:p>
          <a:p>
            <a:r>
              <a:rPr kumimoji="1" lang="ja-JP" altLang="en-US" dirty="0"/>
              <a:t>ついて解説</a:t>
            </a:r>
            <a:endParaRPr kumimoji="1" lang="en-US" altLang="ja-JP" dirty="0"/>
          </a:p>
        </p:txBody>
      </p:sp>
      <p:pic>
        <p:nvPicPr>
          <p:cNvPr id="7" name="図 6">
            <a:extLst>
              <a:ext uri="{FF2B5EF4-FFF2-40B4-BE49-F238E27FC236}">
                <a16:creationId xmlns:a16="http://schemas.microsoft.com/office/drawing/2014/main" id="{A4AA125C-5EE8-4192-BFAA-22853BF78BEB}"/>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1364496" y="3068960"/>
            <a:ext cx="1989058" cy="1704613"/>
          </a:xfrm>
          <a:prstGeom prst="rect">
            <a:avLst/>
          </a:prstGeom>
        </p:spPr>
      </p:pic>
      <p:grpSp>
        <p:nvGrpSpPr>
          <p:cNvPr id="31" name="グループ化 30">
            <a:extLst>
              <a:ext uri="{FF2B5EF4-FFF2-40B4-BE49-F238E27FC236}">
                <a16:creationId xmlns:a16="http://schemas.microsoft.com/office/drawing/2014/main" id="{C9FA0DCF-53F5-4080-872B-B80FD2A2CB76}"/>
              </a:ext>
            </a:extLst>
          </p:cNvPr>
          <p:cNvGrpSpPr/>
          <p:nvPr/>
        </p:nvGrpSpPr>
        <p:grpSpPr>
          <a:xfrm>
            <a:off x="4541610" y="3078899"/>
            <a:ext cx="3528392" cy="1704613"/>
            <a:chOff x="695400" y="2086855"/>
            <a:chExt cx="6488964" cy="2926321"/>
          </a:xfrm>
        </p:grpSpPr>
        <p:pic>
          <p:nvPicPr>
            <p:cNvPr id="11" name="図 10">
              <a:extLst>
                <a:ext uri="{FF2B5EF4-FFF2-40B4-BE49-F238E27FC236}">
                  <a16:creationId xmlns:a16="http://schemas.microsoft.com/office/drawing/2014/main" id="{44F58AAB-881D-4152-BB46-17D6B06BCE9C}"/>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1163400" y="2554855"/>
              <a:ext cx="999073" cy="856201"/>
            </a:xfrm>
            <a:prstGeom prst="rect">
              <a:avLst/>
            </a:prstGeom>
            <a:ln>
              <a:solidFill>
                <a:schemeClr val="accent1"/>
              </a:solidFill>
            </a:ln>
          </p:spPr>
        </p:pic>
        <p:pic>
          <p:nvPicPr>
            <p:cNvPr id="12" name="図 11">
              <a:extLst>
                <a:ext uri="{FF2B5EF4-FFF2-40B4-BE49-F238E27FC236}">
                  <a16:creationId xmlns:a16="http://schemas.microsoft.com/office/drawing/2014/main" id="{7FA1B7EC-DAB6-4F55-8AAC-A24A923D5D86}"/>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1163400" y="3751722"/>
              <a:ext cx="999073" cy="856201"/>
            </a:xfrm>
            <a:prstGeom prst="rect">
              <a:avLst/>
            </a:prstGeom>
          </p:spPr>
        </p:pic>
        <p:grpSp>
          <p:nvGrpSpPr>
            <p:cNvPr id="30" name="グループ化 29">
              <a:extLst>
                <a:ext uri="{FF2B5EF4-FFF2-40B4-BE49-F238E27FC236}">
                  <a16:creationId xmlns:a16="http://schemas.microsoft.com/office/drawing/2014/main" id="{BE0147D2-3A28-40C8-9319-B48CC3C14D11}"/>
                </a:ext>
              </a:extLst>
            </p:cNvPr>
            <p:cNvGrpSpPr/>
            <p:nvPr/>
          </p:nvGrpSpPr>
          <p:grpSpPr>
            <a:xfrm>
              <a:off x="695400" y="2086855"/>
              <a:ext cx="6488964" cy="2926321"/>
              <a:chOff x="695400" y="2086855"/>
              <a:chExt cx="6488964" cy="2926321"/>
            </a:xfrm>
          </p:grpSpPr>
          <p:sp>
            <p:nvSpPr>
              <p:cNvPr id="9" name="正方形/長方形 8">
                <a:extLst>
                  <a:ext uri="{FF2B5EF4-FFF2-40B4-BE49-F238E27FC236}">
                    <a16:creationId xmlns:a16="http://schemas.microsoft.com/office/drawing/2014/main" id="{97A31307-1661-45D4-A797-33BD32F60C86}"/>
                  </a:ext>
                </a:extLst>
              </p:cNvPr>
              <p:cNvSpPr/>
              <p:nvPr/>
            </p:nvSpPr>
            <p:spPr bwMode="auto">
              <a:xfrm>
                <a:off x="929400" y="2348880"/>
                <a:ext cx="1368152" cy="2664296"/>
              </a:xfrm>
              <a:prstGeom prst="rect">
                <a:avLst/>
              </a:prstGeom>
              <a:noFill/>
              <a:ln w="9525" cap="flat" cmpd="sng" algn="ctr">
                <a:solidFill>
                  <a:schemeClr val="bg2"/>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10" name="楕円 9">
                <a:extLst>
                  <a:ext uri="{FF2B5EF4-FFF2-40B4-BE49-F238E27FC236}">
                    <a16:creationId xmlns:a16="http://schemas.microsoft.com/office/drawing/2014/main" id="{BC3F15A7-A707-4B83-B8C6-62B52B6F4D22}"/>
                  </a:ext>
                </a:extLst>
              </p:cNvPr>
              <p:cNvSpPr/>
              <p:nvPr/>
            </p:nvSpPr>
            <p:spPr bwMode="auto">
              <a:xfrm>
                <a:off x="695400" y="2114880"/>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b="1" dirty="0">
                    <a:solidFill>
                      <a:schemeClr val="bg1"/>
                    </a:solidFill>
                    <a:latin typeface="+mn-ea"/>
                    <a:ea typeface="+mn-ea"/>
                  </a:rPr>
                  <a:t>1</a:t>
                </a:r>
                <a:endParaRPr kumimoji="1" lang="ja-JP" altLang="en-US" sz="2400" b="1" dirty="0">
                  <a:solidFill>
                    <a:schemeClr val="bg1"/>
                  </a:solidFill>
                  <a:latin typeface="+mn-ea"/>
                  <a:ea typeface="+mn-ea"/>
                </a:endParaRPr>
              </a:p>
            </p:txBody>
          </p:sp>
          <p:sp>
            <p:nvSpPr>
              <p:cNvPr id="15" name="正方形/長方形 14">
                <a:extLst>
                  <a:ext uri="{FF2B5EF4-FFF2-40B4-BE49-F238E27FC236}">
                    <a16:creationId xmlns:a16="http://schemas.microsoft.com/office/drawing/2014/main" id="{8DA81DCC-925F-4E7A-B468-D0272F817C36}"/>
                  </a:ext>
                </a:extLst>
              </p:cNvPr>
              <p:cNvSpPr/>
              <p:nvPr/>
            </p:nvSpPr>
            <p:spPr bwMode="auto">
              <a:xfrm>
                <a:off x="3382637" y="2348880"/>
                <a:ext cx="1368152" cy="2664296"/>
              </a:xfrm>
              <a:prstGeom prst="rect">
                <a:avLst/>
              </a:prstGeom>
              <a:solidFill>
                <a:schemeClr val="bg1"/>
              </a:solidFill>
              <a:ln w="9525" cap="flat" cmpd="sng" algn="ctr">
                <a:solidFill>
                  <a:schemeClr val="bg2"/>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17" name="楕円 16">
                <a:extLst>
                  <a:ext uri="{FF2B5EF4-FFF2-40B4-BE49-F238E27FC236}">
                    <a16:creationId xmlns:a16="http://schemas.microsoft.com/office/drawing/2014/main" id="{22340C9A-855A-4187-AEA7-E3FF172D492B}"/>
                  </a:ext>
                </a:extLst>
              </p:cNvPr>
              <p:cNvSpPr/>
              <p:nvPr/>
            </p:nvSpPr>
            <p:spPr bwMode="auto">
              <a:xfrm>
                <a:off x="3128974" y="2114880"/>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b="1" dirty="0">
                    <a:solidFill>
                      <a:schemeClr val="bg1"/>
                    </a:solidFill>
                    <a:latin typeface="+mn-ea"/>
                    <a:ea typeface="+mn-ea"/>
                  </a:rPr>
                  <a:t>2</a:t>
                </a:r>
                <a:endParaRPr kumimoji="1" lang="ja-JP" altLang="en-US" sz="2400" b="1" dirty="0">
                  <a:solidFill>
                    <a:schemeClr val="bg1"/>
                  </a:solidFill>
                  <a:latin typeface="+mn-ea"/>
                  <a:ea typeface="+mn-ea"/>
                </a:endParaRPr>
              </a:p>
            </p:txBody>
          </p:sp>
          <p:pic>
            <p:nvPicPr>
              <p:cNvPr id="18" name="図 17">
                <a:extLst>
                  <a:ext uri="{FF2B5EF4-FFF2-40B4-BE49-F238E27FC236}">
                    <a16:creationId xmlns:a16="http://schemas.microsoft.com/office/drawing/2014/main" id="{9D9CFABA-37F6-4162-AFB6-11DC2AA15F68}"/>
                  </a:ext>
                </a:extLst>
              </p:cNvPr>
              <p:cNvPicPr>
                <a:picLocks noChangeAspect="1"/>
              </p:cNvPicPr>
              <p:nvPr/>
            </p:nvPicPr>
            <p:blipFill rotWithShape="1">
              <a:blip r:embed="rId3">
                <a:extLst>
                  <a:ext uri="{28A0092B-C50C-407E-A947-70E740481C1C}">
                    <a14:useLocalDpi xmlns:a14="http://schemas.microsoft.com/office/drawing/2010/main" val="0"/>
                  </a:ext>
                </a:extLst>
              </a:blip>
              <a:srcRect b="15350"/>
              <a:stretch/>
            </p:blipFill>
            <p:spPr>
              <a:xfrm>
                <a:off x="3623991" y="2554855"/>
                <a:ext cx="1008112" cy="853362"/>
              </a:xfrm>
              <a:prstGeom prst="rect">
                <a:avLst/>
              </a:prstGeom>
            </p:spPr>
          </p:pic>
          <p:sp>
            <p:nvSpPr>
              <p:cNvPr id="19" name="テキスト ボックス 18">
                <a:extLst>
                  <a:ext uri="{FF2B5EF4-FFF2-40B4-BE49-F238E27FC236}">
                    <a16:creationId xmlns:a16="http://schemas.microsoft.com/office/drawing/2014/main" id="{99E5E564-7368-4279-BFAF-982AE9A2CA71}"/>
                  </a:ext>
                </a:extLst>
              </p:cNvPr>
              <p:cNvSpPr txBox="1"/>
              <p:nvPr/>
            </p:nvSpPr>
            <p:spPr>
              <a:xfrm>
                <a:off x="3562657" y="3488328"/>
                <a:ext cx="1008112" cy="307777"/>
              </a:xfrm>
              <a:prstGeom prst="rect">
                <a:avLst/>
              </a:prstGeom>
              <a:noFill/>
            </p:spPr>
            <p:txBody>
              <a:bodyPr wrap="square" rtlCol="0">
                <a:spAutoFit/>
              </a:bodyPr>
              <a:lstStyle/>
              <a:p>
                <a:pPr algn="ctr"/>
                <a:r>
                  <a:rPr kumimoji="1" lang="en-US" altLang="ja-JP" dirty="0">
                    <a:latin typeface="+mn-lt"/>
                    <a:ea typeface="+mn-ea"/>
                  </a:rPr>
                  <a:t>or</a:t>
                </a:r>
                <a:endParaRPr kumimoji="1" lang="ja-JP" altLang="en-US" dirty="0">
                  <a:latin typeface="+mn-lt"/>
                  <a:ea typeface="+mn-ea"/>
                </a:endParaRPr>
              </a:p>
            </p:txBody>
          </p:sp>
          <p:sp>
            <p:nvSpPr>
              <p:cNvPr id="21" name="正方形/長方形 20">
                <a:extLst>
                  <a:ext uri="{FF2B5EF4-FFF2-40B4-BE49-F238E27FC236}">
                    <a16:creationId xmlns:a16="http://schemas.microsoft.com/office/drawing/2014/main" id="{DFE2F1B0-8B1D-47D5-8CD7-9732913AC8EA}"/>
                  </a:ext>
                </a:extLst>
              </p:cNvPr>
              <p:cNvSpPr/>
              <p:nvPr/>
            </p:nvSpPr>
            <p:spPr bwMode="auto">
              <a:xfrm>
                <a:off x="5816212" y="2348880"/>
                <a:ext cx="1368152" cy="2664296"/>
              </a:xfrm>
              <a:prstGeom prst="rect">
                <a:avLst/>
              </a:prstGeom>
              <a:noFill/>
              <a:ln w="9525" cap="flat" cmpd="sng" algn="ctr">
                <a:solidFill>
                  <a:schemeClr val="bg2"/>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3200" b="1" dirty="0">
                    <a:solidFill>
                      <a:schemeClr val="bg1"/>
                    </a:solidFill>
                    <a:latin typeface="+mn-ea"/>
                    <a:ea typeface="+mn-ea"/>
                  </a:rPr>
                  <a:t>ｈがｋ</a:t>
                </a:r>
              </a:p>
            </p:txBody>
          </p:sp>
          <p:sp>
            <p:nvSpPr>
              <p:cNvPr id="22" name="楕円 21">
                <a:extLst>
                  <a:ext uri="{FF2B5EF4-FFF2-40B4-BE49-F238E27FC236}">
                    <a16:creationId xmlns:a16="http://schemas.microsoft.com/office/drawing/2014/main" id="{68FA56C5-7602-4F62-9D17-4B717F313BED}"/>
                  </a:ext>
                </a:extLst>
              </p:cNvPr>
              <p:cNvSpPr/>
              <p:nvPr/>
            </p:nvSpPr>
            <p:spPr bwMode="auto">
              <a:xfrm>
                <a:off x="5582212" y="2086855"/>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b="1" dirty="0">
                    <a:solidFill>
                      <a:schemeClr val="bg1"/>
                    </a:solidFill>
                    <a:latin typeface="+mn-ea"/>
                    <a:ea typeface="+mn-ea"/>
                  </a:rPr>
                  <a:t>3</a:t>
                </a:r>
                <a:endParaRPr kumimoji="1" lang="ja-JP" altLang="en-US" sz="2400" b="1" dirty="0">
                  <a:solidFill>
                    <a:schemeClr val="bg1"/>
                  </a:solidFill>
                  <a:latin typeface="+mn-ea"/>
                  <a:ea typeface="+mn-ea"/>
                </a:endParaRPr>
              </a:p>
            </p:txBody>
          </p:sp>
          <p:pic>
            <p:nvPicPr>
              <p:cNvPr id="23" name="図 22">
                <a:extLst>
                  <a:ext uri="{FF2B5EF4-FFF2-40B4-BE49-F238E27FC236}">
                    <a16:creationId xmlns:a16="http://schemas.microsoft.com/office/drawing/2014/main" id="{90963C6A-577C-4312-82BC-CDBBDC705B18}"/>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6050212" y="2554855"/>
                <a:ext cx="999073" cy="856201"/>
              </a:xfrm>
              <a:prstGeom prst="rect">
                <a:avLst/>
              </a:prstGeom>
              <a:ln w="57150">
                <a:solidFill>
                  <a:schemeClr val="accent1"/>
                </a:solidFill>
              </a:ln>
            </p:spPr>
          </p:pic>
          <p:pic>
            <p:nvPicPr>
              <p:cNvPr id="24" name="図 23">
                <a:extLst>
                  <a:ext uri="{FF2B5EF4-FFF2-40B4-BE49-F238E27FC236}">
                    <a16:creationId xmlns:a16="http://schemas.microsoft.com/office/drawing/2014/main" id="{CF9B4AB5-2A1E-4DCF-A199-3AF58D209188}"/>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6050212" y="3751722"/>
                <a:ext cx="999073" cy="856201"/>
              </a:xfrm>
              <a:prstGeom prst="rect">
                <a:avLst/>
              </a:prstGeom>
            </p:spPr>
          </p:pic>
          <p:cxnSp>
            <p:nvCxnSpPr>
              <p:cNvPr id="26" name="コネクタ: カギ線 25">
                <a:extLst>
                  <a:ext uri="{FF2B5EF4-FFF2-40B4-BE49-F238E27FC236}">
                    <a16:creationId xmlns:a16="http://schemas.microsoft.com/office/drawing/2014/main" id="{0359650D-0A87-487B-BAFE-69E1AFE300DA}"/>
                  </a:ext>
                </a:extLst>
              </p:cNvPr>
              <p:cNvCxnSpPr>
                <a:stCxn id="21" idx="3"/>
                <a:endCxn id="9" idx="1"/>
              </p:cNvCxnSpPr>
              <p:nvPr/>
            </p:nvCxnSpPr>
            <p:spPr bwMode="auto">
              <a:xfrm flipH="1">
                <a:off x="929400" y="3681028"/>
                <a:ext cx="6254964" cy="12700"/>
              </a:xfrm>
              <a:prstGeom prst="bentConnector5">
                <a:avLst>
                  <a:gd name="adj1" fmla="val -3655"/>
                  <a:gd name="adj2" fmla="val 14804407"/>
                  <a:gd name="adj3" fmla="val 103655"/>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コネクタ: カギ線 26">
                <a:extLst>
                  <a:ext uri="{FF2B5EF4-FFF2-40B4-BE49-F238E27FC236}">
                    <a16:creationId xmlns:a16="http://schemas.microsoft.com/office/drawing/2014/main" id="{FCE72676-A5A9-4C08-A791-0BB859A7F49B}"/>
                  </a:ext>
                </a:extLst>
              </p:cNvPr>
              <p:cNvCxnSpPr>
                <a:stCxn id="9" idx="3"/>
                <a:endCxn id="15" idx="1"/>
              </p:cNvCxnSpPr>
              <p:nvPr/>
            </p:nvCxnSpPr>
            <p:spPr bwMode="auto">
              <a:xfrm>
                <a:off x="2297552" y="3681028"/>
                <a:ext cx="1085085" cy="12700"/>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コネクタ: カギ線 27">
                <a:extLst>
                  <a:ext uri="{FF2B5EF4-FFF2-40B4-BE49-F238E27FC236}">
                    <a16:creationId xmlns:a16="http://schemas.microsoft.com/office/drawing/2014/main" id="{D56AA0DC-5843-48EA-ACD9-010771E35CC2}"/>
                  </a:ext>
                </a:extLst>
              </p:cNvPr>
              <p:cNvCxnSpPr>
                <a:cxnSpLocks/>
                <a:stCxn id="15" idx="3"/>
                <a:endCxn id="21" idx="1"/>
              </p:cNvCxnSpPr>
              <p:nvPr/>
            </p:nvCxnSpPr>
            <p:spPr bwMode="auto">
              <a:xfrm>
                <a:off x="4750789" y="3681028"/>
                <a:ext cx="1065423" cy="12700"/>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nvGrpSpPr>
          <p:cNvPr id="47" name="グループ化 46">
            <a:extLst>
              <a:ext uri="{FF2B5EF4-FFF2-40B4-BE49-F238E27FC236}">
                <a16:creationId xmlns:a16="http://schemas.microsoft.com/office/drawing/2014/main" id="{9D591D1E-CC03-4A32-B6B6-859B5E67CF98}"/>
              </a:ext>
            </a:extLst>
          </p:cNvPr>
          <p:cNvGrpSpPr/>
          <p:nvPr/>
        </p:nvGrpSpPr>
        <p:grpSpPr>
          <a:xfrm>
            <a:off x="8948088" y="3095225"/>
            <a:ext cx="2836496" cy="2205985"/>
            <a:chOff x="1127448" y="2713166"/>
            <a:chExt cx="4709431" cy="3408837"/>
          </a:xfrm>
        </p:grpSpPr>
        <p:cxnSp>
          <p:nvCxnSpPr>
            <p:cNvPr id="34" name="直線矢印コネクタ 33">
              <a:extLst>
                <a:ext uri="{FF2B5EF4-FFF2-40B4-BE49-F238E27FC236}">
                  <a16:creationId xmlns:a16="http://schemas.microsoft.com/office/drawing/2014/main" id="{51D4A7A6-059A-4C64-B55A-8D045047D158}"/>
                </a:ext>
              </a:extLst>
            </p:cNvPr>
            <p:cNvCxnSpPr>
              <a:stCxn id="44" idx="2"/>
              <a:endCxn id="41" idx="0"/>
            </p:cNvCxnSpPr>
            <p:nvPr/>
          </p:nvCxnSpPr>
          <p:spPr bwMode="auto">
            <a:xfrm>
              <a:off x="1581808" y="3463310"/>
              <a:ext cx="1" cy="5160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線矢印コネクタ 34">
              <a:extLst>
                <a:ext uri="{FF2B5EF4-FFF2-40B4-BE49-F238E27FC236}">
                  <a16:creationId xmlns:a16="http://schemas.microsoft.com/office/drawing/2014/main" id="{137EA425-CB66-4BEE-9C81-FF7377AAA36D}"/>
                </a:ext>
              </a:extLst>
            </p:cNvPr>
            <p:cNvCxnSpPr>
              <a:stCxn id="41" idx="2"/>
              <a:endCxn id="38" idx="0"/>
            </p:cNvCxnSpPr>
            <p:nvPr/>
          </p:nvCxnSpPr>
          <p:spPr bwMode="auto">
            <a:xfrm>
              <a:off x="1581809" y="4758110"/>
              <a:ext cx="0" cy="59466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36" name="テキスト ボックス 35">
                  <a:extLst>
                    <a:ext uri="{FF2B5EF4-FFF2-40B4-BE49-F238E27FC236}">
                      <a16:creationId xmlns:a16="http://schemas.microsoft.com/office/drawing/2014/main" id="{A43F4058-4F79-4008-8CDB-B80F261D3513}"/>
                    </a:ext>
                  </a:extLst>
                </p:cNvPr>
                <p:cNvSpPr txBox="1"/>
                <p:nvPr/>
              </p:nvSpPr>
              <p:spPr>
                <a:xfrm>
                  <a:off x="2036169" y="4875045"/>
                  <a:ext cx="1912244" cy="4755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ea typeface="+mn-ea"/>
                          </a:rPr>
                          <m:t>𝑟</m:t>
                        </m:r>
                        <m:r>
                          <a:rPr kumimoji="1" lang="en-US" altLang="ja-JP" b="0" i="1" smtClean="0">
                            <a:latin typeface="Cambria Math" panose="02040503050406030204" pitchFamily="18" charset="0"/>
                            <a:ea typeface="+mn-ea"/>
                          </a:rPr>
                          <m:t>~</m:t>
                        </m:r>
                        <m:r>
                          <a:rPr kumimoji="1" lang="ja-JP" altLang="en-US" i="1">
                            <a:latin typeface="Cambria Math" panose="02040503050406030204" pitchFamily="18" charset="0"/>
                          </a:rPr>
                          <m:t>𝒩</m:t>
                        </m:r>
                        <m:r>
                          <a:rPr kumimoji="1" lang="en-US" altLang="ja-JP" b="0" i="1" smtClean="0">
                            <a:latin typeface="Cambria Math" panose="02040503050406030204" pitchFamily="18" charset="0"/>
                            <a:ea typeface="+mn-ea"/>
                          </a:rPr>
                          <m:t>(</m:t>
                        </m:r>
                        <m:sSub>
                          <m:sSubPr>
                            <m:ctrlPr>
                              <a:rPr kumimoji="1" lang="en-US" altLang="ja-JP" i="1">
                                <a:latin typeface="Cambria Math" panose="02040503050406030204" pitchFamily="18" charset="0"/>
                              </a:rPr>
                            </m:ctrlPr>
                          </m:sSubPr>
                          <m:e>
                            <m:r>
                              <a:rPr kumimoji="1" lang="ja-JP" altLang="en-US" i="1">
                                <a:latin typeface="Cambria Math" panose="02040503050406030204" pitchFamily="18" charset="0"/>
                              </a:rPr>
                              <m:t>𝜃</m:t>
                            </m:r>
                          </m:e>
                          <m:sub>
                            <m:r>
                              <a:rPr kumimoji="1" lang="en-US" altLang="ja-JP" i="1">
                                <a:latin typeface="Cambria Math" panose="02040503050406030204" pitchFamily="18" charset="0"/>
                              </a:rPr>
                              <m:t>𝑥</m:t>
                            </m:r>
                          </m:sub>
                        </m:sSub>
                        <m:r>
                          <a:rPr kumimoji="1" lang="en-US" altLang="ja-JP" b="0" i="1" smtClean="0">
                            <a:latin typeface="Cambria Math" panose="02040503050406030204" pitchFamily="18" charset="0"/>
                          </a:rPr>
                          <m:t>, </m:t>
                        </m:r>
                        <m:sSup>
                          <m:sSupPr>
                            <m:ctrlPr>
                              <a:rPr kumimoji="1" lang="en-US" altLang="ja-JP" b="0" i="1" smtClean="0">
                                <a:latin typeface="Cambria Math" panose="02040503050406030204" pitchFamily="18" charset="0"/>
                              </a:rPr>
                            </m:ctrlPr>
                          </m:sSupPr>
                          <m:e>
                            <m:r>
                              <a:rPr kumimoji="1" lang="ja-JP" altLang="en-US" b="0" i="1" smtClean="0">
                                <a:latin typeface="Cambria Math" panose="02040503050406030204" pitchFamily="18" charset="0"/>
                              </a:rPr>
                              <m:t>𝜎</m:t>
                            </m:r>
                          </m:e>
                          <m:sup>
                            <m:r>
                              <a:rPr kumimoji="1" lang="en-US" altLang="ja-JP" b="0" i="1" smtClean="0">
                                <a:latin typeface="Cambria Math" panose="02040503050406030204" pitchFamily="18" charset="0"/>
                              </a:rPr>
                              <m:t>2</m:t>
                            </m:r>
                          </m:sup>
                        </m:sSup>
                        <m:r>
                          <a:rPr kumimoji="1" lang="en-US" altLang="ja-JP" b="0" i="1" smtClean="0">
                            <a:latin typeface="Cambria Math" panose="02040503050406030204" pitchFamily="18" charset="0"/>
                            <a:ea typeface="+mn-ea"/>
                          </a:rPr>
                          <m:t>)</m:t>
                        </m:r>
                      </m:oMath>
                    </m:oMathPara>
                  </a14:m>
                  <a:endParaRPr kumimoji="1" lang="ja-JP" altLang="en-US" dirty="0">
                    <a:latin typeface="+mn-ea"/>
                    <a:ea typeface="+mn-ea"/>
                  </a:endParaRPr>
                </a:p>
              </p:txBody>
            </p:sp>
          </mc:Choice>
          <mc:Fallback>
            <p:sp>
              <p:nvSpPr>
                <p:cNvPr id="36" name="テキスト ボックス 35">
                  <a:extLst>
                    <a:ext uri="{FF2B5EF4-FFF2-40B4-BE49-F238E27FC236}">
                      <a16:creationId xmlns:a16="http://schemas.microsoft.com/office/drawing/2014/main" id="{A43F4058-4F79-4008-8CDB-B80F261D3513}"/>
                    </a:ext>
                  </a:extLst>
                </p:cNvPr>
                <p:cNvSpPr txBox="1">
                  <a:spLocks noRot="1" noChangeAspect="1" noMove="1" noResize="1" noEditPoints="1" noAdjustHandles="1" noChangeArrowheads="1" noChangeShapeType="1" noTextEdit="1"/>
                </p:cNvSpPr>
                <p:nvPr/>
              </p:nvSpPr>
              <p:spPr>
                <a:xfrm>
                  <a:off x="2036169" y="4875045"/>
                  <a:ext cx="1912244" cy="475598"/>
                </a:xfrm>
                <a:prstGeom prst="rect">
                  <a:avLst/>
                </a:prstGeom>
                <a:blipFill>
                  <a:blip r:embed="rId4"/>
                  <a:stretch>
                    <a:fillRect b="-3922"/>
                  </a:stretch>
                </a:blipFill>
              </p:spPr>
              <p:txBody>
                <a:bodyPr/>
                <a:lstStyle/>
                <a:p>
                  <a:r>
                    <a:rPr lang="ja-JP" altLang="en-US">
                      <a:noFill/>
                    </a:rPr>
                    <a:t> </a:t>
                  </a:r>
                </a:p>
              </p:txBody>
            </p:sp>
          </mc:Fallback>
        </mc:AlternateContent>
        <p:grpSp>
          <p:nvGrpSpPr>
            <p:cNvPr id="37" name="グループ化 36">
              <a:extLst>
                <a:ext uri="{FF2B5EF4-FFF2-40B4-BE49-F238E27FC236}">
                  <a16:creationId xmlns:a16="http://schemas.microsoft.com/office/drawing/2014/main" id="{4FF20B48-6E69-4BBF-8957-F38A2315669E}"/>
                </a:ext>
              </a:extLst>
            </p:cNvPr>
            <p:cNvGrpSpPr/>
            <p:nvPr/>
          </p:nvGrpSpPr>
          <p:grpSpPr>
            <a:xfrm>
              <a:off x="1127448" y="5352774"/>
              <a:ext cx="2820965" cy="769229"/>
              <a:chOff x="1127448" y="5693536"/>
              <a:chExt cx="2820965" cy="769229"/>
            </a:xfrm>
          </p:grpSpPr>
          <p:pic>
            <p:nvPicPr>
              <p:cNvPr id="38" name="図 37">
                <a:extLst>
                  <a:ext uri="{FF2B5EF4-FFF2-40B4-BE49-F238E27FC236}">
                    <a16:creationId xmlns:a16="http://schemas.microsoft.com/office/drawing/2014/main" id="{1635BD02-F166-4AF2-B392-C1876B818532}"/>
                  </a:ext>
                </a:extLst>
              </p:cNvPr>
              <p:cNvPicPr>
                <a:picLocks noChangeAspect="1"/>
              </p:cNvPicPr>
              <p:nvPr/>
            </p:nvPicPr>
            <p:blipFill rotWithShape="1">
              <a:blip r:embed="rId3">
                <a:extLst>
                  <a:ext uri="{28A0092B-C50C-407E-A947-70E740481C1C}">
                    <a14:useLocalDpi xmlns:a14="http://schemas.microsoft.com/office/drawing/2010/main" val="0"/>
                  </a:ext>
                </a:extLst>
              </a:blip>
              <a:srcRect b="15350"/>
              <a:stretch/>
            </p:blipFill>
            <p:spPr>
              <a:xfrm>
                <a:off x="1127448" y="5693536"/>
                <a:ext cx="908722" cy="769229"/>
              </a:xfrm>
              <a:prstGeom prst="rect">
                <a:avLst/>
              </a:prstGeom>
            </p:spPr>
          </p:pic>
          <mc:AlternateContent xmlns:mc="http://schemas.openxmlformats.org/markup-compatibility/2006">
            <mc:Choice xmlns:a14="http://schemas.microsoft.com/office/drawing/2010/main" Requires="a14">
              <p:sp>
                <p:nvSpPr>
                  <p:cNvPr id="39" name="テキスト ボックス 38">
                    <a:extLst>
                      <a:ext uri="{FF2B5EF4-FFF2-40B4-BE49-F238E27FC236}">
                        <a16:creationId xmlns:a16="http://schemas.microsoft.com/office/drawing/2014/main" id="{3325006B-A741-47A6-A11C-FFAE994B98ED}"/>
                      </a:ext>
                    </a:extLst>
                  </p:cNvPr>
                  <p:cNvSpPr txBox="1"/>
                  <p:nvPr/>
                </p:nvSpPr>
                <p:spPr>
                  <a:xfrm>
                    <a:off x="1582280" y="5878095"/>
                    <a:ext cx="2366133" cy="475597"/>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ea typeface="+mn-ea"/>
                            </a:rPr>
                            <m:t>𝑟</m:t>
                          </m:r>
                          <m:r>
                            <a:rPr kumimoji="1" lang="en-US" altLang="ja-JP" b="0" i="1" smtClean="0">
                              <a:latin typeface="Cambria Math" panose="02040503050406030204" pitchFamily="18" charset="0"/>
                              <a:ea typeface="Cambria Math" panose="02040503050406030204" pitchFamily="18" charset="0"/>
                            </a:rPr>
                            <m:t>∈{0,1}</m:t>
                          </m:r>
                        </m:oMath>
                      </m:oMathPara>
                    </a14:m>
                    <a:endParaRPr kumimoji="1" lang="ja-JP" altLang="en-US" dirty="0">
                      <a:latin typeface="+mn-ea"/>
                      <a:ea typeface="+mn-ea"/>
                    </a:endParaRPr>
                  </a:p>
                </p:txBody>
              </p:sp>
            </mc:Choice>
            <mc:Fallback>
              <p:sp>
                <p:nvSpPr>
                  <p:cNvPr id="39" name="テキスト ボックス 38">
                    <a:extLst>
                      <a:ext uri="{FF2B5EF4-FFF2-40B4-BE49-F238E27FC236}">
                        <a16:creationId xmlns:a16="http://schemas.microsoft.com/office/drawing/2014/main" id="{3325006B-A741-47A6-A11C-FFAE994B98ED}"/>
                      </a:ext>
                    </a:extLst>
                  </p:cNvPr>
                  <p:cNvSpPr txBox="1">
                    <a:spLocks noRot="1" noChangeAspect="1" noMove="1" noResize="1" noEditPoints="1" noAdjustHandles="1" noChangeArrowheads="1" noChangeShapeType="1" noTextEdit="1"/>
                  </p:cNvSpPr>
                  <p:nvPr/>
                </p:nvSpPr>
                <p:spPr>
                  <a:xfrm>
                    <a:off x="1582280" y="5878095"/>
                    <a:ext cx="2366133" cy="475597"/>
                  </a:xfrm>
                  <a:prstGeom prst="rect">
                    <a:avLst/>
                  </a:prstGeom>
                  <a:blipFill>
                    <a:blip r:embed="rId5"/>
                    <a:stretch>
                      <a:fillRect b="-6000"/>
                    </a:stretch>
                  </a:blipFill>
                </p:spPr>
                <p:txBody>
                  <a:bodyPr/>
                  <a:lstStyle/>
                  <a:p>
                    <a:r>
                      <a:rPr lang="ja-JP" altLang="en-US">
                        <a:noFill/>
                      </a:rPr>
                      <a:t> </a:t>
                    </a:r>
                  </a:p>
                </p:txBody>
              </p:sp>
            </mc:Fallback>
          </mc:AlternateContent>
        </p:grpSp>
        <p:grpSp>
          <p:nvGrpSpPr>
            <p:cNvPr id="40" name="グループ化 39">
              <a:extLst>
                <a:ext uri="{FF2B5EF4-FFF2-40B4-BE49-F238E27FC236}">
                  <a16:creationId xmlns:a16="http://schemas.microsoft.com/office/drawing/2014/main" id="{72451F54-888B-433C-883A-51A34F778F2B}"/>
                </a:ext>
              </a:extLst>
            </p:cNvPr>
            <p:cNvGrpSpPr/>
            <p:nvPr/>
          </p:nvGrpSpPr>
          <p:grpSpPr>
            <a:xfrm>
              <a:off x="1127448" y="3979340"/>
              <a:ext cx="4709431" cy="843956"/>
              <a:chOff x="1127448" y="4570527"/>
              <a:chExt cx="4709431" cy="843956"/>
            </a:xfrm>
          </p:grpSpPr>
          <p:pic>
            <p:nvPicPr>
              <p:cNvPr id="41" name="図 40">
                <a:extLst>
                  <a:ext uri="{FF2B5EF4-FFF2-40B4-BE49-F238E27FC236}">
                    <a16:creationId xmlns:a16="http://schemas.microsoft.com/office/drawing/2014/main" id="{DE652765-90B5-4E2A-BCB7-D7F95C61BA0F}"/>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1127448" y="4570527"/>
                <a:ext cx="908721" cy="778770"/>
              </a:xfrm>
              <a:prstGeom prst="rect">
                <a:avLst/>
              </a:prstGeom>
            </p:spPr>
          </p:pic>
          <mc:AlternateContent xmlns:mc="http://schemas.openxmlformats.org/markup-compatibility/2006">
            <mc:Choice xmlns:a14="http://schemas.microsoft.com/office/drawing/2010/main" Requires="a14">
              <p:sp>
                <p:nvSpPr>
                  <p:cNvPr id="42" name="テキスト ボックス 41">
                    <a:extLst>
                      <a:ext uri="{FF2B5EF4-FFF2-40B4-BE49-F238E27FC236}">
                        <a16:creationId xmlns:a16="http://schemas.microsoft.com/office/drawing/2014/main" id="{1CDEC961-CAB7-4C8B-9215-1CF5424DCD71}"/>
                      </a:ext>
                    </a:extLst>
                  </p:cNvPr>
                  <p:cNvSpPr txBox="1"/>
                  <p:nvPr/>
                </p:nvSpPr>
                <p:spPr>
                  <a:xfrm>
                    <a:off x="2036168" y="4605969"/>
                    <a:ext cx="3800711" cy="808514"/>
                  </a:xfrm>
                  <a:prstGeom prst="rect">
                    <a:avLst/>
                  </a:prstGeom>
                  <a:noFill/>
                </p:spPr>
                <p:txBody>
                  <a:bodyPr wrap="square" rtlCol="0">
                    <a:spAutoFit/>
                  </a:bodyPr>
                  <a:lstStyle/>
                  <a:p>
                    <a:r>
                      <a:rPr kumimoji="1" lang="en-US" altLang="ja-JP" dirty="0"/>
                      <a:t> </a:t>
                    </a:r>
                    <a14:m>
                      <m:oMath xmlns:m="http://schemas.openxmlformats.org/officeDocument/2006/math">
                        <m:sSub>
                          <m:sSubPr>
                            <m:ctrlPr>
                              <a:rPr kumimoji="1" lang="en-US" altLang="ja-JP" i="1" smtClean="0">
                                <a:latin typeface="Cambria Math" panose="02040503050406030204" pitchFamily="18" charset="0"/>
                              </a:rPr>
                            </m:ctrlPr>
                          </m:sSubPr>
                          <m:e>
                            <m:r>
                              <a:rPr kumimoji="1" lang="ja-JP" altLang="en-US" i="1">
                                <a:latin typeface="Cambria Math" panose="02040503050406030204" pitchFamily="18" charset="0"/>
                              </a:rPr>
                              <m:t>𝜃</m:t>
                            </m:r>
                          </m:e>
                          <m:sub>
                            <m:r>
                              <a:rPr kumimoji="1" lang="en-US" altLang="ja-JP" i="1">
                                <a:latin typeface="Cambria Math" panose="02040503050406030204" pitchFamily="18" charset="0"/>
                              </a:rPr>
                              <m:t>𝑥</m:t>
                            </m:r>
                          </m:sub>
                        </m:sSub>
                        <m:r>
                          <a:rPr kumimoji="1" lang="en-US" altLang="ja-JP" i="1">
                            <a:latin typeface="Cambria Math" panose="02040503050406030204" pitchFamily="18" charset="0"/>
                          </a:rPr>
                          <m:t>=</m:t>
                        </m:r>
                        <m:sSup>
                          <m:sSupPr>
                            <m:ctrlPr>
                              <a:rPr kumimoji="1" lang="en-US" altLang="ja-JP" i="1">
                                <a:latin typeface="Cambria Math" panose="02040503050406030204" pitchFamily="18" charset="0"/>
                              </a:rPr>
                            </m:ctrlPr>
                          </m:sSupPr>
                          <m:e>
                            <m:r>
                              <a:rPr kumimoji="1" lang="ja-JP" altLang="en-US" i="1">
                                <a:latin typeface="Cambria Math" panose="02040503050406030204" pitchFamily="18" charset="0"/>
                              </a:rPr>
                              <m:t>𝜙</m:t>
                            </m:r>
                            <m:d>
                              <m:dPr>
                                <m:ctrlPr>
                                  <a:rPr kumimoji="1" lang="en-US" altLang="ja-JP" i="1">
                                    <a:latin typeface="Cambria Math" panose="02040503050406030204" pitchFamily="18" charset="0"/>
                                  </a:rPr>
                                </m:ctrlPr>
                              </m:dPr>
                              <m:e>
                                <m:r>
                                  <a:rPr kumimoji="1" lang="en-US" altLang="ja-JP" b="1" i="1">
                                    <a:latin typeface="Cambria Math" panose="02040503050406030204" pitchFamily="18" charset="0"/>
                                  </a:rPr>
                                  <m:t>𝒙</m:t>
                                </m:r>
                              </m:e>
                            </m:d>
                          </m:e>
                          <m:sup>
                            <m:r>
                              <a:rPr kumimoji="1" lang="en-US" altLang="ja-JP" i="1">
                                <a:latin typeface="Cambria Math" panose="02040503050406030204" pitchFamily="18" charset="0"/>
                              </a:rPr>
                              <m:t>𝑇</m:t>
                            </m:r>
                          </m:sup>
                        </m:sSup>
                        <m:r>
                          <a:rPr kumimoji="1" lang="en-US" altLang="ja-JP" b="1" i="1">
                            <a:latin typeface="Cambria Math" panose="02040503050406030204" pitchFamily="18" charset="0"/>
                          </a:rPr>
                          <m:t>𝒘</m:t>
                        </m:r>
                      </m:oMath>
                    </a14:m>
                    <a:endParaRPr kumimoji="1" lang="en-US" altLang="ja-JP" b="1"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kumimoji="1" lang="en-US" altLang="ja-JP" b="1" i="1" smtClean="0">
                              <a:latin typeface="Cambria Math" panose="02040503050406030204" pitchFamily="18" charset="0"/>
                            </a:rPr>
                            <m:t>~</m:t>
                          </m:r>
                          <m:r>
                            <a:rPr kumimoji="1" lang="ja-JP" altLang="en-US" i="1">
                              <a:latin typeface="Cambria Math" panose="02040503050406030204" pitchFamily="18" charset="0"/>
                            </a:rPr>
                            <m:t>𝒩</m:t>
                          </m:r>
                          <m:r>
                            <a:rPr kumimoji="1" lang="en-US" altLang="ja-JP" i="1">
                              <a:latin typeface="Cambria Math" panose="02040503050406030204" pitchFamily="18" charset="0"/>
                            </a:rPr>
                            <m:t>(</m:t>
                          </m:r>
                          <m:sSup>
                            <m:sSupPr>
                              <m:ctrlPr>
                                <a:rPr kumimoji="1" lang="en-US" altLang="ja-JP" i="1">
                                  <a:latin typeface="Cambria Math" panose="02040503050406030204" pitchFamily="18" charset="0"/>
                                </a:rPr>
                              </m:ctrlPr>
                            </m:sSupPr>
                            <m:e>
                              <m:r>
                                <a:rPr kumimoji="1" lang="ja-JP" altLang="en-US" i="1">
                                  <a:latin typeface="Cambria Math" panose="02040503050406030204" pitchFamily="18" charset="0"/>
                                </a:rPr>
                                <m:t>𝜙</m:t>
                              </m:r>
                              <m:d>
                                <m:dPr>
                                  <m:ctrlPr>
                                    <a:rPr kumimoji="1" lang="en-US" altLang="ja-JP" i="1">
                                      <a:latin typeface="Cambria Math" panose="02040503050406030204" pitchFamily="18" charset="0"/>
                                    </a:rPr>
                                  </m:ctrlPr>
                                </m:dPr>
                                <m:e>
                                  <m:r>
                                    <a:rPr kumimoji="1" lang="en-US" altLang="ja-JP" b="1" i="1">
                                      <a:latin typeface="Cambria Math" panose="02040503050406030204" pitchFamily="18" charset="0"/>
                                    </a:rPr>
                                    <m:t>𝒙</m:t>
                                  </m:r>
                                </m:e>
                              </m:d>
                            </m:e>
                            <m:sup>
                              <m:r>
                                <a:rPr kumimoji="1" lang="en-US" altLang="ja-JP" i="1">
                                  <a:latin typeface="Cambria Math" panose="02040503050406030204" pitchFamily="18" charset="0"/>
                                </a:rPr>
                                <m:t>𝑇</m:t>
                              </m:r>
                            </m:sup>
                          </m:sSup>
                          <m:r>
                            <a:rPr kumimoji="1" lang="ja-JP" altLang="en-US" b="1" i="1">
                              <a:latin typeface="Cambria Math" panose="02040503050406030204" pitchFamily="18" charset="0"/>
                            </a:rPr>
                            <m:t>𝝁</m:t>
                          </m:r>
                          <m:r>
                            <a:rPr kumimoji="1" lang="en-US" altLang="ja-JP" i="1">
                              <a:latin typeface="Cambria Math" panose="02040503050406030204" pitchFamily="18" charset="0"/>
                            </a:rPr>
                            <m:t>,</m:t>
                          </m:r>
                          <m:sSup>
                            <m:sSupPr>
                              <m:ctrlPr>
                                <a:rPr kumimoji="1" lang="en-US" altLang="ja-JP" i="1">
                                  <a:latin typeface="Cambria Math" panose="02040503050406030204" pitchFamily="18" charset="0"/>
                                </a:rPr>
                              </m:ctrlPr>
                            </m:sSupPr>
                            <m:e>
                              <m:r>
                                <a:rPr kumimoji="1" lang="ja-JP" altLang="en-US" i="1">
                                  <a:latin typeface="Cambria Math" panose="02040503050406030204" pitchFamily="18" charset="0"/>
                                </a:rPr>
                                <m:t>𝜙</m:t>
                              </m:r>
                              <m:d>
                                <m:dPr>
                                  <m:ctrlPr>
                                    <a:rPr kumimoji="1" lang="en-US" altLang="ja-JP" i="1">
                                      <a:latin typeface="Cambria Math" panose="02040503050406030204" pitchFamily="18" charset="0"/>
                                    </a:rPr>
                                  </m:ctrlPr>
                                </m:dPr>
                                <m:e>
                                  <m:r>
                                    <a:rPr kumimoji="1" lang="en-US" altLang="ja-JP" b="1" i="1">
                                      <a:latin typeface="Cambria Math" panose="02040503050406030204" pitchFamily="18" charset="0"/>
                                    </a:rPr>
                                    <m:t>𝒙</m:t>
                                  </m:r>
                                </m:e>
                              </m:d>
                            </m:e>
                            <m:sup>
                              <m:r>
                                <a:rPr kumimoji="1" lang="en-US" altLang="ja-JP" i="1">
                                  <a:latin typeface="Cambria Math" panose="02040503050406030204" pitchFamily="18" charset="0"/>
                                </a:rPr>
                                <m:t>𝑇</m:t>
                              </m:r>
                            </m:sup>
                          </m:sSup>
                          <m:r>
                            <a:rPr kumimoji="1" lang="el-GR" altLang="ja-JP" b="1" i="1">
                              <a:latin typeface="Cambria Math" panose="02040503050406030204" pitchFamily="18" charset="0"/>
                              <a:ea typeface="Cambria Math" panose="02040503050406030204" pitchFamily="18" charset="0"/>
                            </a:rPr>
                            <m:t>𝜮</m:t>
                          </m:r>
                          <m:r>
                            <a:rPr kumimoji="1" lang="ja-JP" altLang="en-US" i="1">
                              <a:latin typeface="Cambria Math" panose="02040503050406030204" pitchFamily="18" charset="0"/>
                            </a:rPr>
                            <m:t>𝜙</m:t>
                          </m:r>
                          <m:d>
                            <m:dPr>
                              <m:ctrlPr>
                                <a:rPr kumimoji="1" lang="en-US" altLang="ja-JP" i="1">
                                  <a:latin typeface="Cambria Math" panose="02040503050406030204" pitchFamily="18" charset="0"/>
                                </a:rPr>
                              </m:ctrlPr>
                            </m:dPr>
                            <m:e>
                              <m:r>
                                <a:rPr kumimoji="1" lang="en-US" altLang="ja-JP" b="1" i="1">
                                  <a:latin typeface="Cambria Math" panose="02040503050406030204" pitchFamily="18" charset="0"/>
                                </a:rPr>
                                <m:t>𝒙</m:t>
                              </m:r>
                            </m:e>
                          </m:d>
                          <m:r>
                            <a:rPr kumimoji="1" lang="en-US" altLang="ja-JP" i="1">
                              <a:latin typeface="Cambria Math" panose="02040503050406030204" pitchFamily="18" charset="0"/>
                            </a:rPr>
                            <m:t>)</m:t>
                          </m:r>
                        </m:oMath>
                      </m:oMathPara>
                    </a14:m>
                    <a:endParaRPr kumimoji="1" lang="ja-JP" altLang="en-US" dirty="0">
                      <a:latin typeface="+mn-ea"/>
                    </a:endParaRPr>
                  </a:p>
                </p:txBody>
              </p:sp>
            </mc:Choice>
            <mc:Fallback>
              <p:sp>
                <p:nvSpPr>
                  <p:cNvPr id="42" name="テキスト ボックス 41">
                    <a:extLst>
                      <a:ext uri="{FF2B5EF4-FFF2-40B4-BE49-F238E27FC236}">
                        <a16:creationId xmlns:a16="http://schemas.microsoft.com/office/drawing/2014/main" id="{1CDEC961-CAB7-4C8B-9215-1CF5424DCD71}"/>
                      </a:ext>
                    </a:extLst>
                  </p:cNvPr>
                  <p:cNvSpPr txBox="1">
                    <a:spLocks noRot="1" noChangeAspect="1" noMove="1" noResize="1" noEditPoints="1" noAdjustHandles="1" noChangeArrowheads="1" noChangeShapeType="1" noTextEdit="1"/>
                  </p:cNvSpPr>
                  <p:nvPr/>
                </p:nvSpPr>
                <p:spPr>
                  <a:xfrm>
                    <a:off x="2036168" y="4605969"/>
                    <a:ext cx="3800711" cy="808514"/>
                  </a:xfrm>
                  <a:prstGeom prst="rect">
                    <a:avLst/>
                  </a:prstGeom>
                  <a:blipFill>
                    <a:blip r:embed="rId6"/>
                    <a:stretch>
                      <a:fillRect b="-2326"/>
                    </a:stretch>
                  </a:blipFill>
                </p:spPr>
                <p:txBody>
                  <a:bodyPr/>
                  <a:lstStyle/>
                  <a:p>
                    <a:r>
                      <a:rPr lang="ja-JP" altLang="en-US">
                        <a:noFill/>
                      </a:rPr>
                      <a:t> </a:t>
                    </a:r>
                  </a:p>
                </p:txBody>
              </p:sp>
            </mc:Fallback>
          </mc:AlternateContent>
        </p:grpSp>
        <p:grpSp>
          <p:nvGrpSpPr>
            <p:cNvPr id="43" name="グループ化 42">
              <a:extLst>
                <a:ext uri="{FF2B5EF4-FFF2-40B4-BE49-F238E27FC236}">
                  <a16:creationId xmlns:a16="http://schemas.microsoft.com/office/drawing/2014/main" id="{41187DAB-C9B1-47E5-A8CC-39AD8555FBBD}"/>
                </a:ext>
              </a:extLst>
            </p:cNvPr>
            <p:cNvGrpSpPr/>
            <p:nvPr/>
          </p:nvGrpSpPr>
          <p:grpSpPr>
            <a:xfrm>
              <a:off x="1127448" y="2713166"/>
              <a:ext cx="1584177" cy="750144"/>
              <a:chOff x="1127448" y="3053928"/>
              <a:chExt cx="1584177" cy="750144"/>
            </a:xfrm>
          </p:grpSpPr>
          <p:pic>
            <p:nvPicPr>
              <p:cNvPr id="44" name="図 43">
                <a:extLst>
                  <a:ext uri="{FF2B5EF4-FFF2-40B4-BE49-F238E27FC236}">
                    <a16:creationId xmlns:a16="http://schemas.microsoft.com/office/drawing/2014/main" id="{B713F5D6-2CD4-4AE7-9AC7-2BBCFB175A62}"/>
                  </a:ext>
                </a:extLst>
              </p:cNvPr>
              <p:cNvPicPr>
                <a:picLocks noChangeAspect="1"/>
              </p:cNvPicPr>
              <p:nvPr/>
            </p:nvPicPr>
            <p:blipFill rotWithShape="1">
              <a:blip r:embed="rId7">
                <a:extLst>
                  <a:ext uri="{28A0092B-C50C-407E-A947-70E740481C1C}">
                    <a14:useLocalDpi xmlns:a14="http://schemas.microsoft.com/office/drawing/2010/main" val="0"/>
                  </a:ext>
                </a:extLst>
              </a:blip>
              <a:srcRect b="17451"/>
              <a:stretch/>
            </p:blipFill>
            <p:spPr>
              <a:xfrm>
                <a:off x="1127448" y="3053928"/>
                <a:ext cx="908720" cy="750144"/>
              </a:xfrm>
              <a:prstGeom prst="rect">
                <a:avLst/>
              </a:prstGeom>
            </p:spPr>
          </p:pic>
          <mc:AlternateContent xmlns:mc="http://schemas.openxmlformats.org/markup-compatibility/2006">
            <mc:Choice xmlns:a14="http://schemas.microsoft.com/office/drawing/2010/main" Requires="a14">
              <p:sp>
                <p:nvSpPr>
                  <p:cNvPr id="45" name="テキスト ボックス 44">
                    <a:extLst>
                      <a:ext uri="{FF2B5EF4-FFF2-40B4-BE49-F238E27FC236}">
                        <a16:creationId xmlns:a16="http://schemas.microsoft.com/office/drawing/2014/main" id="{FB06A6CC-5713-4F35-8D4E-51624D529706}"/>
                      </a:ext>
                    </a:extLst>
                  </p:cNvPr>
                  <p:cNvSpPr txBox="1"/>
                  <p:nvPr/>
                </p:nvSpPr>
                <p:spPr>
                  <a:xfrm>
                    <a:off x="2036169" y="3241510"/>
                    <a:ext cx="675456" cy="475598"/>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ja-JP" altLang="en-US" b="1" i="1" smtClean="0">
                              <a:latin typeface="Cambria Math" panose="02040503050406030204" pitchFamily="18" charset="0"/>
                              <a:ea typeface="+mn-ea"/>
                            </a:rPr>
                            <m:t>𝝁</m:t>
                          </m:r>
                          <m:r>
                            <a:rPr kumimoji="1" lang="en-US" altLang="ja-JP" b="0" i="1" smtClean="0">
                              <a:latin typeface="Cambria Math" panose="02040503050406030204" pitchFamily="18" charset="0"/>
                              <a:ea typeface="+mn-ea"/>
                            </a:rPr>
                            <m:t>,</m:t>
                          </m:r>
                          <m:r>
                            <a:rPr kumimoji="1" lang="el-GR" altLang="ja-JP" b="1" i="1" smtClean="0">
                              <a:latin typeface="Cambria Math" panose="02040503050406030204" pitchFamily="18" charset="0"/>
                              <a:ea typeface="Cambria Math" panose="02040503050406030204" pitchFamily="18" charset="0"/>
                            </a:rPr>
                            <m:t>𝜮</m:t>
                          </m:r>
                        </m:oMath>
                      </m:oMathPara>
                    </a14:m>
                    <a:endParaRPr kumimoji="1" lang="ja-JP" altLang="en-US" b="1" dirty="0">
                      <a:latin typeface="+mn-ea"/>
                      <a:ea typeface="+mn-ea"/>
                    </a:endParaRPr>
                  </a:p>
                </p:txBody>
              </p:sp>
            </mc:Choice>
            <mc:Fallback>
              <p:sp>
                <p:nvSpPr>
                  <p:cNvPr id="45" name="テキスト ボックス 44">
                    <a:extLst>
                      <a:ext uri="{FF2B5EF4-FFF2-40B4-BE49-F238E27FC236}">
                        <a16:creationId xmlns:a16="http://schemas.microsoft.com/office/drawing/2014/main" id="{FB06A6CC-5713-4F35-8D4E-51624D529706}"/>
                      </a:ext>
                    </a:extLst>
                  </p:cNvPr>
                  <p:cNvSpPr txBox="1">
                    <a:spLocks noRot="1" noChangeAspect="1" noMove="1" noResize="1" noEditPoints="1" noAdjustHandles="1" noChangeArrowheads="1" noChangeShapeType="1" noTextEdit="1"/>
                  </p:cNvSpPr>
                  <p:nvPr/>
                </p:nvSpPr>
                <p:spPr>
                  <a:xfrm>
                    <a:off x="2036169" y="3241510"/>
                    <a:ext cx="675456" cy="475598"/>
                  </a:xfrm>
                  <a:prstGeom prst="rect">
                    <a:avLst/>
                  </a:prstGeom>
                  <a:blipFill>
                    <a:blip r:embed="rId8"/>
                    <a:stretch>
                      <a:fillRect r="-9091"/>
                    </a:stretch>
                  </a:blipFill>
                </p:spPr>
                <p:txBody>
                  <a:bodyPr/>
                  <a:lstStyle/>
                  <a:p>
                    <a:r>
                      <a:rPr lang="ja-JP" altLang="en-US">
                        <a:noFill/>
                      </a:rPr>
                      <a:t> </a:t>
                    </a:r>
                  </a:p>
                </p:txBody>
              </p:sp>
            </mc:Fallback>
          </mc:AlternateContent>
        </p:grpSp>
        <mc:AlternateContent xmlns:mc="http://schemas.openxmlformats.org/markup-compatibility/2006">
          <mc:Choice xmlns:a14="http://schemas.microsoft.com/office/drawing/2010/main" Requires="a14">
            <p:sp>
              <p:nvSpPr>
                <p:cNvPr id="46" name="テキスト ボックス 45">
                  <a:extLst>
                    <a:ext uri="{FF2B5EF4-FFF2-40B4-BE49-F238E27FC236}">
                      <a16:creationId xmlns:a16="http://schemas.microsoft.com/office/drawing/2014/main" id="{E7D5524A-D53F-45F3-9A22-1D54A408D889}"/>
                    </a:ext>
                  </a:extLst>
                </p:cNvPr>
                <p:cNvSpPr txBox="1"/>
                <p:nvPr/>
              </p:nvSpPr>
              <p:spPr>
                <a:xfrm>
                  <a:off x="2036168" y="3540929"/>
                  <a:ext cx="1237533" cy="4755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1" i="1" smtClean="0">
                            <a:latin typeface="Cambria Math" panose="02040503050406030204" pitchFamily="18" charset="0"/>
                            <a:ea typeface="+mn-ea"/>
                          </a:rPr>
                          <m:t>𝒘</m:t>
                        </m:r>
                        <m:r>
                          <a:rPr kumimoji="1" lang="en-US" altLang="ja-JP" b="0" i="1" smtClean="0">
                            <a:latin typeface="Cambria Math" panose="02040503050406030204" pitchFamily="18" charset="0"/>
                            <a:ea typeface="+mn-ea"/>
                          </a:rPr>
                          <m:t>~</m:t>
                        </m:r>
                        <m:r>
                          <a:rPr kumimoji="1" lang="ja-JP" altLang="en-US" b="0" i="1" smtClean="0">
                            <a:latin typeface="Cambria Math" panose="02040503050406030204" pitchFamily="18" charset="0"/>
                            <a:ea typeface="+mn-ea"/>
                          </a:rPr>
                          <m:t>𝒩</m:t>
                        </m:r>
                        <m:r>
                          <a:rPr kumimoji="1" lang="en-US" altLang="ja-JP" b="0" i="1" smtClean="0">
                            <a:latin typeface="Cambria Math" panose="02040503050406030204" pitchFamily="18" charset="0"/>
                            <a:ea typeface="+mn-ea"/>
                          </a:rPr>
                          <m:t>(</m:t>
                        </m:r>
                        <m:r>
                          <a:rPr kumimoji="1" lang="ja-JP" altLang="en-US" b="1" i="1">
                            <a:latin typeface="Cambria Math" panose="02040503050406030204" pitchFamily="18" charset="0"/>
                          </a:rPr>
                          <m:t>𝝁</m:t>
                        </m:r>
                        <m:r>
                          <a:rPr kumimoji="1" lang="en-US" altLang="ja-JP" i="1">
                            <a:latin typeface="Cambria Math" panose="02040503050406030204" pitchFamily="18" charset="0"/>
                          </a:rPr>
                          <m:t>,</m:t>
                        </m:r>
                        <m:r>
                          <a:rPr kumimoji="1" lang="el-GR" altLang="ja-JP" b="1" i="1" smtClean="0">
                            <a:latin typeface="Cambria Math" panose="02040503050406030204" pitchFamily="18" charset="0"/>
                            <a:ea typeface="Cambria Math" panose="02040503050406030204" pitchFamily="18" charset="0"/>
                          </a:rPr>
                          <m:t>𝜮</m:t>
                        </m:r>
                        <m:r>
                          <a:rPr kumimoji="1" lang="en-US" altLang="ja-JP" b="0" i="1" smtClean="0">
                            <a:latin typeface="Cambria Math" panose="02040503050406030204" pitchFamily="18" charset="0"/>
                            <a:ea typeface="+mn-ea"/>
                          </a:rPr>
                          <m:t>)</m:t>
                        </m:r>
                      </m:oMath>
                    </m:oMathPara>
                  </a14:m>
                  <a:endParaRPr kumimoji="1" lang="ja-JP" altLang="en-US" dirty="0">
                    <a:latin typeface="+mn-ea"/>
                    <a:ea typeface="+mn-ea"/>
                  </a:endParaRPr>
                </a:p>
              </p:txBody>
            </p:sp>
          </mc:Choice>
          <mc:Fallback>
            <p:sp>
              <p:nvSpPr>
                <p:cNvPr id="46" name="テキスト ボックス 45">
                  <a:extLst>
                    <a:ext uri="{FF2B5EF4-FFF2-40B4-BE49-F238E27FC236}">
                      <a16:creationId xmlns:a16="http://schemas.microsoft.com/office/drawing/2014/main" id="{E7D5524A-D53F-45F3-9A22-1D54A408D889}"/>
                    </a:ext>
                  </a:extLst>
                </p:cNvPr>
                <p:cNvSpPr txBox="1">
                  <a:spLocks noRot="1" noChangeAspect="1" noMove="1" noResize="1" noEditPoints="1" noAdjustHandles="1" noChangeArrowheads="1" noChangeShapeType="1" noTextEdit="1"/>
                </p:cNvSpPr>
                <p:nvPr/>
              </p:nvSpPr>
              <p:spPr>
                <a:xfrm>
                  <a:off x="2036168" y="3540929"/>
                  <a:ext cx="1237533" cy="475598"/>
                </a:xfrm>
                <a:prstGeom prst="rect">
                  <a:avLst/>
                </a:prstGeom>
                <a:blipFill>
                  <a:blip r:embed="rId9"/>
                  <a:stretch>
                    <a:fillRect r="-41803" b="-6000"/>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14997482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C307E0-84E3-4E3C-9B13-CEE590B762DE}"/>
              </a:ext>
            </a:extLst>
          </p:cNvPr>
          <p:cNvSpPr>
            <a:spLocks noGrp="1"/>
          </p:cNvSpPr>
          <p:nvPr>
            <p:ph type="title"/>
          </p:nvPr>
        </p:nvSpPr>
        <p:spPr/>
        <p:txBody>
          <a:bodyPr/>
          <a:lstStyle/>
          <a:p>
            <a:r>
              <a:rPr kumimoji="1" lang="en-US" altLang="ja-JP" dirty="0"/>
              <a:t>UCB</a:t>
            </a:r>
            <a:r>
              <a:rPr kumimoji="1" lang="ja-JP" altLang="en-US" dirty="0"/>
              <a:t>方策 結果</a:t>
            </a:r>
          </a:p>
        </p:txBody>
      </p:sp>
      <p:sp>
        <p:nvSpPr>
          <p:cNvPr id="3" name="コンテンツ プレースホルダー 2">
            <a:extLst>
              <a:ext uri="{FF2B5EF4-FFF2-40B4-BE49-F238E27FC236}">
                <a16:creationId xmlns:a16="http://schemas.microsoft.com/office/drawing/2014/main" id="{38DDB202-2F34-4624-8F16-93D5791A26C3}"/>
              </a:ext>
            </a:extLst>
          </p:cNvPr>
          <p:cNvSpPr>
            <a:spLocks noGrp="1"/>
          </p:cNvSpPr>
          <p:nvPr>
            <p:ph idx="1"/>
          </p:nvPr>
        </p:nvSpPr>
        <p:spPr/>
        <p:txBody>
          <a:bodyPr/>
          <a:lstStyle/>
          <a:p>
            <a:r>
              <a:rPr kumimoji="1" lang="ja-JP" altLang="en-US" dirty="0"/>
              <a:t>トンプソン抽出には劣るものの、着実に正解率を向上させている</a:t>
            </a:r>
          </a:p>
        </p:txBody>
      </p:sp>
      <p:sp>
        <p:nvSpPr>
          <p:cNvPr id="4" name="スライド番号プレースホルダー 3">
            <a:extLst>
              <a:ext uri="{FF2B5EF4-FFF2-40B4-BE49-F238E27FC236}">
                <a16:creationId xmlns:a16="http://schemas.microsoft.com/office/drawing/2014/main" id="{6B13B651-812D-4A09-8C69-7E574F10A3E9}"/>
              </a:ext>
            </a:extLst>
          </p:cNvPr>
          <p:cNvSpPr>
            <a:spLocks noGrp="1"/>
          </p:cNvSpPr>
          <p:nvPr>
            <p:ph type="sldNum" sz="quarter" idx="10"/>
          </p:nvPr>
        </p:nvSpPr>
        <p:spPr/>
        <p:txBody>
          <a:bodyPr/>
          <a:lstStyle/>
          <a:p>
            <a:fld id="{F7D9C81F-6F51-475F-ABDF-7FEE4B0A1340}" type="slidenum">
              <a:rPr lang="en-US" altLang="ja-JP" smtClean="0"/>
              <a:pPr/>
              <a:t>20</a:t>
            </a:fld>
            <a:endParaRPr lang="en-US" altLang="ja-JP" dirty="0"/>
          </a:p>
        </p:txBody>
      </p:sp>
      <p:pic>
        <p:nvPicPr>
          <p:cNvPr id="5" name="図 4">
            <a:extLst>
              <a:ext uri="{FF2B5EF4-FFF2-40B4-BE49-F238E27FC236}">
                <a16:creationId xmlns:a16="http://schemas.microsoft.com/office/drawing/2014/main" id="{DC39F3CA-3ADA-4D10-A5EB-1F2079E6C5A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31326" y="2228986"/>
            <a:ext cx="6287943" cy="4245568"/>
          </a:xfrm>
          <a:prstGeom prst="rect">
            <a:avLst/>
          </a:prstGeom>
        </p:spPr>
      </p:pic>
      <p:sp>
        <p:nvSpPr>
          <p:cNvPr id="6" name="吹き出し: 四角形 5">
            <a:extLst>
              <a:ext uri="{FF2B5EF4-FFF2-40B4-BE49-F238E27FC236}">
                <a16:creationId xmlns:a16="http://schemas.microsoft.com/office/drawing/2014/main" id="{513CC7A0-EDDC-461B-8A76-A6362244F2F5}"/>
              </a:ext>
            </a:extLst>
          </p:cNvPr>
          <p:cNvSpPr/>
          <p:nvPr/>
        </p:nvSpPr>
        <p:spPr bwMode="auto">
          <a:xfrm>
            <a:off x="368077" y="2666528"/>
            <a:ext cx="2127522" cy="2346647"/>
          </a:xfrm>
          <a:prstGeom prst="wedgeRectCallout">
            <a:avLst>
              <a:gd name="adj1" fmla="val 98427"/>
              <a:gd name="adj2" fmla="val -53483"/>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選択されていない腕は</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順番に選択されるため</a:t>
            </a:r>
            <a:endParaRPr kumimoji="1" lang="en-US" altLang="ja-JP" sz="1600" b="1" dirty="0">
              <a:solidFill>
                <a:schemeClr val="bg1"/>
              </a:solidFill>
              <a:latin typeface="+mn-ea"/>
              <a:ea typeface="+mn-ea"/>
            </a:endParaRPr>
          </a:p>
          <a:p>
            <a:pPr algn="ctr">
              <a:spcBef>
                <a:spcPts val="600"/>
              </a:spcBef>
              <a:buClr>
                <a:srgbClr val="BFBFBF"/>
              </a:buClr>
            </a:pPr>
            <a:r>
              <a:rPr kumimoji="1" lang="en-US" altLang="ja-JP" sz="1600" b="1" dirty="0">
                <a:solidFill>
                  <a:schemeClr val="bg1"/>
                </a:solidFill>
                <a:latin typeface="+mn-ea"/>
                <a:ea typeface="+mn-ea"/>
              </a:rPr>
              <a:t>t=4</a:t>
            </a:r>
            <a:r>
              <a:rPr kumimoji="1" lang="ja-JP" altLang="en-US" sz="1600" b="1" dirty="0">
                <a:solidFill>
                  <a:schemeClr val="bg1"/>
                </a:solidFill>
                <a:latin typeface="+mn-ea"/>
                <a:ea typeface="+mn-ea"/>
              </a:rPr>
              <a:t>時点で必ず</a:t>
            </a:r>
            <a:endParaRPr kumimoji="1" lang="en-US" altLang="ja-JP" sz="1600" b="1" dirty="0">
              <a:solidFill>
                <a:schemeClr val="bg1"/>
              </a:solidFill>
              <a:latin typeface="+mn-ea"/>
              <a:ea typeface="+mn-ea"/>
            </a:endParaRPr>
          </a:p>
          <a:p>
            <a:pPr algn="ctr">
              <a:spcBef>
                <a:spcPts val="600"/>
              </a:spcBef>
              <a:buClr>
                <a:srgbClr val="BFBFBF"/>
              </a:buClr>
            </a:pPr>
            <a:r>
              <a:rPr kumimoji="1" lang="en-US" altLang="ja-JP" sz="1600" b="1" dirty="0">
                <a:solidFill>
                  <a:schemeClr val="bg1"/>
                </a:solidFill>
                <a:latin typeface="+mn-ea"/>
                <a:ea typeface="+mn-ea"/>
              </a:rPr>
              <a:t>4</a:t>
            </a:r>
            <a:r>
              <a:rPr kumimoji="1" lang="ja-JP" altLang="en-US" sz="1600" b="1" dirty="0">
                <a:solidFill>
                  <a:schemeClr val="bg1"/>
                </a:solidFill>
                <a:latin typeface="+mn-ea"/>
                <a:ea typeface="+mn-ea"/>
              </a:rPr>
              <a:t>の腕を引く、</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つまり必ず正解する</a:t>
            </a:r>
          </a:p>
        </p:txBody>
      </p:sp>
      <p:sp>
        <p:nvSpPr>
          <p:cNvPr id="7" name="テキスト ボックス 6">
            <a:extLst>
              <a:ext uri="{FF2B5EF4-FFF2-40B4-BE49-F238E27FC236}">
                <a16:creationId xmlns:a16="http://schemas.microsoft.com/office/drawing/2014/main" id="{FF815DF4-BDF7-4248-B3AF-258AF1DF1F35}"/>
              </a:ext>
            </a:extLst>
          </p:cNvPr>
          <p:cNvSpPr txBox="1"/>
          <p:nvPr/>
        </p:nvSpPr>
        <p:spPr>
          <a:xfrm>
            <a:off x="8854997" y="2204864"/>
            <a:ext cx="3048972" cy="461665"/>
          </a:xfrm>
          <a:prstGeom prst="rect">
            <a:avLst/>
          </a:prstGeom>
          <a:noFill/>
        </p:spPr>
        <p:txBody>
          <a:bodyPr wrap="square" rtlCol="0">
            <a:spAutoFit/>
          </a:bodyPr>
          <a:lstStyle/>
          <a:p>
            <a:pPr algn="l"/>
            <a:r>
              <a:rPr kumimoji="1" lang="en-US" altLang="ja-JP" sz="1200" dirty="0">
                <a:latin typeface="+mn-ea"/>
                <a:ea typeface="+mn-ea"/>
              </a:rPr>
              <a:t>T=1000</a:t>
            </a:r>
          </a:p>
          <a:p>
            <a:pPr algn="l"/>
            <a:r>
              <a:rPr kumimoji="1" lang="en-US" altLang="ja-JP" sz="1200" dirty="0">
                <a:latin typeface="+mn-ea"/>
                <a:ea typeface="+mn-ea"/>
              </a:rPr>
              <a:t>N=1000</a:t>
            </a:r>
            <a:endParaRPr kumimoji="1" lang="ja-JP" altLang="en-US" sz="1200" dirty="0">
              <a:latin typeface="+mn-ea"/>
              <a:ea typeface="+mn-ea"/>
            </a:endParaRPr>
          </a:p>
        </p:txBody>
      </p:sp>
      <p:sp>
        <p:nvSpPr>
          <p:cNvPr id="8" name="吹き出し: 四角形 7">
            <a:extLst>
              <a:ext uri="{FF2B5EF4-FFF2-40B4-BE49-F238E27FC236}">
                <a16:creationId xmlns:a16="http://schemas.microsoft.com/office/drawing/2014/main" id="{574EC5DC-071B-492C-B0E5-71C7349BA4B2}"/>
              </a:ext>
            </a:extLst>
          </p:cNvPr>
          <p:cNvSpPr/>
          <p:nvPr/>
        </p:nvSpPr>
        <p:spPr bwMode="auto">
          <a:xfrm>
            <a:off x="9048328" y="3602632"/>
            <a:ext cx="2448272" cy="2211589"/>
          </a:xfrm>
          <a:prstGeom prst="wedgeRectCallout">
            <a:avLst>
              <a:gd name="adj1" fmla="val -104254"/>
              <a:gd name="adj2" fmla="val -74365"/>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トンプソン抽出よりも</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正解率では劣るものの、</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正解率は向上している</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パラメータについても</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不要</a:t>
            </a:r>
          </a:p>
        </p:txBody>
      </p:sp>
    </p:spTree>
    <p:extLst>
      <p:ext uri="{BB962C8B-B14F-4D97-AF65-F5344CB8AC3E}">
        <p14:creationId xmlns:p14="http://schemas.microsoft.com/office/powerpoint/2010/main" val="1435871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1993A6E-FFBC-489F-B6C3-986205F12790}"/>
              </a:ext>
            </a:extLst>
          </p:cNvPr>
          <p:cNvSpPr>
            <a:spLocks noGrp="1"/>
          </p:cNvSpPr>
          <p:nvPr>
            <p:ph type="sldNum" sz="quarter" idx="10"/>
          </p:nvPr>
        </p:nvSpPr>
        <p:spPr/>
        <p:txBody>
          <a:bodyPr/>
          <a:lstStyle/>
          <a:p>
            <a:fld id="{94EFC6F0-072C-4C7B-A2B9-91F85E8B1E43}" type="slidenum">
              <a:rPr lang="en-US" altLang="ja-JP" smtClean="0"/>
              <a:pPr/>
              <a:t>21</a:t>
            </a:fld>
            <a:endParaRPr lang="en-US" altLang="ja-JP" dirty="0"/>
          </a:p>
        </p:txBody>
      </p:sp>
      <p:pic>
        <p:nvPicPr>
          <p:cNvPr id="5" name="図プレースホルダー 4">
            <a:extLst>
              <a:ext uri="{FF2B5EF4-FFF2-40B4-BE49-F238E27FC236}">
                <a16:creationId xmlns:a16="http://schemas.microsoft.com/office/drawing/2014/main" id="{584ABADE-8130-4E9E-8B61-375BB306D9C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962" r="6962"/>
          <a:stretch>
            <a:fillRect/>
          </a:stretch>
        </p:blipFill>
        <p:spPr/>
      </p:pic>
      <p:sp>
        <p:nvSpPr>
          <p:cNvPr id="3" name="正方形/長方形 2">
            <a:extLst>
              <a:ext uri="{FF2B5EF4-FFF2-40B4-BE49-F238E27FC236}">
                <a16:creationId xmlns:a16="http://schemas.microsoft.com/office/drawing/2014/main" id="{B27264C7-0229-49B4-9C97-958510EF10E1}"/>
              </a:ext>
            </a:extLst>
          </p:cNvPr>
          <p:cNvSpPr/>
          <p:nvPr/>
        </p:nvSpPr>
        <p:spPr bwMode="auto">
          <a:xfrm>
            <a:off x="4511824" y="2636912"/>
            <a:ext cx="5712636" cy="432048"/>
          </a:xfrm>
          <a:prstGeom prst="rect">
            <a:avLst/>
          </a:prstGeom>
          <a:noFill/>
          <a:ln w="28575" cap="flat" cmpd="sng" algn="ctr">
            <a:solidFill>
              <a:schemeClr val="accent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Tree>
    <p:extLst>
      <p:ext uri="{BB962C8B-B14F-4D97-AF65-F5344CB8AC3E}">
        <p14:creationId xmlns:p14="http://schemas.microsoft.com/office/powerpoint/2010/main" val="667944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9E1629-FEDA-4635-B293-4A7F78D89DB6}"/>
              </a:ext>
            </a:extLst>
          </p:cNvPr>
          <p:cNvSpPr>
            <a:spLocks noGrp="1"/>
          </p:cNvSpPr>
          <p:nvPr>
            <p:ph type="title"/>
          </p:nvPr>
        </p:nvSpPr>
        <p:spPr/>
        <p:txBody>
          <a:bodyPr/>
          <a:lstStyle/>
          <a:p>
            <a:r>
              <a:rPr kumimoji="1" lang="ja-JP" altLang="en-US" dirty="0"/>
              <a:t>組合せがある場合</a:t>
            </a:r>
          </a:p>
        </p:txBody>
      </p:sp>
      <p:sp>
        <p:nvSpPr>
          <p:cNvPr id="3" name="コンテンツ プレースホルダー 2">
            <a:extLst>
              <a:ext uri="{FF2B5EF4-FFF2-40B4-BE49-F238E27FC236}">
                <a16:creationId xmlns:a16="http://schemas.microsoft.com/office/drawing/2014/main" id="{B07EF21C-C1A0-4596-AFB5-406892FFA56C}"/>
              </a:ext>
            </a:extLst>
          </p:cNvPr>
          <p:cNvSpPr>
            <a:spLocks noGrp="1"/>
          </p:cNvSpPr>
          <p:nvPr>
            <p:ph idx="1"/>
          </p:nvPr>
        </p:nvSpPr>
        <p:spPr/>
        <p:txBody>
          <a:bodyPr/>
          <a:lstStyle/>
          <a:p>
            <a:r>
              <a:rPr kumimoji="1" lang="ja-JP" altLang="en-US" dirty="0"/>
              <a:t>腕が組み合わせを持つ場合、どのように考える？</a:t>
            </a:r>
          </a:p>
        </p:txBody>
      </p:sp>
      <p:sp>
        <p:nvSpPr>
          <p:cNvPr id="4" name="スライド番号プレースホルダー 3">
            <a:extLst>
              <a:ext uri="{FF2B5EF4-FFF2-40B4-BE49-F238E27FC236}">
                <a16:creationId xmlns:a16="http://schemas.microsoft.com/office/drawing/2014/main" id="{998FFFBF-E776-41A8-AB79-DD5C9C947D60}"/>
              </a:ext>
            </a:extLst>
          </p:cNvPr>
          <p:cNvSpPr>
            <a:spLocks noGrp="1"/>
          </p:cNvSpPr>
          <p:nvPr>
            <p:ph type="sldNum" sz="quarter" idx="10"/>
          </p:nvPr>
        </p:nvSpPr>
        <p:spPr/>
        <p:txBody>
          <a:bodyPr/>
          <a:lstStyle/>
          <a:p>
            <a:fld id="{F7D9C81F-6F51-475F-ABDF-7FEE4B0A1340}" type="slidenum">
              <a:rPr lang="en-US" altLang="ja-JP" smtClean="0"/>
              <a:pPr/>
              <a:t>22</a:t>
            </a:fld>
            <a:endParaRPr lang="en-US" altLang="ja-JP" dirty="0"/>
          </a:p>
        </p:txBody>
      </p:sp>
      <p:pic>
        <p:nvPicPr>
          <p:cNvPr id="5" name="図 4">
            <a:extLst>
              <a:ext uri="{FF2B5EF4-FFF2-40B4-BE49-F238E27FC236}">
                <a16:creationId xmlns:a16="http://schemas.microsoft.com/office/drawing/2014/main" id="{031D7ADF-A274-4A43-821E-8199D32757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3832" y="2465597"/>
            <a:ext cx="2789474" cy="1569079"/>
          </a:xfrm>
          <a:prstGeom prst="rect">
            <a:avLst/>
          </a:prstGeom>
        </p:spPr>
      </p:pic>
      <p:pic>
        <p:nvPicPr>
          <p:cNvPr id="6" name="図 5">
            <a:extLst>
              <a:ext uri="{FF2B5EF4-FFF2-40B4-BE49-F238E27FC236}">
                <a16:creationId xmlns:a16="http://schemas.microsoft.com/office/drawing/2014/main" id="{BC7FCBD9-5F7C-4D9C-8E58-04958D808F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833" y="4507939"/>
            <a:ext cx="2789473" cy="1860584"/>
          </a:xfrm>
          <a:prstGeom prst="rect">
            <a:avLst/>
          </a:prstGeom>
        </p:spPr>
      </p:pic>
      <p:pic>
        <p:nvPicPr>
          <p:cNvPr id="7" name="図 6">
            <a:extLst>
              <a:ext uri="{FF2B5EF4-FFF2-40B4-BE49-F238E27FC236}">
                <a16:creationId xmlns:a16="http://schemas.microsoft.com/office/drawing/2014/main" id="{FCFBFD2B-FC5B-4EE2-A570-CBD3243A4BF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7448" y="4005064"/>
            <a:ext cx="2376343" cy="2376343"/>
          </a:xfrm>
          <a:prstGeom prst="rect">
            <a:avLst/>
          </a:prstGeom>
        </p:spPr>
      </p:pic>
      <p:sp>
        <p:nvSpPr>
          <p:cNvPr id="8" name="テキスト ボックス 7">
            <a:extLst>
              <a:ext uri="{FF2B5EF4-FFF2-40B4-BE49-F238E27FC236}">
                <a16:creationId xmlns:a16="http://schemas.microsoft.com/office/drawing/2014/main" id="{E9F7590D-932D-4F39-B94D-8D6CA0EC49FA}"/>
              </a:ext>
            </a:extLst>
          </p:cNvPr>
          <p:cNvSpPr txBox="1"/>
          <p:nvPr/>
        </p:nvSpPr>
        <p:spPr>
          <a:xfrm>
            <a:off x="3506446" y="3019303"/>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1</a:t>
            </a:r>
            <a:endParaRPr kumimoji="1" lang="ja-JP" altLang="en-US" sz="2400" b="1" dirty="0">
              <a:latin typeface="+mn-ea"/>
              <a:ea typeface="+mn-ea"/>
            </a:endParaRPr>
          </a:p>
        </p:txBody>
      </p:sp>
      <p:sp>
        <p:nvSpPr>
          <p:cNvPr id="9" name="テキスト ボックス 8">
            <a:extLst>
              <a:ext uri="{FF2B5EF4-FFF2-40B4-BE49-F238E27FC236}">
                <a16:creationId xmlns:a16="http://schemas.microsoft.com/office/drawing/2014/main" id="{699D488C-477D-46F9-9E28-D1FD1D5A49CB}"/>
              </a:ext>
            </a:extLst>
          </p:cNvPr>
          <p:cNvSpPr txBox="1"/>
          <p:nvPr/>
        </p:nvSpPr>
        <p:spPr>
          <a:xfrm>
            <a:off x="3506446" y="5207398"/>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2</a:t>
            </a:r>
            <a:endParaRPr kumimoji="1" lang="ja-JP" altLang="en-US" sz="2400" b="1" dirty="0">
              <a:latin typeface="+mn-ea"/>
              <a:ea typeface="+mn-ea"/>
            </a:endParaRPr>
          </a:p>
        </p:txBody>
      </p:sp>
      <p:pic>
        <p:nvPicPr>
          <p:cNvPr id="10" name="図 9">
            <a:extLst>
              <a:ext uri="{FF2B5EF4-FFF2-40B4-BE49-F238E27FC236}">
                <a16:creationId xmlns:a16="http://schemas.microsoft.com/office/drawing/2014/main" id="{75A82DB3-B69A-40B7-ABC7-1E41410D9C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8854" y="2465597"/>
            <a:ext cx="2789474" cy="1569079"/>
          </a:xfrm>
          <a:prstGeom prst="rect">
            <a:avLst/>
          </a:prstGeom>
        </p:spPr>
      </p:pic>
      <p:pic>
        <p:nvPicPr>
          <p:cNvPr id="11" name="図 10">
            <a:extLst>
              <a:ext uri="{FF2B5EF4-FFF2-40B4-BE49-F238E27FC236}">
                <a16:creationId xmlns:a16="http://schemas.microsoft.com/office/drawing/2014/main" id="{B18C5856-A080-4642-A0CF-CD7C890BC2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8855" y="4507939"/>
            <a:ext cx="2789473" cy="1860584"/>
          </a:xfrm>
          <a:prstGeom prst="rect">
            <a:avLst/>
          </a:prstGeom>
        </p:spPr>
      </p:pic>
      <p:sp>
        <p:nvSpPr>
          <p:cNvPr id="12" name="テキスト ボックス 11">
            <a:extLst>
              <a:ext uri="{FF2B5EF4-FFF2-40B4-BE49-F238E27FC236}">
                <a16:creationId xmlns:a16="http://schemas.microsoft.com/office/drawing/2014/main" id="{E9B5DF93-A490-4FA1-B699-8AB44502CAE0}"/>
              </a:ext>
            </a:extLst>
          </p:cNvPr>
          <p:cNvSpPr txBox="1"/>
          <p:nvPr/>
        </p:nvSpPr>
        <p:spPr>
          <a:xfrm>
            <a:off x="7781468" y="3019303"/>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3</a:t>
            </a:r>
            <a:endParaRPr kumimoji="1" lang="ja-JP" altLang="en-US" sz="2400" b="1" dirty="0">
              <a:latin typeface="+mn-ea"/>
              <a:ea typeface="+mn-ea"/>
            </a:endParaRPr>
          </a:p>
        </p:txBody>
      </p:sp>
      <p:sp>
        <p:nvSpPr>
          <p:cNvPr id="13" name="テキスト ボックス 12">
            <a:extLst>
              <a:ext uri="{FF2B5EF4-FFF2-40B4-BE49-F238E27FC236}">
                <a16:creationId xmlns:a16="http://schemas.microsoft.com/office/drawing/2014/main" id="{B91CE20D-1671-454D-B45F-C731221B7080}"/>
              </a:ext>
            </a:extLst>
          </p:cNvPr>
          <p:cNvSpPr txBox="1"/>
          <p:nvPr/>
        </p:nvSpPr>
        <p:spPr>
          <a:xfrm>
            <a:off x="7781468" y="5207398"/>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4</a:t>
            </a:r>
            <a:endParaRPr kumimoji="1" lang="ja-JP" altLang="en-US" sz="2400" b="1" dirty="0">
              <a:latin typeface="+mn-ea"/>
              <a:ea typeface="+mn-ea"/>
            </a:endParaRPr>
          </a:p>
        </p:txBody>
      </p:sp>
      <p:sp>
        <p:nvSpPr>
          <p:cNvPr id="14" name="フローチャート: 代替処理 13">
            <a:extLst>
              <a:ext uri="{FF2B5EF4-FFF2-40B4-BE49-F238E27FC236}">
                <a16:creationId xmlns:a16="http://schemas.microsoft.com/office/drawing/2014/main" id="{6B4626CA-A959-46EE-9ABF-40DBB650C576}"/>
              </a:ext>
            </a:extLst>
          </p:cNvPr>
          <p:cNvSpPr/>
          <p:nvPr/>
        </p:nvSpPr>
        <p:spPr bwMode="auto">
          <a:xfrm>
            <a:off x="4989340" y="3526989"/>
            <a:ext cx="2042764" cy="334059"/>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今すぐ購入</a:t>
            </a:r>
          </a:p>
        </p:txBody>
      </p:sp>
      <p:sp>
        <p:nvSpPr>
          <p:cNvPr id="15" name="フローチャート: 代替処理 14">
            <a:extLst>
              <a:ext uri="{FF2B5EF4-FFF2-40B4-BE49-F238E27FC236}">
                <a16:creationId xmlns:a16="http://schemas.microsoft.com/office/drawing/2014/main" id="{981D19B8-5726-4D24-A644-BB9BD9ECB4D8}"/>
              </a:ext>
            </a:extLst>
          </p:cNvPr>
          <p:cNvSpPr/>
          <p:nvPr/>
        </p:nvSpPr>
        <p:spPr bwMode="auto">
          <a:xfrm>
            <a:off x="4989340" y="5805264"/>
            <a:ext cx="2042764" cy="334059"/>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今すぐ購入</a:t>
            </a:r>
          </a:p>
        </p:txBody>
      </p:sp>
      <p:sp>
        <p:nvSpPr>
          <p:cNvPr id="16" name="フローチャート: 代替処理 15">
            <a:extLst>
              <a:ext uri="{FF2B5EF4-FFF2-40B4-BE49-F238E27FC236}">
                <a16:creationId xmlns:a16="http://schemas.microsoft.com/office/drawing/2014/main" id="{957BC893-B06E-4264-90BC-7FBE89C4E8C1}"/>
              </a:ext>
            </a:extLst>
          </p:cNvPr>
          <p:cNvSpPr/>
          <p:nvPr/>
        </p:nvSpPr>
        <p:spPr bwMode="auto">
          <a:xfrm>
            <a:off x="9269750" y="3526989"/>
            <a:ext cx="2042764" cy="334059"/>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詳しく見る</a:t>
            </a:r>
          </a:p>
        </p:txBody>
      </p:sp>
      <p:sp>
        <p:nvSpPr>
          <p:cNvPr id="17" name="フローチャート: 代替処理 16">
            <a:extLst>
              <a:ext uri="{FF2B5EF4-FFF2-40B4-BE49-F238E27FC236}">
                <a16:creationId xmlns:a16="http://schemas.microsoft.com/office/drawing/2014/main" id="{5D2923EC-9BA1-451D-93E9-C763D252FEFE}"/>
              </a:ext>
            </a:extLst>
          </p:cNvPr>
          <p:cNvSpPr/>
          <p:nvPr/>
        </p:nvSpPr>
        <p:spPr bwMode="auto">
          <a:xfrm>
            <a:off x="9269750" y="5805264"/>
            <a:ext cx="2042764" cy="334059"/>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詳しく見る</a:t>
            </a:r>
          </a:p>
        </p:txBody>
      </p:sp>
      <p:sp>
        <p:nvSpPr>
          <p:cNvPr id="18" name="吹き出し: 角を丸めた四角形 17">
            <a:extLst>
              <a:ext uri="{FF2B5EF4-FFF2-40B4-BE49-F238E27FC236}">
                <a16:creationId xmlns:a16="http://schemas.microsoft.com/office/drawing/2014/main" id="{9C4C538C-1005-4BCA-823D-59E24B3505D8}"/>
              </a:ext>
            </a:extLst>
          </p:cNvPr>
          <p:cNvSpPr/>
          <p:nvPr/>
        </p:nvSpPr>
        <p:spPr bwMode="auto">
          <a:xfrm>
            <a:off x="288031" y="2204864"/>
            <a:ext cx="3071665" cy="1829812"/>
          </a:xfrm>
          <a:prstGeom prst="wedgeRoundRectCallout">
            <a:avLst>
              <a:gd name="adj1" fmla="val 14518"/>
              <a:gd name="adj2" fmla="val 68535"/>
              <a:gd name="adj3" fmla="val 16667"/>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dirty="0">
                <a:latin typeface="+mn-ea"/>
                <a:ea typeface="+mn-ea"/>
              </a:rPr>
              <a:t>カメラのランディングページに</a:t>
            </a:r>
            <a:endParaRPr kumimoji="1" lang="en-US" altLang="ja-JP" sz="1600" dirty="0">
              <a:latin typeface="+mn-ea"/>
              <a:ea typeface="+mn-ea"/>
            </a:endParaRPr>
          </a:p>
          <a:p>
            <a:pPr algn="ctr">
              <a:spcBef>
                <a:spcPts val="600"/>
              </a:spcBef>
              <a:buClr>
                <a:srgbClr val="BFBFBF"/>
              </a:buClr>
            </a:pPr>
            <a:r>
              <a:rPr kumimoji="1" lang="ja-JP" altLang="en-US" sz="1600" dirty="0">
                <a:latin typeface="+mn-ea"/>
                <a:ea typeface="+mn-ea"/>
              </a:rPr>
              <a:t>載せる写真と</a:t>
            </a:r>
            <a:r>
              <a:rPr kumimoji="1" lang="en-US" altLang="ja-JP" sz="1600" dirty="0">
                <a:latin typeface="+mn-ea"/>
                <a:ea typeface="+mn-ea"/>
              </a:rPr>
              <a:t>CTA</a:t>
            </a:r>
            <a:r>
              <a:rPr kumimoji="1" lang="ja-JP" altLang="en-US" sz="1600" dirty="0">
                <a:latin typeface="+mn-ea"/>
                <a:ea typeface="+mn-ea"/>
              </a:rPr>
              <a:t>ボタン</a:t>
            </a:r>
            <a:r>
              <a:rPr kumimoji="1" lang="en-US" altLang="ja-JP" sz="1200" dirty="0">
                <a:latin typeface="+mn-ea"/>
                <a:ea typeface="+mn-ea"/>
              </a:rPr>
              <a:t>※</a:t>
            </a:r>
            <a:r>
              <a:rPr kumimoji="1" lang="ja-JP" altLang="en-US" sz="1600" dirty="0">
                <a:latin typeface="+mn-ea"/>
                <a:ea typeface="+mn-ea"/>
              </a:rPr>
              <a:t>は</a:t>
            </a:r>
            <a:endParaRPr kumimoji="1" lang="en-US" altLang="ja-JP" sz="1600" dirty="0">
              <a:latin typeface="+mn-ea"/>
              <a:ea typeface="+mn-ea"/>
            </a:endParaRPr>
          </a:p>
          <a:p>
            <a:pPr algn="ctr">
              <a:spcBef>
                <a:spcPts val="600"/>
              </a:spcBef>
              <a:buClr>
                <a:srgbClr val="BFBFBF"/>
              </a:buClr>
            </a:pPr>
            <a:r>
              <a:rPr kumimoji="1" lang="ja-JP" altLang="en-US" sz="1600" dirty="0">
                <a:latin typeface="+mn-ea"/>
                <a:ea typeface="+mn-ea"/>
              </a:rPr>
              <a:t>どの組み合わせがよいだろう？</a:t>
            </a:r>
          </a:p>
        </p:txBody>
      </p:sp>
      <p:sp>
        <p:nvSpPr>
          <p:cNvPr id="19" name="テキスト ボックス 18">
            <a:extLst>
              <a:ext uri="{FF2B5EF4-FFF2-40B4-BE49-F238E27FC236}">
                <a16:creationId xmlns:a16="http://schemas.microsoft.com/office/drawing/2014/main" id="{671B0216-22E5-4848-A377-8A19AF273A83}"/>
              </a:ext>
            </a:extLst>
          </p:cNvPr>
          <p:cNvSpPr txBox="1"/>
          <p:nvPr/>
        </p:nvSpPr>
        <p:spPr>
          <a:xfrm>
            <a:off x="565779" y="6483502"/>
            <a:ext cx="8698573" cy="276999"/>
          </a:xfrm>
          <a:prstGeom prst="rect">
            <a:avLst/>
          </a:prstGeom>
          <a:noFill/>
        </p:spPr>
        <p:txBody>
          <a:bodyPr wrap="square" rtlCol="0">
            <a:spAutoFit/>
          </a:bodyPr>
          <a:lstStyle/>
          <a:p>
            <a:pPr algn="l"/>
            <a:r>
              <a:rPr kumimoji="1" lang="en-US" altLang="ja-JP" sz="1200" dirty="0">
                <a:latin typeface="+mn-ea"/>
                <a:ea typeface="+mn-ea"/>
              </a:rPr>
              <a:t>※CTA</a:t>
            </a:r>
            <a:r>
              <a:rPr kumimoji="1" lang="ja-JP" altLang="en-US" sz="1200" dirty="0">
                <a:latin typeface="+mn-ea"/>
                <a:ea typeface="+mn-ea"/>
              </a:rPr>
              <a:t>ボタン：</a:t>
            </a:r>
            <a:r>
              <a:rPr kumimoji="1" lang="en-US" altLang="ja-JP" sz="1200" dirty="0">
                <a:latin typeface="+mn-ea"/>
                <a:ea typeface="+mn-ea"/>
              </a:rPr>
              <a:t>CTA</a:t>
            </a:r>
            <a:r>
              <a:rPr kumimoji="1" lang="ja-JP" altLang="en-US" sz="1200" dirty="0">
                <a:latin typeface="+mn-ea"/>
                <a:ea typeface="+mn-ea"/>
              </a:rPr>
              <a:t>は </a:t>
            </a:r>
            <a:r>
              <a:rPr kumimoji="1" lang="en-US" altLang="ja-JP" sz="1200" dirty="0">
                <a:latin typeface="+mn-ea"/>
                <a:ea typeface="+mn-ea"/>
              </a:rPr>
              <a:t>call-to-action </a:t>
            </a:r>
            <a:r>
              <a:rPr kumimoji="1" lang="ja-JP" altLang="en-US" sz="1200" dirty="0">
                <a:latin typeface="+mn-ea"/>
                <a:ea typeface="+mn-ea"/>
              </a:rPr>
              <a:t>の略</a:t>
            </a:r>
            <a:r>
              <a:rPr kumimoji="1" lang="en-US" altLang="ja-JP" sz="1200" dirty="0">
                <a:latin typeface="+mn-ea"/>
                <a:ea typeface="+mn-ea"/>
              </a:rPr>
              <a:t>. </a:t>
            </a:r>
            <a:r>
              <a:rPr kumimoji="1" lang="ja-JP" altLang="en-US" sz="1200" dirty="0">
                <a:latin typeface="+mn-ea"/>
                <a:ea typeface="+mn-ea"/>
              </a:rPr>
              <a:t>商品の購入ボタンなど、ユーザーにとってほしい行動を表すボタン</a:t>
            </a:r>
          </a:p>
        </p:txBody>
      </p:sp>
    </p:spTree>
    <p:extLst>
      <p:ext uri="{BB962C8B-B14F-4D97-AF65-F5344CB8AC3E}">
        <p14:creationId xmlns:p14="http://schemas.microsoft.com/office/powerpoint/2010/main" val="614710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102D5C-5CFC-4440-870E-6419F08144F2}"/>
              </a:ext>
            </a:extLst>
          </p:cNvPr>
          <p:cNvSpPr>
            <a:spLocks noGrp="1"/>
          </p:cNvSpPr>
          <p:nvPr>
            <p:ph type="title"/>
          </p:nvPr>
        </p:nvSpPr>
        <p:spPr/>
        <p:txBody>
          <a:bodyPr/>
          <a:lstStyle/>
          <a:p>
            <a:r>
              <a:rPr kumimoji="1" lang="ja-JP" altLang="en-US" dirty="0"/>
              <a:t>文脈付きバンディット問題</a:t>
            </a:r>
          </a:p>
        </p:txBody>
      </p:sp>
      <p:sp>
        <p:nvSpPr>
          <p:cNvPr id="3" name="コンテンツ プレースホルダー 2">
            <a:extLst>
              <a:ext uri="{FF2B5EF4-FFF2-40B4-BE49-F238E27FC236}">
                <a16:creationId xmlns:a16="http://schemas.microsoft.com/office/drawing/2014/main" id="{512A6F56-584B-46E6-9811-AC4EB42736DB}"/>
              </a:ext>
            </a:extLst>
          </p:cNvPr>
          <p:cNvSpPr>
            <a:spLocks noGrp="1"/>
          </p:cNvSpPr>
          <p:nvPr>
            <p:ph idx="1"/>
          </p:nvPr>
        </p:nvSpPr>
        <p:spPr/>
        <p:txBody>
          <a:bodyPr/>
          <a:lstStyle/>
          <a:p>
            <a:r>
              <a:rPr kumimoji="1" lang="ja-JP" altLang="en-US" dirty="0"/>
              <a:t>組み合わせを持つ場合、特徴量を各腕が持つと考える。</a:t>
            </a:r>
            <a:endParaRPr kumimoji="1" lang="en-US" altLang="ja-JP" dirty="0"/>
          </a:p>
          <a:p>
            <a:r>
              <a:rPr kumimoji="1" lang="ja-JP" altLang="en-US" dirty="0"/>
              <a:t>このような問題を文脈付きバンディット問題と呼ぶ</a:t>
            </a:r>
          </a:p>
        </p:txBody>
      </p:sp>
      <p:sp>
        <p:nvSpPr>
          <p:cNvPr id="4" name="スライド番号プレースホルダー 3">
            <a:extLst>
              <a:ext uri="{FF2B5EF4-FFF2-40B4-BE49-F238E27FC236}">
                <a16:creationId xmlns:a16="http://schemas.microsoft.com/office/drawing/2014/main" id="{2920CB31-CA1E-456D-AE28-F9E50E0C97DF}"/>
              </a:ext>
            </a:extLst>
          </p:cNvPr>
          <p:cNvSpPr>
            <a:spLocks noGrp="1"/>
          </p:cNvSpPr>
          <p:nvPr>
            <p:ph type="sldNum" sz="quarter" idx="10"/>
          </p:nvPr>
        </p:nvSpPr>
        <p:spPr/>
        <p:txBody>
          <a:bodyPr/>
          <a:lstStyle/>
          <a:p>
            <a:fld id="{F7D9C81F-6F51-475F-ABDF-7FEE4B0A1340}" type="slidenum">
              <a:rPr lang="en-US" altLang="ja-JP" smtClean="0"/>
              <a:pPr/>
              <a:t>23</a:t>
            </a:fld>
            <a:endParaRPr lang="en-US" altLang="ja-JP" dirty="0"/>
          </a:p>
        </p:txBody>
      </p: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477962F1-4531-489C-9D2E-8E6228A6F28A}"/>
                  </a:ext>
                </a:extLst>
              </p:cNvPr>
              <p:cNvSpPr txBox="1"/>
              <p:nvPr/>
            </p:nvSpPr>
            <p:spPr>
              <a:xfrm>
                <a:off x="4426123" y="4598936"/>
                <a:ext cx="1957908"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mn-ea"/>
                        </a:rPr>
                        <m:t>𝑟</m:t>
                      </m:r>
                      <m:r>
                        <a:rPr kumimoji="1" lang="en-US" altLang="ja-JP" sz="2000" b="0" i="1" smtClean="0">
                          <a:latin typeface="Cambria Math" panose="02040503050406030204" pitchFamily="18" charset="0"/>
                          <a:ea typeface="+mn-ea"/>
                        </a:rPr>
                        <m:t>~</m:t>
                      </m:r>
                      <m:r>
                        <m:rPr>
                          <m:nor/>
                        </m:rPr>
                        <a:rPr kumimoji="1" lang="en-US" altLang="ja-JP" sz="2000" b="0" i="0" smtClean="0">
                          <a:latin typeface="Cambria Math" panose="02040503050406030204" pitchFamily="18" charset="0"/>
                          <a:ea typeface="+mn-ea"/>
                        </a:rPr>
                        <m:t>Bernoulli</m:t>
                      </m:r>
                      <m:r>
                        <a:rPr kumimoji="1" lang="en-US" altLang="ja-JP" sz="2000" b="0" i="1" smtClean="0">
                          <a:latin typeface="Cambria Math" panose="02040503050406030204" pitchFamily="18" charset="0"/>
                          <a:ea typeface="+mn-ea"/>
                        </a:rPr>
                        <m:t>(</m:t>
                      </m:r>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𝑥</m:t>
                          </m:r>
                        </m:sub>
                      </m:sSub>
                      <m:r>
                        <a:rPr kumimoji="1" lang="en-US" altLang="ja-JP" sz="2000" b="0" i="1" smtClean="0">
                          <a:latin typeface="Cambria Math" panose="02040503050406030204" pitchFamily="18" charset="0"/>
                          <a:ea typeface="+mn-ea"/>
                        </a:rPr>
                        <m:t>)</m:t>
                      </m:r>
                    </m:oMath>
                  </m:oMathPara>
                </a14:m>
                <a:endParaRPr kumimoji="1" lang="ja-JP" altLang="en-US" sz="2000" dirty="0">
                  <a:latin typeface="+mn-ea"/>
                  <a:ea typeface="+mn-ea"/>
                </a:endParaRPr>
              </a:p>
            </p:txBody>
          </p:sp>
        </mc:Choice>
        <mc:Fallback xmlns="">
          <p:sp>
            <p:nvSpPr>
              <p:cNvPr id="52" name="テキスト ボックス 51">
                <a:extLst>
                  <a:ext uri="{FF2B5EF4-FFF2-40B4-BE49-F238E27FC236}">
                    <a16:creationId xmlns:a16="http://schemas.microsoft.com/office/drawing/2014/main" id="{477962F1-4531-489C-9D2E-8E6228A6F28A}"/>
                  </a:ext>
                </a:extLst>
              </p:cNvPr>
              <p:cNvSpPr txBox="1">
                <a:spLocks noRot="1" noChangeAspect="1" noMove="1" noResize="1" noEditPoints="1" noAdjustHandles="1" noChangeArrowheads="1" noChangeShapeType="1" noTextEdit="1"/>
              </p:cNvSpPr>
              <p:nvPr/>
            </p:nvSpPr>
            <p:spPr>
              <a:xfrm>
                <a:off x="4426123" y="4598936"/>
                <a:ext cx="1957908" cy="400110"/>
              </a:xfrm>
              <a:prstGeom prst="rect">
                <a:avLst/>
              </a:prstGeom>
              <a:blipFill>
                <a:blip r:embed="rId2"/>
                <a:stretch>
                  <a:fillRect r="-1869" b="-1060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C046F47F-AA44-4DC6-9B23-8D7B21CC1FE4}"/>
                  </a:ext>
                </a:extLst>
              </p:cNvPr>
              <p:cNvSpPr txBox="1"/>
              <p:nvPr/>
            </p:nvSpPr>
            <p:spPr>
              <a:xfrm>
                <a:off x="4079776" y="5693129"/>
                <a:ext cx="2523599"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Cambria Math" panose="02040503050406030204" pitchFamily="18" charset="0"/>
                        </a:rPr>
                        <m:t>𝑟</m:t>
                      </m:r>
                      <m:r>
                        <a:rPr kumimoji="1" lang="en-US" altLang="ja-JP" sz="2000" b="0" i="1" smtClean="0">
                          <a:latin typeface="Cambria Math" panose="02040503050406030204" pitchFamily="18" charset="0"/>
                          <a:ea typeface="Cambria Math" panose="02040503050406030204" pitchFamily="18" charset="0"/>
                        </a:rPr>
                        <m:t>∈{0,1}</m:t>
                      </m:r>
                    </m:oMath>
                  </m:oMathPara>
                </a14:m>
                <a:endParaRPr kumimoji="1" lang="ja-JP" altLang="en-US" sz="2000" dirty="0">
                  <a:latin typeface="+mn-ea"/>
                  <a:ea typeface="+mn-ea"/>
                </a:endParaRPr>
              </a:p>
            </p:txBody>
          </p:sp>
        </mc:Choice>
        <mc:Fallback xmlns="">
          <p:sp>
            <p:nvSpPr>
              <p:cNvPr id="54" name="テキスト ボックス 53">
                <a:extLst>
                  <a:ext uri="{FF2B5EF4-FFF2-40B4-BE49-F238E27FC236}">
                    <a16:creationId xmlns:a16="http://schemas.microsoft.com/office/drawing/2014/main" id="{C046F47F-AA44-4DC6-9B23-8D7B21CC1FE4}"/>
                  </a:ext>
                </a:extLst>
              </p:cNvPr>
              <p:cNvSpPr txBox="1">
                <a:spLocks noRot="1" noChangeAspect="1" noMove="1" noResize="1" noEditPoints="1" noAdjustHandles="1" noChangeArrowheads="1" noChangeShapeType="1" noTextEdit="1"/>
              </p:cNvSpPr>
              <p:nvPr/>
            </p:nvSpPr>
            <p:spPr>
              <a:xfrm>
                <a:off x="4079776" y="5693129"/>
                <a:ext cx="2523599" cy="400110"/>
              </a:xfrm>
              <a:prstGeom prst="rect">
                <a:avLst/>
              </a:prstGeom>
              <a:blipFill>
                <a:blip r:embed="rId3"/>
                <a:stretch>
                  <a:fillRect b="-9091"/>
                </a:stretch>
              </a:blipFill>
            </p:spPr>
            <p:txBody>
              <a:bodyPr/>
              <a:lstStyle/>
              <a:p>
                <a:r>
                  <a:rPr lang="ja-JP" altLang="en-US">
                    <a:noFill/>
                  </a:rPr>
                  <a:t> </a:t>
                </a:r>
              </a:p>
            </p:txBody>
          </p:sp>
        </mc:Fallback>
      </mc:AlternateContent>
      <p:grpSp>
        <p:nvGrpSpPr>
          <p:cNvPr id="7" name="グループ化 6">
            <a:extLst>
              <a:ext uri="{FF2B5EF4-FFF2-40B4-BE49-F238E27FC236}">
                <a16:creationId xmlns:a16="http://schemas.microsoft.com/office/drawing/2014/main" id="{61D1AE02-1801-46B1-A969-AFD67C2AC575}"/>
              </a:ext>
            </a:extLst>
          </p:cNvPr>
          <p:cNvGrpSpPr/>
          <p:nvPr/>
        </p:nvGrpSpPr>
        <p:grpSpPr>
          <a:xfrm>
            <a:off x="695400" y="2703413"/>
            <a:ext cx="2016223" cy="3595173"/>
            <a:chOff x="695400" y="2703413"/>
            <a:chExt cx="2016223" cy="3595173"/>
          </a:xfrm>
        </p:grpSpPr>
        <p:pic>
          <p:nvPicPr>
            <p:cNvPr id="8" name="図 7">
              <a:extLst>
                <a:ext uri="{FF2B5EF4-FFF2-40B4-BE49-F238E27FC236}">
                  <a16:creationId xmlns:a16="http://schemas.microsoft.com/office/drawing/2014/main" id="{F8740B78-EFF3-4814-932F-A40B1B2DBF64}"/>
                </a:ext>
              </a:extLst>
            </p:cNvPr>
            <p:cNvPicPr>
              <a:picLocks noChangeAspect="1"/>
            </p:cNvPicPr>
            <p:nvPr/>
          </p:nvPicPr>
          <p:blipFill rotWithShape="1">
            <a:blip r:embed="rId4">
              <a:extLst>
                <a:ext uri="{28A0092B-C50C-407E-A947-70E740481C1C}">
                  <a14:useLocalDpi xmlns:a14="http://schemas.microsoft.com/office/drawing/2010/main" val="0"/>
                </a:ext>
              </a:extLst>
            </a:blip>
            <a:srcRect b="14300"/>
            <a:stretch/>
          </p:blipFill>
          <p:spPr>
            <a:xfrm>
              <a:off x="1177143" y="2804507"/>
              <a:ext cx="1457400" cy="1248985"/>
            </a:xfrm>
            <a:prstGeom prst="rect">
              <a:avLst/>
            </a:prstGeom>
          </p:spPr>
        </p:pic>
        <p:pic>
          <p:nvPicPr>
            <p:cNvPr id="13" name="図 12">
              <a:extLst>
                <a:ext uri="{FF2B5EF4-FFF2-40B4-BE49-F238E27FC236}">
                  <a16:creationId xmlns:a16="http://schemas.microsoft.com/office/drawing/2014/main" id="{9648500C-3434-48DE-B737-3F789CB25D3C}"/>
                </a:ext>
              </a:extLst>
            </p:cNvPr>
            <p:cNvPicPr>
              <a:picLocks noChangeAspect="1"/>
            </p:cNvPicPr>
            <p:nvPr/>
          </p:nvPicPr>
          <p:blipFill rotWithShape="1">
            <a:blip r:embed="rId5">
              <a:extLst>
                <a:ext uri="{28A0092B-C50C-407E-A947-70E740481C1C}">
                  <a14:useLocalDpi xmlns:a14="http://schemas.microsoft.com/office/drawing/2010/main" val="0"/>
                </a:ext>
              </a:extLst>
            </a:blip>
            <a:srcRect b="15350"/>
            <a:stretch/>
          </p:blipFill>
          <p:spPr>
            <a:xfrm>
              <a:off x="1401787" y="5445224"/>
              <a:ext cx="1008112" cy="853362"/>
            </a:xfrm>
            <a:prstGeom prst="rect">
              <a:avLst/>
            </a:prstGeom>
          </p:spPr>
        </p:pic>
        <p:cxnSp>
          <p:nvCxnSpPr>
            <p:cNvPr id="15" name="直線矢印コネクタ 14">
              <a:extLst>
                <a:ext uri="{FF2B5EF4-FFF2-40B4-BE49-F238E27FC236}">
                  <a16:creationId xmlns:a16="http://schemas.microsoft.com/office/drawing/2014/main" id="{0A3630F7-6255-4888-96C5-0017C3C5F256}"/>
                </a:ext>
              </a:extLst>
            </p:cNvPr>
            <p:cNvCxnSpPr>
              <a:cxnSpLocks/>
              <a:stCxn id="20" idx="2"/>
              <a:endCxn id="13" idx="0"/>
            </p:cNvCxnSpPr>
            <p:nvPr/>
          </p:nvCxnSpPr>
          <p:spPr bwMode="auto">
            <a:xfrm>
              <a:off x="1905843" y="4549303"/>
              <a:ext cx="0" cy="89592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655077A0-0137-489A-836C-3B7C7A8614C1}"/>
                    </a:ext>
                  </a:extLst>
                </p:cNvPr>
                <p:cNvSpPr txBox="1"/>
                <p:nvPr/>
              </p:nvSpPr>
              <p:spPr>
                <a:xfrm>
                  <a:off x="1100063" y="4149193"/>
                  <a:ext cx="161156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𝑥</m:t>
                            </m:r>
                          </m:e>
                          <m:sub>
                            <m:r>
                              <a:rPr kumimoji="1" lang="en-US" altLang="ja-JP" sz="2000" b="0" i="1" smtClean="0">
                                <a:latin typeface="Cambria Math" panose="02040503050406030204" pitchFamily="18" charset="0"/>
                                <a:ea typeface="+mn-ea"/>
                              </a:rPr>
                              <m:t>1</m:t>
                            </m:r>
                          </m:sub>
                        </m:sSub>
                        <m:r>
                          <a:rPr kumimoji="1" lang="en-US" altLang="ja-JP" sz="2000" b="0" i="1" smtClean="0">
                            <a:latin typeface="Cambria Math" panose="02040503050406030204" pitchFamily="18" charset="0"/>
                            <a:ea typeface="+mn-ea"/>
                          </a:rPr>
                          <m:t>=</m:t>
                        </m:r>
                        <m:sSup>
                          <m:sSupPr>
                            <m:ctrlPr>
                              <a:rPr kumimoji="1" lang="en-US" altLang="ja-JP" sz="2000" b="0" i="1" smtClean="0">
                                <a:latin typeface="Cambria Math" panose="02040503050406030204" pitchFamily="18" charset="0"/>
                                <a:ea typeface="+mn-ea"/>
                              </a:rPr>
                            </m:ctrlPr>
                          </m:sSupPr>
                          <m:e>
                            <m:r>
                              <a:rPr kumimoji="1" lang="en-US" altLang="ja-JP" sz="2000" i="1">
                                <a:latin typeface="Cambria Math" panose="02040503050406030204" pitchFamily="18" charset="0"/>
                              </a:rPr>
                              <m:t>(0, 1)</m:t>
                            </m:r>
                          </m:e>
                          <m:sup>
                            <m:r>
                              <a:rPr kumimoji="1" lang="en-US" altLang="ja-JP" sz="2000" b="0" i="1" smtClean="0">
                                <a:latin typeface="Cambria Math" panose="02040503050406030204" pitchFamily="18" charset="0"/>
                                <a:ea typeface="+mn-ea"/>
                              </a:rPr>
                              <m:t>𝑇</m:t>
                            </m:r>
                          </m:sup>
                        </m:sSup>
                      </m:oMath>
                    </m:oMathPara>
                  </a14:m>
                  <a:endParaRPr kumimoji="1" lang="ja-JP" altLang="en-US" sz="2000" dirty="0">
                    <a:latin typeface="+mn-ea"/>
                    <a:ea typeface="+mn-ea"/>
                  </a:endParaRPr>
                </a:p>
              </p:txBody>
            </p:sp>
          </mc:Choice>
          <mc:Fallback xmlns="">
            <p:sp>
              <p:nvSpPr>
                <p:cNvPr id="20" name="テキスト ボックス 19">
                  <a:extLst>
                    <a:ext uri="{FF2B5EF4-FFF2-40B4-BE49-F238E27FC236}">
                      <a16:creationId xmlns:a16="http://schemas.microsoft.com/office/drawing/2014/main" id="{655077A0-0137-489A-836C-3B7C7A8614C1}"/>
                    </a:ext>
                  </a:extLst>
                </p:cNvPr>
                <p:cNvSpPr txBox="1">
                  <a:spLocks noRot="1" noChangeAspect="1" noMove="1" noResize="1" noEditPoints="1" noAdjustHandles="1" noChangeArrowheads="1" noChangeShapeType="1" noTextEdit="1"/>
                </p:cNvSpPr>
                <p:nvPr/>
              </p:nvSpPr>
              <p:spPr>
                <a:xfrm>
                  <a:off x="1100063" y="4149193"/>
                  <a:ext cx="1611560" cy="400110"/>
                </a:xfrm>
                <a:prstGeom prst="rect">
                  <a:avLst/>
                </a:prstGeom>
                <a:blipFill>
                  <a:blip r:embed="rId6"/>
                  <a:stretch>
                    <a:fillRect b="-12308"/>
                  </a:stretch>
                </a:blipFill>
              </p:spPr>
              <p:txBody>
                <a:bodyPr/>
                <a:lstStyle/>
                <a:p>
                  <a:r>
                    <a:rPr lang="ja-JP" altLang="en-US">
                      <a:noFill/>
                    </a:rPr>
                    <a:t> </a:t>
                  </a:r>
                </a:p>
              </p:txBody>
            </p:sp>
          </mc:Fallback>
        </mc:AlternateContent>
        <p:sp>
          <p:nvSpPr>
            <p:cNvPr id="57" name="楕円 56">
              <a:extLst>
                <a:ext uri="{FF2B5EF4-FFF2-40B4-BE49-F238E27FC236}">
                  <a16:creationId xmlns:a16="http://schemas.microsoft.com/office/drawing/2014/main" id="{8813070D-715E-4F40-B13E-DEA6E94A7B25}"/>
                </a:ext>
              </a:extLst>
            </p:cNvPr>
            <p:cNvSpPr/>
            <p:nvPr/>
          </p:nvSpPr>
          <p:spPr bwMode="auto">
            <a:xfrm>
              <a:off x="695400" y="2703413"/>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b="1" dirty="0">
                  <a:solidFill>
                    <a:schemeClr val="bg1"/>
                  </a:solidFill>
                  <a:latin typeface="+mn-ea"/>
                  <a:ea typeface="+mn-ea"/>
                </a:rPr>
                <a:t>1</a:t>
              </a:r>
              <a:endParaRPr kumimoji="1" lang="ja-JP" altLang="en-US" sz="3200" b="1" dirty="0">
                <a:solidFill>
                  <a:schemeClr val="bg1"/>
                </a:solidFill>
                <a:latin typeface="+mn-ea"/>
                <a:ea typeface="+mn-ea"/>
              </a:endParaRPr>
            </a:p>
          </p:txBody>
        </p:sp>
      </p:grpSp>
      <p:grpSp>
        <p:nvGrpSpPr>
          <p:cNvPr id="69" name="グループ化 68">
            <a:extLst>
              <a:ext uri="{FF2B5EF4-FFF2-40B4-BE49-F238E27FC236}">
                <a16:creationId xmlns:a16="http://schemas.microsoft.com/office/drawing/2014/main" id="{661D3041-0D1A-4950-AA53-06E9A1B7F02F}"/>
              </a:ext>
            </a:extLst>
          </p:cNvPr>
          <p:cNvGrpSpPr/>
          <p:nvPr/>
        </p:nvGrpSpPr>
        <p:grpSpPr>
          <a:xfrm>
            <a:off x="2711624" y="2703413"/>
            <a:ext cx="2016223" cy="3595173"/>
            <a:chOff x="695400" y="2703413"/>
            <a:chExt cx="2016223" cy="3595173"/>
          </a:xfrm>
        </p:grpSpPr>
        <p:pic>
          <p:nvPicPr>
            <p:cNvPr id="70" name="図 69">
              <a:extLst>
                <a:ext uri="{FF2B5EF4-FFF2-40B4-BE49-F238E27FC236}">
                  <a16:creationId xmlns:a16="http://schemas.microsoft.com/office/drawing/2014/main" id="{A7076C06-1610-441A-9E28-B33A30E9692A}"/>
                </a:ext>
              </a:extLst>
            </p:cNvPr>
            <p:cNvPicPr>
              <a:picLocks noChangeAspect="1"/>
            </p:cNvPicPr>
            <p:nvPr/>
          </p:nvPicPr>
          <p:blipFill rotWithShape="1">
            <a:blip r:embed="rId4">
              <a:extLst>
                <a:ext uri="{28A0092B-C50C-407E-A947-70E740481C1C}">
                  <a14:useLocalDpi xmlns:a14="http://schemas.microsoft.com/office/drawing/2010/main" val="0"/>
                </a:ext>
              </a:extLst>
            </a:blip>
            <a:srcRect b="14300"/>
            <a:stretch/>
          </p:blipFill>
          <p:spPr>
            <a:xfrm>
              <a:off x="1177143" y="2804507"/>
              <a:ext cx="1457400" cy="1248985"/>
            </a:xfrm>
            <a:prstGeom prst="rect">
              <a:avLst/>
            </a:prstGeom>
          </p:spPr>
        </p:pic>
        <p:pic>
          <p:nvPicPr>
            <p:cNvPr id="71" name="図 70">
              <a:extLst>
                <a:ext uri="{FF2B5EF4-FFF2-40B4-BE49-F238E27FC236}">
                  <a16:creationId xmlns:a16="http://schemas.microsoft.com/office/drawing/2014/main" id="{B6C14CF9-1173-4679-A0B5-CABC6CF3CA67}"/>
                </a:ext>
              </a:extLst>
            </p:cNvPr>
            <p:cNvPicPr>
              <a:picLocks noChangeAspect="1"/>
            </p:cNvPicPr>
            <p:nvPr/>
          </p:nvPicPr>
          <p:blipFill rotWithShape="1">
            <a:blip r:embed="rId5">
              <a:extLst>
                <a:ext uri="{28A0092B-C50C-407E-A947-70E740481C1C}">
                  <a14:useLocalDpi xmlns:a14="http://schemas.microsoft.com/office/drawing/2010/main" val="0"/>
                </a:ext>
              </a:extLst>
            </a:blip>
            <a:srcRect b="15350"/>
            <a:stretch/>
          </p:blipFill>
          <p:spPr>
            <a:xfrm>
              <a:off x="1401787" y="5445224"/>
              <a:ext cx="1008112" cy="853362"/>
            </a:xfrm>
            <a:prstGeom prst="rect">
              <a:avLst/>
            </a:prstGeom>
          </p:spPr>
        </p:pic>
        <p:cxnSp>
          <p:nvCxnSpPr>
            <p:cNvPr id="72" name="直線矢印コネクタ 71">
              <a:extLst>
                <a:ext uri="{FF2B5EF4-FFF2-40B4-BE49-F238E27FC236}">
                  <a16:creationId xmlns:a16="http://schemas.microsoft.com/office/drawing/2014/main" id="{1AF833BC-07C7-4DFB-B93D-171CB7CC850F}"/>
                </a:ext>
              </a:extLst>
            </p:cNvPr>
            <p:cNvCxnSpPr>
              <a:cxnSpLocks/>
              <a:stCxn id="73" idx="2"/>
              <a:endCxn id="71" idx="0"/>
            </p:cNvCxnSpPr>
            <p:nvPr/>
          </p:nvCxnSpPr>
          <p:spPr bwMode="auto">
            <a:xfrm>
              <a:off x="1905843" y="4549303"/>
              <a:ext cx="0" cy="89592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94743F8E-8620-4286-B1C6-4E2B8DFCD56C}"/>
                    </a:ext>
                  </a:extLst>
                </p:cNvPr>
                <p:cNvSpPr txBox="1"/>
                <p:nvPr/>
              </p:nvSpPr>
              <p:spPr>
                <a:xfrm>
                  <a:off x="1100063" y="4149193"/>
                  <a:ext cx="161156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𝑥</m:t>
                            </m:r>
                          </m:e>
                          <m:sub>
                            <m:r>
                              <a:rPr kumimoji="1" lang="en-US" altLang="ja-JP" sz="2000" b="0" i="1" smtClean="0">
                                <a:latin typeface="Cambria Math" panose="02040503050406030204" pitchFamily="18" charset="0"/>
                                <a:ea typeface="+mn-ea"/>
                              </a:rPr>
                              <m:t>2</m:t>
                            </m:r>
                          </m:sub>
                        </m:sSub>
                        <m:r>
                          <a:rPr kumimoji="1" lang="en-US" altLang="ja-JP" sz="2000" b="0" i="1" smtClean="0">
                            <a:latin typeface="Cambria Math" panose="02040503050406030204" pitchFamily="18" charset="0"/>
                            <a:ea typeface="+mn-ea"/>
                          </a:rPr>
                          <m:t>=</m:t>
                        </m:r>
                        <m:sSup>
                          <m:sSupPr>
                            <m:ctrlPr>
                              <a:rPr kumimoji="1" lang="en-US" altLang="ja-JP" sz="2000" b="0" i="1" smtClean="0">
                                <a:latin typeface="Cambria Math" panose="02040503050406030204" pitchFamily="18" charset="0"/>
                                <a:ea typeface="+mn-ea"/>
                              </a:rPr>
                            </m:ctrlPr>
                          </m:sSupPr>
                          <m:e>
                            <m:r>
                              <a:rPr kumimoji="1" lang="en-US" altLang="ja-JP" sz="2000" i="1">
                                <a:latin typeface="Cambria Math" panose="02040503050406030204" pitchFamily="18" charset="0"/>
                              </a:rPr>
                              <m:t>(</m:t>
                            </m:r>
                            <m:r>
                              <a:rPr kumimoji="1" lang="en-US" altLang="ja-JP" sz="2000" b="0" i="1" smtClean="0">
                                <a:latin typeface="Cambria Math" panose="02040503050406030204" pitchFamily="18" charset="0"/>
                              </a:rPr>
                              <m:t>1</m:t>
                            </m:r>
                            <m:r>
                              <a:rPr kumimoji="1" lang="en-US" altLang="ja-JP" sz="2000" i="1">
                                <a:latin typeface="Cambria Math" panose="02040503050406030204" pitchFamily="18" charset="0"/>
                              </a:rPr>
                              <m:t>, </m:t>
                            </m:r>
                            <m:r>
                              <a:rPr kumimoji="1" lang="en-US" altLang="ja-JP" sz="2000" b="0" i="1" smtClean="0">
                                <a:latin typeface="Cambria Math" panose="02040503050406030204" pitchFamily="18" charset="0"/>
                              </a:rPr>
                              <m:t>0</m:t>
                            </m:r>
                            <m:r>
                              <a:rPr kumimoji="1" lang="en-US" altLang="ja-JP" sz="2000" i="1">
                                <a:latin typeface="Cambria Math" panose="02040503050406030204" pitchFamily="18" charset="0"/>
                              </a:rPr>
                              <m:t>)</m:t>
                            </m:r>
                          </m:e>
                          <m:sup>
                            <m:r>
                              <a:rPr kumimoji="1" lang="en-US" altLang="ja-JP" sz="2000" b="0" i="1" smtClean="0">
                                <a:latin typeface="Cambria Math" panose="02040503050406030204" pitchFamily="18" charset="0"/>
                                <a:ea typeface="+mn-ea"/>
                              </a:rPr>
                              <m:t>𝑇</m:t>
                            </m:r>
                          </m:sup>
                        </m:sSup>
                      </m:oMath>
                    </m:oMathPara>
                  </a14:m>
                  <a:endParaRPr kumimoji="1" lang="ja-JP" altLang="en-US" sz="2000" dirty="0">
                    <a:latin typeface="+mn-ea"/>
                    <a:ea typeface="+mn-ea"/>
                  </a:endParaRPr>
                </a:p>
              </p:txBody>
            </p:sp>
          </mc:Choice>
          <mc:Fallback xmlns="">
            <p:sp>
              <p:nvSpPr>
                <p:cNvPr id="73" name="テキスト ボックス 72">
                  <a:extLst>
                    <a:ext uri="{FF2B5EF4-FFF2-40B4-BE49-F238E27FC236}">
                      <a16:creationId xmlns:a16="http://schemas.microsoft.com/office/drawing/2014/main" id="{94743F8E-8620-4286-B1C6-4E2B8DFCD56C}"/>
                    </a:ext>
                  </a:extLst>
                </p:cNvPr>
                <p:cNvSpPr txBox="1">
                  <a:spLocks noRot="1" noChangeAspect="1" noMove="1" noResize="1" noEditPoints="1" noAdjustHandles="1" noChangeArrowheads="1" noChangeShapeType="1" noTextEdit="1"/>
                </p:cNvSpPr>
                <p:nvPr/>
              </p:nvSpPr>
              <p:spPr>
                <a:xfrm>
                  <a:off x="1100063" y="4149193"/>
                  <a:ext cx="1611560" cy="400110"/>
                </a:xfrm>
                <a:prstGeom prst="rect">
                  <a:avLst/>
                </a:prstGeom>
                <a:blipFill>
                  <a:blip r:embed="rId7"/>
                  <a:stretch>
                    <a:fillRect b="-12308"/>
                  </a:stretch>
                </a:blipFill>
              </p:spPr>
              <p:txBody>
                <a:bodyPr/>
                <a:lstStyle/>
                <a:p>
                  <a:r>
                    <a:rPr lang="ja-JP" altLang="en-US">
                      <a:noFill/>
                    </a:rPr>
                    <a:t> </a:t>
                  </a:r>
                </a:p>
              </p:txBody>
            </p:sp>
          </mc:Fallback>
        </mc:AlternateContent>
        <p:sp>
          <p:nvSpPr>
            <p:cNvPr id="74" name="楕円 73">
              <a:extLst>
                <a:ext uri="{FF2B5EF4-FFF2-40B4-BE49-F238E27FC236}">
                  <a16:creationId xmlns:a16="http://schemas.microsoft.com/office/drawing/2014/main" id="{A75849A3-DC09-4B93-A7B6-DED9FC86688A}"/>
                </a:ext>
              </a:extLst>
            </p:cNvPr>
            <p:cNvSpPr/>
            <p:nvPr/>
          </p:nvSpPr>
          <p:spPr bwMode="auto">
            <a:xfrm>
              <a:off x="695400" y="2703413"/>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b="1" dirty="0">
                  <a:solidFill>
                    <a:schemeClr val="bg1"/>
                  </a:solidFill>
                  <a:latin typeface="+mn-ea"/>
                  <a:ea typeface="+mn-ea"/>
                </a:rPr>
                <a:t>2</a:t>
              </a:r>
              <a:endParaRPr kumimoji="1" lang="ja-JP" altLang="en-US" sz="3200" b="1" dirty="0">
                <a:solidFill>
                  <a:schemeClr val="bg1"/>
                </a:solidFill>
                <a:latin typeface="+mn-ea"/>
                <a:ea typeface="+mn-ea"/>
              </a:endParaRPr>
            </a:p>
          </p:txBody>
        </p:sp>
      </p:grpSp>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091364AE-D190-4C03-8D75-9F2CAAAA1C7A}"/>
                  </a:ext>
                </a:extLst>
              </p:cNvPr>
              <p:cNvSpPr txBox="1"/>
              <p:nvPr/>
            </p:nvSpPr>
            <p:spPr>
              <a:xfrm>
                <a:off x="4426122" y="4995481"/>
                <a:ext cx="5798337" cy="400110"/>
              </a:xfrm>
              <a:prstGeom prst="rect">
                <a:avLst/>
              </a:prstGeom>
              <a:noFill/>
            </p:spPr>
            <p:txBody>
              <a:bodyPr wrap="square" rtlCol="0">
                <a:spAutoFit/>
              </a:bodyPr>
              <a:lstStyle/>
              <a:p>
                <a:pPr algn="l"/>
                <a14:m>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𝑥</m:t>
                        </m:r>
                      </m:sub>
                    </m:sSub>
                  </m:oMath>
                </a14:m>
                <a:r>
                  <a:rPr kumimoji="1" lang="en-US" altLang="ja-JP" sz="2000" dirty="0">
                    <a:latin typeface="+mn-ea"/>
                    <a:ea typeface="+mn-ea"/>
                  </a:rPr>
                  <a:t>:</a:t>
                </a:r>
                <a:r>
                  <a:rPr kumimoji="1" lang="ja-JP" altLang="en-US" sz="2000" dirty="0">
                    <a:latin typeface="+mn-ea"/>
                    <a:ea typeface="+mn-ea"/>
                  </a:rPr>
                  <a:t>特徴量</a:t>
                </a:r>
                <a14:m>
                  <m:oMath xmlns:m="http://schemas.openxmlformats.org/officeDocument/2006/math">
                    <m:r>
                      <a:rPr kumimoji="1" lang="en-US" altLang="ja-JP" sz="2000" b="0" i="1" smtClean="0">
                        <a:latin typeface="Cambria Math" panose="02040503050406030204" pitchFamily="18" charset="0"/>
                        <a:ea typeface="+mn-ea"/>
                      </a:rPr>
                      <m:t>𝑥</m:t>
                    </m:r>
                  </m:oMath>
                </a14:m>
                <a:r>
                  <a:rPr kumimoji="1" lang="ja-JP" altLang="en-US" sz="2000" dirty="0">
                    <a:latin typeface="+mn-ea"/>
                    <a:ea typeface="+mn-ea"/>
                  </a:rPr>
                  <a:t>によって異なる値を与えるパラメータ</a:t>
                </a:r>
              </a:p>
            </p:txBody>
          </p:sp>
        </mc:Choice>
        <mc:Fallback xmlns="">
          <p:sp>
            <p:nvSpPr>
              <p:cNvPr id="76" name="テキスト ボックス 75">
                <a:extLst>
                  <a:ext uri="{FF2B5EF4-FFF2-40B4-BE49-F238E27FC236}">
                    <a16:creationId xmlns:a16="http://schemas.microsoft.com/office/drawing/2014/main" id="{091364AE-D190-4C03-8D75-9F2CAAAA1C7A}"/>
                  </a:ext>
                </a:extLst>
              </p:cNvPr>
              <p:cNvSpPr txBox="1">
                <a:spLocks noRot="1" noChangeAspect="1" noMove="1" noResize="1" noEditPoints="1" noAdjustHandles="1" noChangeArrowheads="1" noChangeShapeType="1" noTextEdit="1"/>
              </p:cNvSpPr>
              <p:nvPr/>
            </p:nvSpPr>
            <p:spPr>
              <a:xfrm>
                <a:off x="4426122" y="4995481"/>
                <a:ext cx="5798337" cy="400110"/>
              </a:xfrm>
              <a:prstGeom prst="rect">
                <a:avLst/>
              </a:prstGeom>
              <a:blipFill>
                <a:blip r:embed="rId8"/>
                <a:stretch>
                  <a:fillRect t="-7576" r="-946" b="-257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7" name="吹き出し: 四角形 76">
                <a:extLst>
                  <a:ext uri="{FF2B5EF4-FFF2-40B4-BE49-F238E27FC236}">
                    <a16:creationId xmlns:a16="http://schemas.microsoft.com/office/drawing/2014/main" id="{FC32BCE1-F40B-4CAF-B53F-D42E848B1871}"/>
                  </a:ext>
                </a:extLst>
              </p:cNvPr>
              <p:cNvSpPr/>
              <p:nvPr/>
            </p:nvSpPr>
            <p:spPr bwMode="auto">
              <a:xfrm>
                <a:off x="5132511" y="2661278"/>
                <a:ext cx="6940153" cy="1852721"/>
              </a:xfrm>
              <a:prstGeom prst="wedgeRectCallout">
                <a:avLst>
                  <a:gd name="adj1" fmla="val -57689"/>
                  <a:gd name="adj2" fmla="val 40317"/>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spcBef>
                    <a:spcPts val="600"/>
                  </a:spcBef>
                  <a:buClr>
                    <a:srgbClr val="BFBFBF"/>
                  </a:buClr>
                </a:pPr>
                <a14:m>
                  <m:oMath xmlns:m="http://schemas.openxmlformats.org/officeDocument/2006/math">
                    <m:r>
                      <a:rPr kumimoji="1" lang="en-US" altLang="ja-JP" sz="1800" b="1" i="1" smtClean="0">
                        <a:solidFill>
                          <a:schemeClr val="bg1"/>
                        </a:solidFill>
                        <a:latin typeface="Cambria Math" panose="02040503050406030204" pitchFamily="18" charset="0"/>
                        <a:ea typeface="+mn-ea"/>
                      </a:rPr>
                      <m:t>𝒙</m:t>
                    </m:r>
                  </m:oMath>
                </a14:m>
                <a:r>
                  <a:rPr kumimoji="1" lang="ja-JP" altLang="en-US" sz="1800" b="1" dirty="0">
                    <a:solidFill>
                      <a:schemeClr val="bg1"/>
                    </a:solidFill>
                    <a:latin typeface="+mn-ea"/>
                    <a:ea typeface="+mn-ea"/>
                  </a:rPr>
                  <a:t>には、各腕に固有のパラメータ（スロットマシンの大きさなど）</a:t>
                </a:r>
                <a:endParaRPr kumimoji="1" lang="en-US" altLang="ja-JP" sz="1800" b="1" dirty="0">
                  <a:solidFill>
                    <a:schemeClr val="bg1"/>
                  </a:solidFill>
                  <a:latin typeface="+mn-ea"/>
                  <a:ea typeface="+mn-ea"/>
                </a:endParaRPr>
              </a:p>
              <a:p>
                <a:pPr>
                  <a:spcBef>
                    <a:spcPts val="600"/>
                  </a:spcBef>
                  <a:buClr>
                    <a:srgbClr val="BFBFBF"/>
                  </a:buClr>
                </a:pPr>
                <a:r>
                  <a:rPr kumimoji="1" lang="ja-JP" altLang="en-US" sz="1800" b="1" dirty="0">
                    <a:solidFill>
                      <a:schemeClr val="bg1"/>
                    </a:solidFill>
                    <a:latin typeface="+mn-ea"/>
                    <a:ea typeface="+mn-ea"/>
                  </a:rPr>
                  <a:t>以外にも、反復回数に依存するパラメータ</a:t>
                </a:r>
                <a:endParaRPr kumimoji="1" lang="en-US" altLang="ja-JP" sz="1800" b="1" dirty="0">
                  <a:solidFill>
                    <a:schemeClr val="bg1"/>
                  </a:solidFill>
                  <a:latin typeface="+mn-ea"/>
                  <a:ea typeface="+mn-ea"/>
                </a:endParaRPr>
              </a:p>
              <a:p>
                <a:pPr>
                  <a:spcBef>
                    <a:spcPts val="600"/>
                  </a:spcBef>
                  <a:buClr>
                    <a:srgbClr val="BFBFBF"/>
                  </a:buClr>
                </a:pPr>
                <a:r>
                  <a:rPr kumimoji="1" lang="ja-JP" altLang="en-US" sz="1800" b="1" dirty="0">
                    <a:solidFill>
                      <a:schemeClr val="bg1"/>
                    </a:solidFill>
                    <a:latin typeface="+mn-ea"/>
                    <a:ea typeface="+mn-ea"/>
                  </a:rPr>
                  <a:t>（腕を引いた日の天気など）やその組み合わせも使用できる</a:t>
                </a:r>
                <a:endParaRPr kumimoji="1" lang="en-US" altLang="ja-JP" sz="1800" b="1" dirty="0">
                  <a:solidFill>
                    <a:schemeClr val="bg1"/>
                  </a:solidFill>
                  <a:latin typeface="+mn-ea"/>
                  <a:ea typeface="+mn-ea"/>
                </a:endParaRPr>
              </a:p>
            </p:txBody>
          </p:sp>
        </mc:Choice>
        <mc:Fallback xmlns="">
          <p:sp>
            <p:nvSpPr>
              <p:cNvPr id="77" name="吹き出し: 四角形 76">
                <a:extLst>
                  <a:ext uri="{FF2B5EF4-FFF2-40B4-BE49-F238E27FC236}">
                    <a16:creationId xmlns:a16="http://schemas.microsoft.com/office/drawing/2014/main" id="{FC32BCE1-F40B-4CAF-B53F-D42E848B1871}"/>
                  </a:ext>
                </a:extLst>
              </p:cNvPr>
              <p:cNvSpPr>
                <a:spLocks noRot="1" noChangeAspect="1" noMove="1" noResize="1" noEditPoints="1" noAdjustHandles="1" noChangeArrowheads="1" noChangeShapeType="1" noTextEdit="1"/>
              </p:cNvSpPr>
              <p:nvPr/>
            </p:nvSpPr>
            <p:spPr bwMode="auto">
              <a:xfrm>
                <a:off x="5132511" y="2661278"/>
                <a:ext cx="6940153" cy="1852721"/>
              </a:xfrm>
              <a:prstGeom prst="wedgeRectCallout">
                <a:avLst>
                  <a:gd name="adj1" fmla="val -57689"/>
                  <a:gd name="adj2" fmla="val 40317"/>
                </a:avLst>
              </a:prstGeom>
              <a:blipFill>
                <a:blip r:embed="rId9"/>
                <a:stretch>
                  <a:fillRect r="-326"/>
                </a:stretch>
              </a:blipFill>
              <a:ln w="9525" cap="flat" cmpd="sng" algn="ctr">
                <a:noFill/>
                <a:prstDash val="solid"/>
                <a:round/>
                <a:headEnd type="none" w="med" len="med"/>
                <a:tailEnd type="triangle" w="med" len="med"/>
              </a:ln>
              <a:effectLst/>
            </p:spPr>
            <p:txBody>
              <a:bodyPr/>
              <a:lstStyle/>
              <a:p>
                <a:r>
                  <a:rPr lang="ja-JP" altLang="en-US">
                    <a:noFill/>
                  </a:rPr>
                  <a:t> </a:t>
                </a:r>
              </a:p>
            </p:txBody>
          </p:sp>
        </mc:Fallback>
      </mc:AlternateContent>
    </p:spTree>
    <p:extLst>
      <p:ext uri="{BB962C8B-B14F-4D97-AF65-F5344CB8AC3E}">
        <p14:creationId xmlns:p14="http://schemas.microsoft.com/office/powerpoint/2010/main" val="175652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19FF18-FD7A-451A-9D43-E52C0C911ABD}"/>
              </a:ext>
            </a:extLst>
          </p:cNvPr>
          <p:cNvSpPr>
            <a:spLocks noGrp="1"/>
          </p:cNvSpPr>
          <p:nvPr>
            <p:ph type="title"/>
          </p:nvPr>
        </p:nvSpPr>
        <p:spPr/>
        <p:txBody>
          <a:bodyPr/>
          <a:lstStyle/>
          <a:p>
            <a:r>
              <a:rPr kumimoji="1" lang="en-US" altLang="ja-JP" dirty="0" err="1"/>
              <a:t>LinUCB</a:t>
            </a:r>
            <a:r>
              <a:rPr kumimoji="1" lang="ja-JP" altLang="en-US" dirty="0"/>
              <a:t>方策</a:t>
            </a:r>
          </a:p>
        </p:txBody>
      </p:sp>
      <p:sp>
        <p:nvSpPr>
          <p:cNvPr id="3" name="コンテンツ プレースホルダー 2">
            <a:extLst>
              <a:ext uri="{FF2B5EF4-FFF2-40B4-BE49-F238E27FC236}">
                <a16:creationId xmlns:a16="http://schemas.microsoft.com/office/drawing/2014/main" id="{F7BDF7D8-439D-4009-8813-78A9F284AAA1}"/>
              </a:ext>
            </a:extLst>
          </p:cNvPr>
          <p:cNvSpPr>
            <a:spLocks noGrp="1"/>
          </p:cNvSpPr>
          <p:nvPr>
            <p:ph idx="1"/>
          </p:nvPr>
        </p:nvSpPr>
        <p:spPr/>
        <p:txBody>
          <a:bodyPr/>
          <a:lstStyle/>
          <a:p>
            <a:r>
              <a:rPr kumimoji="1" lang="ja-JP" altLang="en-US" dirty="0"/>
              <a:t>報酬が正規分布に従うとして線形回帰モデルにかける</a:t>
            </a:r>
          </a:p>
        </p:txBody>
      </p:sp>
      <p:sp>
        <p:nvSpPr>
          <p:cNvPr id="4" name="スライド番号プレースホルダー 3">
            <a:extLst>
              <a:ext uri="{FF2B5EF4-FFF2-40B4-BE49-F238E27FC236}">
                <a16:creationId xmlns:a16="http://schemas.microsoft.com/office/drawing/2014/main" id="{F9949B1B-E25D-485D-B48E-D186A1E0427B}"/>
              </a:ext>
            </a:extLst>
          </p:cNvPr>
          <p:cNvSpPr>
            <a:spLocks noGrp="1"/>
          </p:cNvSpPr>
          <p:nvPr>
            <p:ph type="sldNum" sz="quarter" idx="10"/>
          </p:nvPr>
        </p:nvSpPr>
        <p:spPr/>
        <p:txBody>
          <a:bodyPr/>
          <a:lstStyle/>
          <a:p>
            <a:fld id="{F7D9C81F-6F51-475F-ABDF-7FEE4B0A1340}" type="slidenum">
              <a:rPr lang="en-US" altLang="ja-JP" smtClean="0"/>
              <a:pPr/>
              <a:t>24</a:t>
            </a:fld>
            <a:endParaRPr lang="en-US" altLang="ja-JP" dirty="0"/>
          </a:p>
        </p:txBody>
      </p:sp>
      <p:sp>
        <p:nvSpPr>
          <p:cNvPr id="5" name="正方形/長方形 4">
            <a:extLst>
              <a:ext uri="{FF2B5EF4-FFF2-40B4-BE49-F238E27FC236}">
                <a16:creationId xmlns:a16="http://schemas.microsoft.com/office/drawing/2014/main" id="{BE1CE02C-59C7-4729-B67D-32B12012FA3E}"/>
              </a:ext>
            </a:extLst>
          </p:cNvPr>
          <p:cNvSpPr/>
          <p:nvPr/>
        </p:nvSpPr>
        <p:spPr bwMode="auto">
          <a:xfrm>
            <a:off x="911424" y="1930466"/>
            <a:ext cx="4666125" cy="548795"/>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イメージ</a:t>
            </a:r>
          </a:p>
        </p:txBody>
      </p:sp>
      <p:sp>
        <p:nvSpPr>
          <p:cNvPr id="6" name="正方形/長方形 5">
            <a:extLst>
              <a:ext uri="{FF2B5EF4-FFF2-40B4-BE49-F238E27FC236}">
                <a16:creationId xmlns:a16="http://schemas.microsoft.com/office/drawing/2014/main" id="{C82E9874-D597-49C1-A7F3-B15732118439}"/>
              </a:ext>
            </a:extLst>
          </p:cNvPr>
          <p:cNvSpPr/>
          <p:nvPr/>
        </p:nvSpPr>
        <p:spPr bwMode="auto">
          <a:xfrm>
            <a:off x="6614451" y="1930466"/>
            <a:ext cx="4666125" cy="548795"/>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アルゴリズム</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9DA6DBB6-7483-46FC-9134-D5A66F494FC1}"/>
                  </a:ext>
                </a:extLst>
              </p:cNvPr>
              <p:cNvSpPr txBox="1"/>
              <p:nvPr/>
            </p:nvSpPr>
            <p:spPr>
              <a:xfrm>
                <a:off x="6618051" y="2728198"/>
                <a:ext cx="4662526" cy="4150303"/>
              </a:xfrm>
              <a:prstGeom prst="rect">
                <a:avLst/>
              </a:prstGeom>
              <a:noFill/>
            </p:spPr>
            <p:txBody>
              <a:bodyPr wrap="square" rtlCol="0">
                <a:spAutoFit/>
              </a:bodyPr>
              <a:lstStyle/>
              <a:p>
                <a:r>
                  <a:rPr kumimoji="1" lang="ja-JP" altLang="en-US" sz="1800" dirty="0">
                    <a:latin typeface="+mn-ea"/>
                    <a:ea typeface="+mn-ea"/>
                  </a:rPr>
                  <a:t>入力：誤差項の分散</a:t>
                </a:r>
                <a14:m>
                  <m:oMath xmlns:m="http://schemas.openxmlformats.org/officeDocument/2006/math">
                    <m:sSup>
                      <m:sSupPr>
                        <m:ctrlPr>
                          <a:rPr kumimoji="1" lang="en-US" altLang="ja-JP" sz="1800" b="0" i="1" smtClean="0">
                            <a:latin typeface="Cambria Math" panose="02040503050406030204" pitchFamily="18" charset="0"/>
                          </a:rPr>
                        </m:ctrlPr>
                      </m:sSupPr>
                      <m:e>
                        <m:r>
                          <a:rPr kumimoji="1" lang="ja-JP" altLang="en-US" sz="1800" b="0" i="1" smtClean="0">
                            <a:latin typeface="Cambria Math" panose="02040503050406030204" pitchFamily="18" charset="0"/>
                          </a:rPr>
                          <m:t>𝜎</m:t>
                        </m:r>
                      </m:e>
                      <m:sup>
                        <m:r>
                          <a:rPr kumimoji="1" lang="en-US" altLang="ja-JP" sz="1800" b="0" i="1" smtClean="0">
                            <a:latin typeface="Cambria Math" panose="02040503050406030204" pitchFamily="18" charset="0"/>
                          </a:rPr>
                          <m:t>2</m:t>
                        </m:r>
                      </m:sup>
                    </m:sSup>
                  </m:oMath>
                </a14:m>
                <a:endParaRPr kumimoji="1" lang="en-US" altLang="ja-JP" sz="1800" dirty="0">
                  <a:latin typeface="+mn-ea"/>
                  <a:ea typeface="+mn-ea"/>
                </a:endParaRPr>
              </a:p>
              <a:p>
                <a:r>
                  <a:rPr kumimoji="1" lang="ja-JP" altLang="en-US" sz="1800" dirty="0">
                    <a:latin typeface="+mn-ea"/>
                    <a:ea typeface="+mn-ea"/>
                  </a:rPr>
                  <a:t>パラメータ：</a:t>
                </a:r>
                <a14:m>
                  <m:oMath xmlns:m="http://schemas.openxmlformats.org/officeDocument/2006/math">
                    <m:sSubSup>
                      <m:sSubSupPr>
                        <m:ctrlPr>
                          <a:rPr kumimoji="1" lang="en-US" altLang="ja-JP" sz="1800" i="1" smtClean="0">
                            <a:latin typeface="Cambria Math" panose="02040503050406030204" pitchFamily="18" charset="0"/>
                            <a:ea typeface="+mn-ea"/>
                          </a:rPr>
                        </m:ctrlPr>
                      </m:sSubSupPr>
                      <m:e>
                        <m:r>
                          <a:rPr kumimoji="1" lang="ja-JP" altLang="en-US" sz="1800" i="1" smtClean="0">
                            <a:latin typeface="Cambria Math" panose="02040503050406030204" pitchFamily="18" charset="0"/>
                            <a:ea typeface="+mn-ea"/>
                          </a:rPr>
                          <m:t>𝜎</m:t>
                        </m:r>
                      </m:e>
                      <m:sub>
                        <m:r>
                          <a:rPr kumimoji="1" lang="en-US" altLang="ja-JP" sz="1800" b="0" i="1" smtClean="0">
                            <a:latin typeface="Cambria Math" panose="02040503050406030204" pitchFamily="18" charset="0"/>
                            <a:ea typeface="+mn-ea"/>
                          </a:rPr>
                          <m:t>0</m:t>
                        </m:r>
                      </m:sub>
                      <m:sup>
                        <m:r>
                          <a:rPr kumimoji="1" lang="en-US" altLang="ja-JP" sz="1800" b="0" i="1" smtClean="0">
                            <a:latin typeface="Cambria Math" panose="02040503050406030204" pitchFamily="18" charset="0"/>
                            <a:ea typeface="+mn-ea"/>
                          </a:rPr>
                          <m:t>2</m:t>
                        </m:r>
                      </m:sup>
                    </m:sSubSup>
                    <m:r>
                      <a:rPr kumimoji="1" lang="en-US" altLang="ja-JP" sz="1800" b="0" i="1" smtClean="0">
                        <a:latin typeface="Cambria Math" panose="02040503050406030204" pitchFamily="18" charset="0"/>
                        <a:ea typeface="+mn-ea"/>
                      </a:rPr>
                      <m:t>, </m:t>
                    </m:r>
                    <m:r>
                      <a:rPr kumimoji="1" lang="ja-JP" altLang="en-US" sz="1800" b="0" i="1" smtClean="0">
                        <a:latin typeface="Cambria Math" panose="02040503050406030204" pitchFamily="18" charset="0"/>
                        <a:ea typeface="+mn-ea"/>
                      </a:rPr>
                      <m:t>𝛼</m:t>
                    </m:r>
                    <m:r>
                      <a:rPr kumimoji="1" lang="en-US" altLang="ja-JP" sz="1800" b="0" i="1" smtClean="0">
                        <a:latin typeface="Cambria Math" panose="02040503050406030204" pitchFamily="18" charset="0"/>
                        <a:ea typeface="+mn-ea"/>
                      </a:rPr>
                      <m:t>&gt;0</m:t>
                    </m:r>
                  </m:oMath>
                </a14:m>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 </a:t>
                </a:r>
                <a14:m>
                  <m:oMath xmlns:m="http://schemas.openxmlformats.org/officeDocument/2006/math">
                    <m:r>
                      <a:rPr kumimoji="1" lang="en-US" altLang="ja-JP" sz="1800" b="0" i="1" dirty="0" smtClean="0">
                        <a:latin typeface="Cambria Math" panose="02040503050406030204" pitchFamily="18" charset="0"/>
                        <a:ea typeface="+mn-ea"/>
                      </a:rPr>
                      <m:t>𝑡</m:t>
                    </m:r>
                    <m:r>
                      <a:rPr kumimoji="1" lang="en-US" altLang="ja-JP" sz="1800" b="0" i="1" dirty="0" smtClean="0">
                        <a:latin typeface="Cambria Math" panose="02040503050406030204" pitchFamily="18" charset="0"/>
                        <a:ea typeface="Cambria Math" panose="02040503050406030204" pitchFamily="18" charset="0"/>
                      </a:rPr>
                      <m:t>←1</m:t>
                    </m:r>
                  </m:oMath>
                </a14:m>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 </a:t>
                </a:r>
                <a14:m>
                  <m:oMath xmlns:m="http://schemas.openxmlformats.org/officeDocument/2006/math">
                    <m:sSup>
                      <m:sSupPr>
                        <m:ctrlPr>
                          <a:rPr kumimoji="1" lang="en-US" altLang="ja-JP" sz="1800" i="1" smtClean="0">
                            <a:latin typeface="Cambria Math" panose="02040503050406030204" pitchFamily="18" charset="0"/>
                            <a:ea typeface="+mn-ea"/>
                          </a:rPr>
                        </m:ctrlPr>
                      </m:sSupPr>
                      <m:e>
                        <m:r>
                          <a:rPr kumimoji="1" lang="en-US" altLang="ja-JP" sz="1800" b="0" i="1" smtClean="0">
                            <a:latin typeface="Cambria Math" panose="02040503050406030204" pitchFamily="18" charset="0"/>
                            <a:ea typeface="+mn-ea"/>
                          </a:rPr>
                          <m:t>𝐴</m:t>
                        </m:r>
                      </m:e>
                      <m:sup>
                        <m:r>
                          <a:rPr kumimoji="1" lang="en-US" altLang="ja-JP" sz="1800" b="0" i="1" smtClean="0">
                            <a:latin typeface="Cambria Math" panose="02040503050406030204" pitchFamily="18" charset="0"/>
                            <a:ea typeface="+mn-ea"/>
                          </a:rPr>
                          <m:t>−1</m:t>
                        </m:r>
                      </m:sup>
                    </m:sSup>
                    <m:r>
                      <a:rPr kumimoji="1" lang="en-US" altLang="ja-JP" sz="1800" i="1" smtClean="0">
                        <a:latin typeface="Cambria Math" panose="02040503050406030204" pitchFamily="18" charset="0"/>
                        <a:ea typeface="Cambria Math" panose="02040503050406030204" pitchFamily="18" charset="0"/>
                      </a:rPr>
                      <m:t>←</m:t>
                    </m:r>
                    <m:f>
                      <m:fPr>
                        <m:ctrlPr>
                          <a:rPr kumimoji="1" lang="en-US" altLang="ja-JP" sz="1800" i="1" smtClean="0">
                            <a:latin typeface="Cambria Math" panose="02040503050406030204" pitchFamily="18" charset="0"/>
                            <a:ea typeface="Cambria Math" panose="02040503050406030204" pitchFamily="18" charset="0"/>
                          </a:rPr>
                        </m:ctrlPr>
                      </m:fPr>
                      <m:num>
                        <m:sSubSup>
                          <m:sSubSupPr>
                            <m:ctrlPr>
                              <a:rPr kumimoji="1" lang="en-US" altLang="ja-JP" sz="1800" i="1">
                                <a:latin typeface="Cambria Math" panose="02040503050406030204" pitchFamily="18" charset="0"/>
                              </a:rPr>
                            </m:ctrlPr>
                          </m:sSubSupPr>
                          <m:e>
                            <m:r>
                              <a:rPr kumimoji="1" lang="ja-JP" altLang="en-US" sz="1800" i="1">
                                <a:latin typeface="Cambria Math" panose="02040503050406030204" pitchFamily="18" charset="0"/>
                              </a:rPr>
                              <m:t>𝜎</m:t>
                            </m:r>
                          </m:e>
                          <m:sub>
                            <m:r>
                              <a:rPr kumimoji="1" lang="en-US" altLang="ja-JP" sz="1800" i="1">
                                <a:latin typeface="Cambria Math" panose="02040503050406030204" pitchFamily="18" charset="0"/>
                              </a:rPr>
                              <m:t>0</m:t>
                            </m:r>
                          </m:sub>
                          <m:sup>
                            <m:r>
                              <a:rPr kumimoji="1" lang="en-US" altLang="ja-JP" sz="1800" i="1">
                                <a:latin typeface="Cambria Math" panose="02040503050406030204" pitchFamily="18" charset="0"/>
                              </a:rPr>
                              <m:t>2</m:t>
                            </m:r>
                          </m:sup>
                        </m:sSubSup>
                      </m:num>
                      <m:den>
                        <m:sSup>
                          <m:sSupPr>
                            <m:ctrlPr>
                              <a:rPr kumimoji="1" lang="en-US" altLang="ja-JP" sz="1800" i="1">
                                <a:latin typeface="Cambria Math" panose="02040503050406030204" pitchFamily="18" charset="0"/>
                              </a:rPr>
                            </m:ctrlPr>
                          </m:sSupPr>
                          <m:e>
                            <m:r>
                              <a:rPr kumimoji="1" lang="ja-JP" altLang="en-US" sz="1800" i="1">
                                <a:latin typeface="Cambria Math" panose="02040503050406030204" pitchFamily="18" charset="0"/>
                              </a:rPr>
                              <m:t>𝜎</m:t>
                            </m:r>
                          </m:e>
                          <m:sup>
                            <m:r>
                              <a:rPr kumimoji="1" lang="en-US" altLang="ja-JP" sz="1800" i="1">
                                <a:latin typeface="Cambria Math" panose="02040503050406030204" pitchFamily="18" charset="0"/>
                              </a:rPr>
                              <m:t>2</m:t>
                            </m:r>
                          </m:sup>
                        </m:sSup>
                      </m:den>
                    </m:f>
                    <m:sSub>
                      <m:sSubPr>
                        <m:ctrlPr>
                          <a:rPr kumimoji="1" lang="en-US" altLang="ja-JP" sz="1800" i="1" smtClean="0">
                            <a:latin typeface="Cambria Math" panose="02040503050406030204" pitchFamily="18" charset="0"/>
                            <a:ea typeface="Cambria Math" panose="02040503050406030204" pitchFamily="18" charset="0"/>
                          </a:rPr>
                        </m:ctrlPr>
                      </m:sSubPr>
                      <m:e>
                        <m:r>
                          <a:rPr kumimoji="1" lang="en-US" altLang="ja-JP" sz="1800" b="0" i="1" smtClean="0">
                            <a:latin typeface="Cambria Math" panose="02040503050406030204" pitchFamily="18" charset="0"/>
                            <a:ea typeface="Cambria Math" panose="02040503050406030204" pitchFamily="18" charset="0"/>
                          </a:rPr>
                          <m:t>𝐼</m:t>
                        </m:r>
                      </m:e>
                      <m:sub>
                        <m:r>
                          <a:rPr kumimoji="1" lang="en-US" altLang="ja-JP" sz="1800" b="0" i="1" smtClean="0">
                            <a:latin typeface="Cambria Math" panose="02040503050406030204" pitchFamily="18" charset="0"/>
                            <a:ea typeface="Cambria Math" panose="02040503050406030204" pitchFamily="18" charset="0"/>
                          </a:rPr>
                          <m:t>𝑑</m:t>
                        </m:r>
                      </m:sub>
                    </m:sSub>
                    <m:r>
                      <a:rPr kumimoji="1" lang="en-US" altLang="ja-JP" sz="1800" b="0" i="1" smtClean="0">
                        <a:latin typeface="Cambria Math" panose="02040503050406030204" pitchFamily="18" charset="0"/>
                        <a:ea typeface="Cambria Math" panose="02040503050406030204" pitchFamily="18" charset="0"/>
                      </a:rPr>
                      <m:t>, </m:t>
                    </m:r>
                    <m:r>
                      <a:rPr kumimoji="1" lang="en-US" altLang="ja-JP" sz="1800" b="0" i="1" smtClean="0">
                        <a:latin typeface="Cambria Math" panose="02040503050406030204" pitchFamily="18" charset="0"/>
                        <a:ea typeface="Cambria Math" panose="02040503050406030204" pitchFamily="18" charset="0"/>
                      </a:rPr>
                      <m:t>𝑏</m:t>
                    </m:r>
                    <m:r>
                      <a:rPr kumimoji="1" lang="en-US" altLang="ja-JP" sz="1800" b="0" i="1" smtClean="0">
                        <a:latin typeface="Cambria Math" panose="02040503050406030204" pitchFamily="18" charset="0"/>
                        <a:ea typeface="Cambria Math" panose="02040503050406030204" pitchFamily="18" charset="0"/>
                      </a:rPr>
                      <m:t>←</m:t>
                    </m:r>
                    <m:r>
                      <a:rPr kumimoji="1" lang="en-US" altLang="ja-JP" sz="1800" b="1" i="1" smtClean="0">
                        <a:latin typeface="Cambria Math" panose="02040503050406030204" pitchFamily="18" charset="0"/>
                        <a:ea typeface="Cambria Math" panose="02040503050406030204" pitchFamily="18" charset="0"/>
                      </a:rPr>
                      <m:t>𝟎</m:t>
                    </m:r>
                  </m:oMath>
                </a14:m>
                <a:endParaRPr kumimoji="1" lang="en-US" altLang="ja-JP" sz="1800" b="1" dirty="0">
                  <a:latin typeface="+mn-ea"/>
                  <a:ea typeface="+mn-ea"/>
                </a:endParaRPr>
              </a:p>
              <a:p>
                <a:pPr marL="342900" indent="-342900">
                  <a:buFont typeface="+mj-lt"/>
                  <a:buAutoNum type="arabicPeriod"/>
                </a:pPr>
                <a:r>
                  <a:rPr kumimoji="1" lang="en-US" altLang="ja-JP" sz="1800" dirty="0">
                    <a:latin typeface="+mn-ea"/>
                    <a:ea typeface="+mn-ea"/>
                  </a:rPr>
                  <a:t> </a:t>
                </a:r>
                <a14:m>
                  <m:oMath xmlns:m="http://schemas.openxmlformats.org/officeDocument/2006/math">
                    <m:acc>
                      <m:accPr>
                        <m:chr m:val="̂"/>
                        <m:ctrlPr>
                          <a:rPr kumimoji="1" lang="en-US" altLang="ja-JP" sz="1800" i="1" smtClean="0">
                            <a:latin typeface="Cambria Math" panose="02040503050406030204" pitchFamily="18" charset="0"/>
                            <a:ea typeface="+mn-ea"/>
                          </a:rPr>
                        </m:ctrlPr>
                      </m:accPr>
                      <m:e>
                        <m:r>
                          <a:rPr kumimoji="1" lang="ja-JP" altLang="en-US" sz="1800" b="1" i="1" smtClean="0">
                            <a:latin typeface="Cambria Math" panose="02040503050406030204" pitchFamily="18" charset="0"/>
                            <a:ea typeface="+mn-ea"/>
                          </a:rPr>
                          <m:t>𝜽</m:t>
                        </m:r>
                      </m:e>
                    </m:acc>
                    <m:r>
                      <a:rPr kumimoji="1" lang="en-US" altLang="ja-JP" sz="1800" b="0" i="1" smtClean="0">
                        <a:latin typeface="Cambria Math" panose="02040503050406030204" pitchFamily="18" charset="0"/>
                        <a:ea typeface="Cambria Math" panose="02040503050406030204" pitchFamily="18" charset="0"/>
                      </a:rPr>
                      <m:t>←</m:t>
                    </m:r>
                    <m:sSup>
                      <m:sSupPr>
                        <m:ctrlPr>
                          <a:rPr kumimoji="1" lang="en-US" altLang="ja-JP" sz="1800" i="1">
                            <a:latin typeface="Cambria Math" panose="02040503050406030204" pitchFamily="18" charset="0"/>
                          </a:rPr>
                        </m:ctrlPr>
                      </m:sSupPr>
                      <m:e>
                        <m:r>
                          <a:rPr kumimoji="1" lang="en-US" altLang="ja-JP" sz="1800" i="1">
                            <a:latin typeface="Cambria Math" panose="02040503050406030204" pitchFamily="18" charset="0"/>
                          </a:rPr>
                          <m:t>𝐴</m:t>
                        </m:r>
                      </m:e>
                      <m:sup>
                        <m:r>
                          <a:rPr kumimoji="1" lang="en-US" altLang="ja-JP" sz="1800" i="1">
                            <a:latin typeface="Cambria Math" panose="02040503050406030204" pitchFamily="18" charset="0"/>
                          </a:rPr>
                          <m:t>−1</m:t>
                        </m:r>
                      </m:sup>
                    </m:sSup>
                    <m:r>
                      <a:rPr kumimoji="1" lang="en-US" altLang="ja-JP" sz="1800" i="1">
                        <a:latin typeface="Cambria Math" panose="02040503050406030204" pitchFamily="18" charset="0"/>
                        <a:ea typeface="Cambria Math" panose="02040503050406030204" pitchFamily="18" charset="0"/>
                      </a:rPr>
                      <m:t>𝑏</m:t>
                    </m:r>
                  </m:oMath>
                </a14:m>
                <a:endParaRPr kumimoji="1" lang="en-US" altLang="ja-JP" sz="1800" dirty="0">
                  <a:latin typeface="+mn-ea"/>
                  <a:ea typeface="+mn-ea"/>
                </a:endParaRPr>
              </a:p>
              <a:p>
                <a:pPr marL="342900" indent="-342900">
                  <a:buFont typeface="+mj-lt"/>
                  <a:buAutoNum type="arabicPeriod"/>
                </a:pPr>
                <a:r>
                  <a:rPr kumimoji="1" lang="ja-JP" altLang="en-US" sz="1800" dirty="0">
                    <a:latin typeface="+mn-ea"/>
                    <a:ea typeface="+mn-ea"/>
                  </a:rPr>
                  <a:t>各腕</a:t>
                </a:r>
                <a14:m>
                  <m:oMath xmlns:m="http://schemas.openxmlformats.org/officeDocument/2006/math">
                    <m:r>
                      <a:rPr kumimoji="1" lang="en-US" altLang="ja-JP" sz="1800" b="0" i="1" smtClean="0">
                        <a:latin typeface="Cambria Math" panose="02040503050406030204" pitchFamily="18" charset="0"/>
                        <a:ea typeface="+mn-ea"/>
                      </a:rPr>
                      <m:t>𝑖</m:t>
                    </m:r>
                  </m:oMath>
                </a14:m>
                <a:r>
                  <a:rPr kumimoji="1" lang="ja-JP" altLang="en-US" sz="1800" dirty="0">
                    <a:latin typeface="+mn-ea"/>
                    <a:ea typeface="+mn-ea"/>
                  </a:rPr>
                  <a:t>の</a:t>
                </a:r>
                <a:r>
                  <a:rPr kumimoji="1" lang="en-US" altLang="ja-JP" sz="1800" dirty="0">
                    <a:latin typeface="+mn-ea"/>
                    <a:ea typeface="+mn-ea"/>
                  </a:rPr>
                  <a:t>UCB</a:t>
                </a:r>
                <a:r>
                  <a:rPr kumimoji="1" lang="ja-JP" altLang="en-US" sz="1800" dirty="0">
                    <a:latin typeface="+mn-ea"/>
                    <a:ea typeface="+mn-ea"/>
                  </a:rPr>
                  <a:t>スコア</a:t>
                </a:r>
                <a14:m>
                  <m:oMath xmlns:m="http://schemas.openxmlformats.org/officeDocument/2006/math">
                    <m:sSub>
                      <m:sSubPr>
                        <m:ctrlPr>
                          <a:rPr kumimoji="1" lang="en-US" altLang="ja-JP" sz="1800" i="1" smtClean="0">
                            <a:latin typeface="Cambria Math" panose="02040503050406030204" pitchFamily="18" charset="0"/>
                            <a:ea typeface="+mn-ea"/>
                          </a:rPr>
                        </m:ctrlPr>
                      </m:sSubPr>
                      <m:e>
                        <m:acc>
                          <m:accPr>
                            <m:chr m:val="̃"/>
                            <m:ctrlPr>
                              <a:rPr kumimoji="1" lang="en-US" altLang="ja-JP" sz="1800" i="1" smtClean="0">
                                <a:latin typeface="Cambria Math" panose="02040503050406030204" pitchFamily="18" charset="0"/>
                                <a:ea typeface="+mn-ea"/>
                              </a:rPr>
                            </m:ctrlPr>
                          </m:accPr>
                          <m:e>
                            <m:r>
                              <a:rPr kumimoji="1" lang="ja-JP" altLang="en-US" sz="1800" i="1" smtClean="0">
                                <a:latin typeface="Cambria Math" panose="02040503050406030204" pitchFamily="18" charset="0"/>
                                <a:ea typeface="+mn-ea"/>
                              </a:rPr>
                              <m:t>𝜃</m:t>
                            </m:r>
                          </m:e>
                        </m:acc>
                      </m:e>
                      <m:sub>
                        <m:r>
                          <a:rPr kumimoji="1" lang="en-US" altLang="ja-JP" sz="1800" b="0" i="1" smtClean="0">
                            <a:latin typeface="Cambria Math" panose="02040503050406030204" pitchFamily="18" charset="0"/>
                            <a:ea typeface="+mn-ea"/>
                          </a:rPr>
                          <m:t>𝑖</m:t>
                        </m:r>
                      </m:sub>
                    </m:sSub>
                    <m:d>
                      <m:dPr>
                        <m:ctrlPr>
                          <a:rPr kumimoji="1" lang="en-US" altLang="ja-JP" sz="1800" b="0" i="1" smtClean="0">
                            <a:latin typeface="Cambria Math" panose="02040503050406030204" pitchFamily="18" charset="0"/>
                            <a:ea typeface="+mn-ea"/>
                          </a:rPr>
                        </m:ctrlPr>
                      </m:dPr>
                      <m:e>
                        <m:r>
                          <a:rPr kumimoji="1" lang="en-US" altLang="ja-JP" sz="1800" b="0" i="1" smtClean="0">
                            <a:latin typeface="Cambria Math" panose="02040503050406030204" pitchFamily="18" charset="0"/>
                            <a:ea typeface="+mn-ea"/>
                          </a:rPr>
                          <m:t>𝑡</m:t>
                        </m:r>
                      </m:e>
                    </m:d>
                    <m:r>
                      <a:rPr kumimoji="1" lang="en-US" altLang="ja-JP" sz="1800" b="0" i="1" smtClean="0">
                        <a:latin typeface="Cambria Math" panose="02040503050406030204" pitchFamily="18" charset="0"/>
                        <a:ea typeface="+mn-ea"/>
                      </a:rPr>
                      <m:t>=</m:t>
                    </m:r>
                    <m:sSup>
                      <m:sSupPr>
                        <m:ctrlPr>
                          <a:rPr kumimoji="1" lang="en-US" altLang="ja-JP" sz="1800" i="1">
                            <a:latin typeface="Cambria Math" panose="02040503050406030204" pitchFamily="18" charset="0"/>
                          </a:rPr>
                        </m:ctrlPr>
                      </m:sSupPr>
                      <m:e>
                        <m:r>
                          <a:rPr kumimoji="1" lang="ja-JP" altLang="en-US" sz="1800" i="1">
                            <a:latin typeface="Cambria Math" panose="02040503050406030204" pitchFamily="18" charset="0"/>
                          </a:rPr>
                          <m:t>𝜙</m:t>
                        </m:r>
                        <m:d>
                          <m:dPr>
                            <m:ctrlPr>
                              <a:rPr kumimoji="1" lang="en-US" altLang="ja-JP" sz="1800" i="1">
                                <a:latin typeface="Cambria Math" panose="02040503050406030204" pitchFamily="18" charset="0"/>
                              </a:rPr>
                            </m:ctrlPr>
                          </m:dPr>
                          <m:e>
                            <m:sSub>
                              <m:sSubPr>
                                <m:ctrlPr>
                                  <a:rPr kumimoji="1" lang="en-US" altLang="ja-JP" sz="1800" i="1" smtClean="0">
                                    <a:latin typeface="Cambria Math" panose="02040503050406030204" pitchFamily="18" charset="0"/>
                                  </a:rPr>
                                </m:ctrlPr>
                              </m:sSubPr>
                              <m:e>
                                <m:r>
                                  <a:rPr kumimoji="1" lang="en-US" altLang="ja-JP" sz="1800" b="0" i="1" smtClean="0">
                                    <a:latin typeface="Cambria Math" panose="02040503050406030204" pitchFamily="18" charset="0"/>
                                  </a:rPr>
                                  <m:t>𝑥</m:t>
                                </m:r>
                              </m:e>
                              <m:sub>
                                <m:r>
                                  <a:rPr kumimoji="1" lang="en-US" altLang="ja-JP" sz="1800" b="0" i="1" smtClean="0">
                                    <a:latin typeface="Cambria Math" panose="02040503050406030204" pitchFamily="18" charset="0"/>
                                  </a:rPr>
                                  <m:t>𝑖</m:t>
                                </m:r>
                              </m:sub>
                            </m:sSub>
                          </m:e>
                        </m:d>
                      </m:e>
                      <m:sup>
                        <m:r>
                          <a:rPr kumimoji="1" lang="en-US" altLang="ja-JP" sz="1800" i="1">
                            <a:latin typeface="Cambria Math" panose="02040503050406030204" pitchFamily="18" charset="0"/>
                          </a:rPr>
                          <m:t>𝑇</m:t>
                        </m:r>
                      </m:sup>
                    </m:sSup>
                    <m:acc>
                      <m:accPr>
                        <m:chr m:val="̂"/>
                        <m:ctrlPr>
                          <a:rPr kumimoji="1" lang="en-US" altLang="ja-JP" sz="1800" i="1">
                            <a:latin typeface="Cambria Math" panose="02040503050406030204" pitchFamily="18" charset="0"/>
                          </a:rPr>
                        </m:ctrlPr>
                      </m:accPr>
                      <m:e>
                        <m:r>
                          <a:rPr kumimoji="1" lang="ja-JP" altLang="en-US" sz="1800" b="1" i="1">
                            <a:latin typeface="Cambria Math" panose="02040503050406030204" pitchFamily="18" charset="0"/>
                          </a:rPr>
                          <m:t>𝜽</m:t>
                        </m:r>
                      </m:e>
                    </m:acc>
                    <m:d>
                      <m:dPr>
                        <m:ctrlPr>
                          <a:rPr kumimoji="1" lang="en-US" altLang="ja-JP" sz="1800" b="0" i="1" smtClean="0">
                            <a:latin typeface="Cambria Math" panose="02040503050406030204" pitchFamily="18" charset="0"/>
                            <a:ea typeface="+mn-ea"/>
                          </a:rPr>
                        </m:ctrlPr>
                      </m:dPr>
                      <m:e>
                        <m:r>
                          <a:rPr kumimoji="1" lang="en-US" altLang="ja-JP" sz="1800" b="0" i="1" smtClean="0">
                            <a:latin typeface="Cambria Math" panose="02040503050406030204" pitchFamily="18" charset="0"/>
                            <a:ea typeface="+mn-ea"/>
                          </a:rPr>
                          <m:t>𝑡</m:t>
                        </m:r>
                      </m:e>
                    </m:d>
                    <m:r>
                      <a:rPr kumimoji="1" lang="en-US" altLang="ja-JP" sz="1800" b="0" i="1" smtClean="0">
                        <a:latin typeface="Cambria Math" panose="02040503050406030204" pitchFamily="18" charset="0"/>
                        <a:ea typeface="+mn-ea"/>
                      </a:rPr>
                      <m:t>+</m:t>
                    </m:r>
                    <m:r>
                      <a:rPr kumimoji="1" lang="ja-JP" altLang="en-US" sz="1800" b="0" i="1" smtClean="0">
                        <a:latin typeface="Cambria Math" panose="02040503050406030204" pitchFamily="18" charset="0"/>
                        <a:ea typeface="+mn-ea"/>
                      </a:rPr>
                      <m:t>𝛼</m:t>
                    </m:r>
                    <m:rad>
                      <m:radPr>
                        <m:degHide m:val="on"/>
                        <m:ctrlPr>
                          <a:rPr kumimoji="1" lang="en-US" altLang="ja-JP" sz="1800" b="0" i="1" smtClean="0">
                            <a:latin typeface="Cambria Math" panose="02040503050406030204" pitchFamily="18" charset="0"/>
                            <a:ea typeface="+mn-ea"/>
                          </a:rPr>
                        </m:ctrlPr>
                      </m:radPr>
                      <m:deg/>
                      <m:e>
                        <m:sSup>
                          <m:sSupPr>
                            <m:ctrlPr>
                              <a:rPr kumimoji="1" lang="en-US" altLang="ja-JP" sz="1800" i="1">
                                <a:latin typeface="Cambria Math" panose="02040503050406030204" pitchFamily="18" charset="0"/>
                              </a:rPr>
                            </m:ctrlPr>
                          </m:sSupPr>
                          <m:e>
                            <m:r>
                              <a:rPr kumimoji="1" lang="ja-JP" altLang="en-US" sz="1800" i="1">
                                <a:latin typeface="Cambria Math" panose="02040503050406030204" pitchFamily="18" charset="0"/>
                              </a:rPr>
                              <m:t>𝜙</m:t>
                            </m:r>
                            <m:d>
                              <m:dPr>
                                <m:ctrlPr>
                                  <a:rPr kumimoji="1" lang="en-US" altLang="ja-JP" sz="1800" i="1">
                                    <a:latin typeface="Cambria Math" panose="02040503050406030204" pitchFamily="18" charset="0"/>
                                  </a:rPr>
                                </m:ctrlPr>
                              </m:dPr>
                              <m:e>
                                <m:sSub>
                                  <m:sSubPr>
                                    <m:ctrlPr>
                                      <a:rPr kumimoji="1" lang="en-US" altLang="ja-JP" sz="1800" i="1">
                                        <a:latin typeface="Cambria Math" panose="02040503050406030204" pitchFamily="18" charset="0"/>
                                      </a:rPr>
                                    </m:ctrlPr>
                                  </m:sSubPr>
                                  <m:e>
                                    <m:r>
                                      <a:rPr kumimoji="1" lang="en-US" altLang="ja-JP" sz="1800" i="1">
                                        <a:latin typeface="Cambria Math" panose="02040503050406030204" pitchFamily="18" charset="0"/>
                                      </a:rPr>
                                      <m:t>𝑥</m:t>
                                    </m:r>
                                  </m:e>
                                  <m:sub>
                                    <m:r>
                                      <a:rPr kumimoji="1" lang="en-US" altLang="ja-JP" sz="1800" i="1">
                                        <a:latin typeface="Cambria Math" panose="02040503050406030204" pitchFamily="18" charset="0"/>
                                      </a:rPr>
                                      <m:t>𝑖</m:t>
                                    </m:r>
                                  </m:sub>
                                </m:sSub>
                              </m:e>
                            </m:d>
                          </m:e>
                          <m:sup>
                            <m:r>
                              <a:rPr kumimoji="1" lang="en-US" altLang="ja-JP" sz="1800" i="1">
                                <a:latin typeface="Cambria Math" panose="02040503050406030204" pitchFamily="18" charset="0"/>
                              </a:rPr>
                              <m:t>𝑇</m:t>
                            </m:r>
                          </m:sup>
                        </m:sSup>
                        <m:sSup>
                          <m:sSupPr>
                            <m:ctrlPr>
                              <a:rPr kumimoji="1" lang="en-US" altLang="ja-JP" sz="1800" i="1">
                                <a:latin typeface="Cambria Math" panose="02040503050406030204" pitchFamily="18" charset="0"/>
                              </a:rPr>
                            </m:ctrlPr>
                          </m:sSupPr>
                          <m:e>
                            <m:r>
                              <a:rPr kumimoji="1" lang="en-US" altLang="ja-JP" sz="1800" i="1">
                                <a:latin typeface="Cambria Math" panose="02040503050406030204" pitchFamily="18" charset="0"/>
                              </a:rPr>
                              <m:t>𝐴</m:t>
                            </m:r>
                          </m:e>
                          <m:sup>
                            <m:r>
                              <a:rPr kumimoji="1" lang="en-US" altLang="ja-JP" sz="1800" i="1">
                                <a:latin typeface="Cambria Math" panose="02040503050406030204" pitchFamily="18" charset="0"/>
                              </a:rPr>
                              <m:t>−1</m:t>
                            </m:r>
                          </m:sup>
                        </m:sSup>
                        <m:r>
                          <a:rPr kumimoji="1" lang="ja-JP" altLang="en-US" sz="1800" i="1">
                            <a:latin typeface="Cambria Math" panose="02040503050406030204" pitchFamily="18" charset="0"/>
                          </a:rPr>
                          <m:t>𝜙</m:t>
                        </m:r>
                        <m:d>
                          <m:dPr>
                            <m:ctrlPr>
                              <a:rPr kumimoji="1" lang="en-US" altLang="ja-JP" sz="1800" i="1">
                                <a:latin typeface="Cambria Math" panose="02040503050406030204" pitchFamily="18" charset="0"/>
                              </a:rPr>
                            </m:ctrlPr>
                          </m:dPr>
                          <m:e>
                            <m:sSub>
                              <m:sSubPr>
                                <m:ctrlPr>
                                  <a:rPr kumimoji="1" lang="en-US" altLang="ja-JP" sz="1800" i="1">
                                    <a:latin typeface="Cambria Math" panose="02040503050406030204" pitchFamily="18" charset="0"/>
                                  </a:rPr>
                                </m:ctrlPr>
                              </m:sSubPr>
                              <m:e>
                                <m:r>
                                  <a:rPr kumimoji="1" lang="en-US" altLang="ja-JP" sz="1800" i="1">
                                    <a:latin typeface="Cambria Math" panose="02040503050406030204" pitchFamily="18" charset="0"/>
                                  </a:rPr>
                                  <m:t>𝑥</m:t>
                                </m:r>
                              </m:e>
                              <m:sub>
                                <m:r>
                                  <a:rPr kumimoji="1" lang="en-US" altLang="ja-JP" sz="1800" i="1">
                                    <a:latin typeface="Cambria Math" panose="02040503050406030204" pitchFamily="18" charset="0"/>
                                  </a:rPr>
                                  <m:t>𝑖</m:t>
                                </m:r>
                              </m:sub>
                            </m:sSub>
                          </m:e>
                        </m:d>
                      </m:e>
                    </m:rad>
                  </m:oMath>
                </a14:m>
                <a:r>
                  <a:rPr kumimoji="1" lang="ja-JP" altLang="en-US" sz="1800" dirty="0">
                    <a:latin typeface="+mn-ea"/>
                    <a:ea typeface="+mn-ea"/>
                  </a:rPr>
                  <a:t>を計算</a:t>
                </a:r>
                <a:endParaRPr kumimoji="1" lang="en-US" altLang="ja-JP" sz="1800" dirty="0">
                  <a:latin typeface="+mn-ea"/>
                  <a:ea typeface="+mn-ea"/>
                </a:endParaRPr>
              </a:p>
              <a:p>
                <a:pPr marL="342900" lvl="0" indent="-342900">
                  <a:buFont typeface="+mj-lt"/>
                  <a:buAutoNum type="arabicPeriod"/>
                </a:pPr>
                <a:r>
                  <a:rPr kumimoji="1" lang="en-US" altLang="ja-JP" sz="1800" dirty="0">
                    <a:solidFill>
                      <a:srgbClr val="333333"/>
                    </a:solidFill>
                    <a:latin typeface="メイリオ"/>
                    <a:ea typeface="メイリオ"/>
                  </a:rPr>
                  <a:t> </a:t>
                </a:r>
                <a14:m>
                  <m:oMath xmlns:m="http://schemas.openxmlformats.org/officeDocument/2006/math">
                    <m:r>
                      <a:rPr kumimoji="1" lang="en-US" altLang="ja-JP" sz="1800" i="1">
                        <a:solidFill>
                          <a:srgbClr val="333333"/>
                        </a:solidFill>
                        <a:latin typeface="Cambria Math" panose="02040503050406030204" pitchFamily="18" charset="0"/>
                        <a:ea typeface="+mn-ea"/>
                      </a:rPr>
                      <m:t>𝑖</m:t>
                    </m:r>
                    <m:r>
                      <a:rPr kumimoji="1" lang="en-US" altLang="ja-JP" sz="1800" i="1">
                        <a:solidFill>
                          <a:srgbClr val="333333"/>
                        </a:solidFill>
                        <a:latin typeface="Cambria Math" panose="02040503050406030204" pitchFamily="18" charset="0"/>
                        <a:ea typeface="Cambria Math" panose="02040503050406030204" pitchFamily="18" charset="0"/>
                      </a:rPr>
                      <m:t>←</m:t>
                    </m:r>
                    <m:sSub>
                      <m:sSubPr>
                        <m:ctrlPr>
                          <a:rPr kumimoji="1" lang="en-US" altLang="ja-JP" sz="1800" i="1">
                            <a:solidFill>
                              <a:srgbClr val="333333"/>
                            </a:solidFill>
                            <a:latin typeface="Cambria Math" panose="02040503050406030204" pitchFamily="18" charset="0"/>
                            <a:ea typeface="Cambria Math" panose="02040503050406030204" pitchFamily="18" charset="0"/>
                          </a:rPr>
                        </m:ctrlPr>
                      </m:sSubPr>
                      <m:e>
                        <m:r>
                          <m:rPr>
                            <m:nor/>
                          </m:rPr>
                          <a:rPr kumimoji="1" lang="en-US" altLang="ja-JP" sz="1800">
                            <a:solidFill>
                              <a:srgbClr val="333333"/>
                            </a:solidFill>
                            <a:latin typeface="Cambria Math" panose="02040503050406030204" pitchFamily="18" charset="0"/>
                            <a:ea typeface="Cambria Math" panose="02040503050406030204" pitchFamily="18" charset="0"/>
                          </a:rPr>
                          <m:t>argmax</m:t>
                        </m:r>
                      </m:e>
                      <m:sub>
                        <m:r>
                          <a:rPr kumimoji="1" lang="en-US" altLang="ja-JP" sz="1800" i="1">
                            <a:solidFill>
                              <a:srgbClr val="333333"/>
                            </a:solidFill>
                            <a:latin typeface="Cambria Math" panose="02040503050406030204" pitchFamily="18" charset="0"/>
                            <a:ea typeface="Cambria Math" panose="02040503050406030204" pitchFamily="18" charset="0"/>
                          </a:rPr>
                          <m:t>𝑖</m:t>
                        </m:r>
                        <m:r>
                          <a:rPr kumimoji="1" lang="en-US" altLang="ja-JP" sz="1800" i="1">
                            <a:solidFill>
                              <a:srgbClr val="333333"/>
                            </a:solidFill>
                            <a:latin typeface="Cambria Math" panose="02040503050406030204" pitchFamily="18" charset="0"/>
                            <a:ea typeface="Cambria Math" panose="02040503050406030204" pitchFamily="18" charset="0"/>
                          </a:rPr>
                          <m:t>∈{1,2,…,</m:t>
                        </m:r>
                        <m:r>
                          <a:rPr kumimoji="1" lang="en-US" altLang="ja-JP" sz="1800" i="1">
                            <a:solidFill>
                              <a:srgbClr val="333333"/>
                            </a:solidFill>
                            <a:latin typeface="Cambria Math" panose="02040503050406030204" pitchFamily="18" charset="0"/>
                            <a:ea typeface="Cambria Math" panose="02040503050406030204" pitchFamily="18" charset="0"/>
                          </a:rPr>
                          <m:t>𝐾</m:t>
                        </m:r>
                        <m:r>
                          <a:rPr kumimoji="1" lang="en-US" altLang="ja-JP" sz="1800" i="1">
                            <a:solidFill>
                              <a:srgbClr val="333333"/>
                            </a:solidFill>
                            <a:latin typeface="Cambria Math" panose="02040503050406030204" pitchFamily="18" charset="0"/>
                            <a:ea typeface="Cambria Math" panose="02040503050406030204" pitchFamily="18" charset="0"/>
                          </a:rPr>
                          <m:t>}</m:t>
                        </m:r>
                      </m:sub>
                    </m:sSub>
                    <m:sSub>
                      <m:sSubPr>
                        <m:ctrlPr>
                          <a:rPr kumimoji="1" lang="en-US" altLang="ja-JP" sz="1800" i="1">
                            <a:solidFill>
                              <a:srgbClr val="333333"/>
                            </a:solidFill>
                            <a:latin typeface="Cambria Math" panose="02040503050406030204" pitchFamily="18" charset="0"/>
                          </a:rPr>
                        </m:ctrlPr>
                      </m:sSubPr>
                      <m:e>
                        <m:acc>
                          <m:accPr>
                            <m:chr m:val="̃"/>
                            <m:ctrlPr>
                              <a:rPr kumimoji="1" lang="en-US" altLang="ja-JP" sz="1800" i="1">
                                <a:solidFill>
                                  <a:srgbClr val="333333"/>
                                </a:solidFill>
                                <a:latin typeface="Cambria Math" panose="02040503050406030204" pitchFamily="18" charset="0"/>
                              </a:rPr>
                            </m:ctrlPr>
                          </m:accPr>
                          <m:e>
                            <m:r>
                              <a:rPr kumimoji="1" lang="ja-JP" altLang="en-US" sz="1800" i="1">
                                <a:solidFill>
                                  <a:srgbClr val="333333"/>
                                </a:solidFill>
                                <a:latin typeface="Cambria Math" panose="02040503050406030204" pitchFamily="18" charset="0"/>
                              </a:rPr>
                              <m:t>𝜃</m:t>
                            </m:r>
                          </m:e>
                        </m:acc>
                      </m:e>
                      <m:sub>
                        <m:r>
                          <a:rPr kumimoji="1" lang="en-US" altLang="ja-JP" sz="1800" i="1">
                            <a:solidFill>
                              <a:srgbClr val="333333"/>
                            </a:solidFill>
                            <a:latin typeface="Cambria Math" panose="02040503050406030204" pitchFamily="18" charset="0"/>
                          </a:rPr>
                          <m:t>𝑖</m:t>
                        </m:r>
                      </m:sub>
                    </m:sSub>
                  </m:oMath>
                </a14:m>
                <a:endParaRPr kumimoji="1" lang="en-US" altLang="ja-JP" sz="1800" dirty="0">
                  <a:solidFill>
                    <a:srgbClr val="333333"/>
                  </a:solidFill>
                  <a:latin typeface="メイリオ"/>
                  <a:ea typeface="メイリオ"/>
                </a:endParaRPr>
              </a:p>
              <a:p>
                <a:pPr marL="342900" lvl="0" indent="-342900">
                  <a:buFont typeface="+mj-lt"/>
                  <a:buAutoNum type="arabicPeriod"/>
                </a:pPr>
                <a:r>
                  <a:rPr kumimoji="1" lang="ja-JP" altLang="en-US" sz="1800" dirty="0">
                    <a:solidFill>
                      <a:srgbClr val="333333"/>
                    </a:solidFill>
                    <a:latin typeface="メイリオ"/>
                    <a:ea typeface="メイリオ"/>
                  </a:rPr>
                  <a:t>腕</a:t>
                </a:r>
                <a14:m>
                  <m:oMath xmlns:m="http://schemas.openxmlformats.org/officeDocument/2006/math">
                    <m:r>
                      <a:rPr kumimoji="1" lang="en-US" altLang="ja-JP" sz="1800" i="1">
                        <a:solidFill>
                          <a:srgbClr val="333333"/>
                        </a:solidFill>
                        <a:latin typeface="Cambria Math" panose="02040503050406030204" pitchFamily="18" charset="0"/>
                        <a:ea typeface="+mn-ea"/>
                      </a:rPr>
                      <m:t>𝑖</m:t>
                    </m:r>
                  </m:oMath>
                </a14:m>
                <a:r>
                  <a:rPr kumimoji="1" lang="ja-JP" altLang="en-US" sz="1800" dirty="0">
                    <a:solidFill>
                      <a:srgbClr val="333333"/>
                    </a:solidFill>
                    <a:latin typeface="メイリオ"/>
                    <a:ea typeface="メイリオ"/>
                  </a:rPr>
                  <a:t>を引いて報酬</a:t>
                </a:r>
                <a14:m>
                  <m:oMath xmlns:m="http://schemas.openxmlformats.org/officeDocument/2006/math">
                    <m:sSub>
                      <m:sSubPr>
                        <m:ctrlPr>
                          <a:rPr kumimoji="1" lang="en-US" altLang="ja-JP" sz="1800" i="1">
                            <a:solidFill>
                              <a:srgbClr val="333333"/>
                            </a:solidFill>
                            <a:latin typeface="Cambria Math" panose="02040503050406030204" pitchFamily="18" charset="0"/>
                            <a:ea typeface="+mn-ea"/>
                          </a:rPr>
                        </m:ctrlPr>
                      </m:sSubPr>
                      <m:e>
                        <m:r>
                          <a:rPr kumimoji="1" lang="en-US" altLang="ja-JP" sz="1800" i="1">
                            <a:solidFill>
                              <a:srgbClr val="333333"/>
                            </a:solidFill>
                            <a:latin typeface="Cambria Math" panose="02040503050406030204" pitchFamily="18" charset="0"/>
                            <a:ea typeface="+mn-ea"/>
                          </a:rPr>
                          <m:t>𝑋</m:t>
                        </m:r>
                      </m:e>
                      <m:sub>
                        <m:r>
                          <a:rPr kumimoji="1" lang="en-US" altLang="ja-JP" sz="1800" i="1">
                            <a:solidFill>
                              <a:srgbClr val="333333"/>
                            </a:solidFill>
                            <a:latin typeface="Cambria Math" panose="02040503050406030204" pitchFamily="18" charset="0"/>
                            <a:ea typeface="+mn-ea"/>
                          </a:rPr>
                          <m:t>𝑖</m:t>
                        </m:r>
                      </m:sub>
                    </m:sSub>
                    <m:d>
                      <m:dPr>
                        <m:ctrlPr>
                          <a:rPr kumimoji="1" lang="en-US" altLang="ja-JP" sz="1800" i="1">
                            <a:solidFill>
                              <a:srgbClr val="333333"/>
                            </a:solidFill>
                            <a:latin typeface="Cambria Math" panose="02040503050406030204" pitchFamily="18" charset="0"/>
                            <a:ea typeface="+mn-ea"/>
                          </a:rPr>
                        </m:ctrlPr>
                      </m:dPr>
                      <m:e>
                        <m:r>
                          <a:rPr kumimoji="1" lang="en-US" altLang="ja-JP" sz="1800" i="1">
                            <a:solidFill>
                              <a:srgbClr val="333333"/>
                            </a:solidFill>
                            <a:latin typeface="Cambria Math" panose="02040503050406030204" pitchFamily="18" charset="0"/>
                            <a:ea typeface="+mn-ea"/>
                          </a:rPr>
                          <m:t>𝑡</m:t>
                        </m:r>
                      </m:e>
                    </m:d>
                    <m:r>
                      <a:rPr kumimoji="1" lang="en-US" altLang="ja-JP" sz="1800" i="1">
                        <a:solidFill>
                          <a:srgbClr val="333333"/>
                        </a:solidFill>
                        <a:latin typeface="Cambria Math" panose="02040503050406030204" pitchFamily="18" charset="0"/>
                        <a:ea typeface="Cambria Math" panose="02040503050406030204" pitchFamily="18" charset="0"/>
                      </a:rPr>
                      <m:t>∈{0,1}</m:t>
                    </m:r>
                  </m:oMath>
                </a14:m>
                <a:r>
                  <a:rPr kumimoji="1" lang="ja-JP" altLang="en-US" sz="1800" dirty="0">
                    <a:solidFill>
                      <a:srgbClr val="333333"/>
                    </a:solidFill>
                    <a:latin typeface="メイリオ"/>
                    <a:ea typeface="メイリオ"/>
                  </a:rPr>
                  <a:t>を観測</a:t>
                </a:r>
                <a:endParaRPr kumimoji="1" lang="en-US" altLang="ja-JP" sz="1800" dirty="0">
                  <a:solidFill>
                    <a:srgbClr val="333333"/>
                  </a:solidFill>
                  <a:latin typeface="メイリオ"/>
                  <a:ea typeface="メイリオ"/>
                </a:endParaRPr>
              </a:p>
              <a:p>
                <a:pPr marL="342900" lvl="0" indent="-342900">
                  <a:buFont typeface="+mj-lt"/>
                  <a:buAutoNum type="arabicPeriod"/>
                </a:pPr>
                <a:r>
                  <a:rPr kumimoji="1" lang="en-US" altLang="ja-JP" sz="1800" dirty="0">
                    <a:solidFill>
                      <a:srgbClr val="333333"/>
                    </a:solidFill>
                    <a:latin typeface="メイリオ"/>
                    <a:ea typeface="メイリオ"/>
                  </a:rPr>
                  <a:t> </a:t>
                </a:r>
                <a14:m>
                  <m:oMath xmlns:m="http://schemas.openxmlformats.org/officeDocument/2006/math">
                    <m:sSup>
                      <m:sSupPr>
                        <m:ctrlPr>
                          <a:rPr kumimoji="1" lang="en-US" altLang="ja-JP" sz="1800" i="1" smtClean="0">
                            <a:solidFill>
                              <a:srgbClr val="333333"/>
                            </a:solidFill>
                            <a:latin typeface="Cambria Math" panose="02040503050406030204" pitchFamily="18" charset="0"/>
                            <a:ea typeface="メイリオ"/>
                          </a:rPr>
                        </m:ctrlPr>
                      </m:sSupPr>
                      <m:e>
                        <m:r>
                          <a:rPr kumimoji="1" lang="en-US" altLang="ja-JP" sz="1800" b="0" i="1" smtClean="0">
                            <a:solidFill>
                              <a:srgbClr val="333333"/>
                            </a:solidFill>
                            <a:latin typeface="Cambria Math" panose="02040503050406030204" pitchFamily="18" charset="0"/>
                            <a:ea typeface="メイリオ"/>
                          </a:rPr>
                          <m:t>𝐴</m:t>
                        </m:r>
                      </m:e>
                      <m:sup>
                        <m:r>
                          <a:rPr kumimoji="1" lang="en-US" altLang="ja-JP" sz="1800" b="0" i="1" smtClean="0">
                            <a:solidFill>
                              <a:srgbClr val="333333"/>
                            </a:solidFill>
                            <a:latin typeface="Cambria Math" panose="02040503050406030204" pitchFamily="18" charset="0"/>
                            <a:ea typeface="メイリオ"/>
                          </a:rPr>
                          <m:t>−1</m:t>
                        </m:r>
                      </m:sup>
                    </m:sSup>
                    <m:r>
                      <a:rPr kumimoji="1" lang="en-US" altLang="ja-JP" sz="1800" i="1" smtClean="0">
                        <a:solidFill>
                          <a:srgbClr val="333333"/>
                        </a:solidFill>
                        <a:latin typeface="Cambria Math" panose="02040503050406030204" pitchFamily="18" charset="0"/>
                        <a:ea typeface="Cambria Math" panose="02040503050406030204" pitchFamily="18" charset="0"/>
                      </a:rPr>
                      <m:t>←</m:t>
                    </m:r>
                    <m:sSup>
                      <m:sSupPr>
                        <m:ctrlPr>
                          <a:rPr kumimoji="1" lang="en-US" altLang="ja-JP" sz="1800" i="1">
                            <a:solidFill>
                              <a:srgbClr val="333333"/>
                            </a:solidFill>
                            <a:latin typeface="Cambria Math" panose="02040503050406030204" pitchFamily="18" charset="0"/>
                            <a:ea typeface="メイリオ"/>
                          </a:rPr>
                        </m:ctrlPr>
                      </m:sSupPr>
                      <m:e>
                        <m:r>
                          <a:rPr kumimoji="1" lang="en-US" altLang="ja-JP" sz="1800" i="1">
                            <a:solidFill>
                              <a:srgbClr val="333333"/>
                            </a:solidFill>
                            <a:latin typeface="Cambria Math" panose="02040503050406030204" pitchFamily="18" charset="0"/>
                            <a:ea typeface="メイリオ"/>
                          </a:rPr>
                          <m:t>𝐴</m:t>
                        </m:r>
                      </m:e>
                      <m:sup>
                        <m:r>
                          <a:rPr kumimoji="1" lang="en-US" altLang="ja-JP" sz="1800" i="1">
                            <a:solidFill>
                              <a:srgbClr val="333333"/>
                            </a:solidFill>
                            <a:latin typeface="Cambria Math" panose="02040503050406030204" pitchFamily="18" charset="0"/>
                            <a:ea typeface="メイリオ"/>
                          </a:rPr>
                          <m:t>−1</m:t>
                        </m:r>
                      </m:sup>
                    </m:sSup>
                    <m:r>
                      <a:rPr kumimoji="1" lang="en-US" altLang="ja-JP" sz="1800" b="0" i="1" smtClean="0">
                        <a:solidFill>
                          <a:srgbClr val="333333"/>
                        </a:solidFill>
                        <a:latin typeface="Cambria Math" panose="02040503050406030204" pitchFamily="18" charset="0"/>
                        <a:ea typeface="メイリオ"/>
                      </a:rPr>
                      <m:t>−</m:t>
                    </m:r>
                    <m:f>
                      <m:fPr>
                        <m:ctrlPr>
                          <a:rPr kumimoji="1" lang="en-US" altLang="ja-JP" sz="1800" b="0" i="1" smtClean="0">
                            <a:solidFill>
                              <a:srgbClr val="333333"/>
                            </a:solidFill>
                            <a:latin typeface="Cambria Math" panose="02040503050406030204" pitchFamily="18" charset="0"/>
                            <a:ea typeface="メイリオ"/>
                          </a:rPr>
                        </m:ctrlPr>
                      </m:fPr>
                      <m:num>
                        <m:sSup>
                          <m:sSupPr>
                            <m:ctrlPr>
                              <a:rPr kumimoji="1" lang="en-US" altLang="ja-JP" sz="1800" i="1">
                                <a:solidFill>
                                  <a:srgbClr val="333333"/>
                                </a:solidFill>
                                <a:latin typeface="Cambria Math" panose="02040503050406030204" pitchFamily="18" charset="0"/>
                                <a:ea typeface="メイリオ"/>
                              </a:rPr>
                            </m:ctrlPr>
                          </m:sSupPr>
                          <m:e>
                            <m:r>
                              <a:rPr kumimoji="1" lang="en-US" altLang="ja-JP" sz="1800" i="1">
                                <a:solidFill>
                                  <a:srgbClr val="333333"/>
                                </a:solidFill>
                                <a:latin typeface="Cambria Math" panose="02040503050406030204" pitchFamily="18" charset="0"/>
                                <a:ea typeface="メイリオ"/>
                              </a:rPr>
                              <m:t>𝐴</m:t>
                            </m:r>
                          </m:e>
                          <m:sup>
                            <m:r>
                              <a:rPr kumimoji="1" lang="en-US" altLang="ja-JP" sz="1800" i="1">
                                <a:solidFill>
                                  <a:srgbClr val="333333"/>
                                </a:solidFill>
                                <a:latin typeface="Cambria Math" panose="02040503050406030204" pitchFamily="18" charset="0"/>
                                <a:ea typeface="メイリオ"/>
                              </a:rPr>
                              <m:t>−1</m:t>
                            </m:r>
                          </m:sup>
                        </m:sSup>
                        <m:r>
                          <a:rPr kumimoji="1" lang="ja-JP" altLang="en-US" sz="1800" i="1">
                            <a:latin typeface="Cambria Math" panose="02040503050406030204" pitchFamily="18" charset="0"/>
                          </a:rPr>
                          <m:t>𝜙</m:t>
                        </m:r>
                        <m:d>
                          <m:dPr>
                            <m:ctrlPr>
                              <a:rPr kumimoji="1" lang="en-US" altLang="ja-JP" sz="1800" i="1">
                                <a:latin typeface="Cambria Math" panose="02040503050406030204" pitchFamily="18" charset="0"/>
                              </a:rPr>
                            </m:ctrlPr>
                          </m:dPr>
                          <m:e>
                            <m:sSub>
                              <m:sSubPr>
                                <m:ctrlPr>
                                  <a:rPr kumimoji="1" lang="en-US" altLang="ja-JP" sz="1800" i="1">
                                    <a:latin typeface="Cambria Math" panose="02040503050406030204" pitchFamily="18" charset="0"/>
                                  </a:rPr>
                                </m:ctrlPr>
                              </m:sSubPr>
                              <m:e>
                                <m:r>
                                  <a:rPr kumimoji="1" lang="en-US" altLang="ja-JP" sz="1800" i="1">
                                    <a:latin typeface="Cambria Math" panose="02040503050406030204" pitchFamily="18" charset="0"/>
                                  </a:rPr>
                                  <m:t>𝑥</m:t>
                                </m:r>
                              </m:e>
                              <m:sub>
                                <m:r>
                                  <a:rPr kumimoji="1" lang="en-US" altLang="ja-JP" sz="1800" i="1">
                                    <a:latin typeface="Cambria Math" panose="02040503050406030204" pitchFamily="18" charset="0"/>
                                  </a:rPr>
                                  <m:t>𝑖</m:t>
                                </m:r>
                              </m:sub>
                            </m:sSub>
                          </m:e>
                        </m:d>
                        <m:sSup>
                          <m:sSupPr>
                            <m:ctrlPr>
                              <a:rPr kumimoji="1" lang="en-US" altLang="ja-JP" sz="1800" i="1">
                                <a:latin typeface="Cambria Math" panose="02040503050406030204" pitchFamily="18" charset="0"/>
                              </a:rPr>
                            </m:ctrlPr>
                          </m:sSupPr>
                          <m:e>
                            <m:r>
                              <a:rPr kumimoji="1" lang="ja-JP" altLang="en-US" sz="1800" i="1">
                                <a:latin typeface="Cambria Math" panose="02040503050406030204" pitchFamily="18" charset="0"/>
                              </a:rPr>
                              <m:t>𝜙</m:t>
                            </m:r>
                            <m:d>
                              <m:dPr>
                                <m:ctrlPr>
                                  <a:rPr kumimoji="1" lang="en-US" altLang="ja-JP" sz="1800" i="1">
                                    <a:latin typeface="Cambria Math" panose="02040503050406030204" pitchFamily="18" charset="0"/>
                                  </a:rPr>
                                </m:ctrlPr>
                              </m:dPr>
                              <m:e>
                                <m:sSub>
                                  <m:sSubPr>
                                    <m:ctrlPr>
                                      <a:rPr kumimoji="1" lang="en-US" altLang="ja-JP" sz="1800" i="1">
                                        <a:latin typeface="Cambria Math" panose="02040503050406030204" pitchFamily="18" charset="0"/>
                                      </a:rPr>
                                    </m:ctrlPr>
                                  </m:sSubPr>
                                  <m:e>
                                    <m:r>
                                      <a:rPr kumimoji="1" lang="en-US" altLang="ja-JP" sz="1800" i="1">
                                        <a:latin typeface="Cambria Math" panose="02040503050406030204" pitchFamily="18" charset="0"/>
                                      </a:rPr>
                                      <m:t>𝑥</m:t>
                                    </m:r>
                                  </m:e>
                                  <m:sub>
                                    <m:r>
                                      <a:rPr kumimoji="1" lang="en-US" altLang="ja-JP" sz="1800" i="1">
                                        <a:latin typeface="Cambria Math" panose="02040503050406030204" pitchFamily="18" charset="0"/>
                                      </a:rPr>
                                      <m:t>𝑖</m:t>
                                    </m:r>
                                  </m:sub>
                                </m:sSub>
                              </m:e>
                            </m:d>
                          </m:e>
                          <m:sup>
                            <m:r>
                              <a:rPr kumimoji="1" lang="en-US" altLang="ja-JP" sz="1800" i="1">
                                <a:latin typeface="Cambria Math" panose="02040503050406030204" pitchFamily="18" charset="0"/>
                              </a:rPr>
                              <m:t>𝑇</m:t>
                            </m:r>
                          </m:sup>
                        </m:sSup>
                        <m:sSup>
                          <m:sSupPr>
                            <m:ctrlPr>
                              <a:rPr kumimoji="1" lang="en-US" altLang="ja-JP" sz="1800" i="1">
                                <a:solidFill>
                                  <a:srgbClr val="333333"/>
                                </a:solidFill>
                                <a:latin typeface="Cambria Math" panose="02040503050406030204" pitchFamily="18" charset="0"/>
                                <a:ea typeface="メイリオ"/>
                              </a:rPr>
                            </m:ctrlPr>
                          </m:sSupPr>
                          <m:e>
                            <m:r>
                              <a:rPr kumimoji="1" lang="en-US" altLang="ja-JP" sz="1800" i="1">
                                <a:solidFill>
                                  <a:srgbClr val="333333"/>
                                </a:solidFill>
                                <a:latin typeface="Cambria Math" panose="02040503050406030204" pitchFamily="18" charset="0"/>
                                <a:ea typeface="メイリオ"/>
                              </a:rPr>
                              <m:t>𝐴</m:t>
                            </m:r>
                          </m:e>
                          <m:sup>
                            <m:r>
                              <a:rPr kumimoji="1" lang="en-US" altLang="ja-JP" sz="1800" i="1">
                                <a:solidFill>
                                  <a:srgbClr val="333333"/>
                                </a:solidFill>
                                <a:latin typeface="Cambria Math" panose="02040503050406030204" pitchFamily="18" charset="0"/>
                                <a:ea typeface="メイリオ"/>
                              </a:rPr>
                              <m:t>−1</m:t>
                            </m:r>
                          </m:sup>
                        </m:sSup>
                      </m:num>
                      <m:den>
                        <m:sSup>
                          <m:sSupPr>
                            <m:ctrlPr>
                              <a:rPr kumimoji="1" lang="en-US" altLang="ja-JP" sz="1800" i="1">
                                <a:latin typeface="Cambria Math" panose="02040503050406030204" pitchFamily="18" charset="0"/>
                              </a:rPr>
                            </m:ctrlPr>
                          </m:sSupPr>
                          <m:e>
                            <m:r>
                              <a:rPr kumimoji="1" lang="ja-JP" altLang="en-US" sz="1800" i="1">
                                <a:latin typeface="Cambria Math" panose="02040503050406030204" pitchFamily="18" charset="0"/>
                              </a:rPr>
                              <m:t>𝜎</m:t>
                            </m:r>
                          </m:e>
                          <m:sup>
                            <m:r>
                              <a:rPr kumimoji="1" lang="en-US" altLang="ja-JP" sz="1800" i="1">
                                <a:latin typeface="Cambria Math" panose="02040503050406030204" pitchFamily="18" charset="0"/>
                              </a:rPr>
                              <m:t>2</m:t>
                            </m:r>
                          </m:sup>
                        </m:sSup>
                        <m:r>
                          <a:rPr kumimoji="1" lang="en-US" altLang="ja-JP" sz="1800" b="0" i="1" smtClean="0">
                            <a:solidFill>
                              <a:srgbClr val="333333"/>
                            </a:solidFill>
                            <a:latin typeface="Cambria Math" panose="02040503050406030204" pitchFamily="18" charset="0"/>
                            <a:ea typeface="メイリオ"/>
                          </a:rPr>
                          <m:t>+</m:t>
                        </m:r>
                        <m:sSup>
                          <m:sSupPr>
                            <m:ctrlPr>
                              <a:rPr kumimoji="1" lang="en-US" altLang="ja-JP" sz="1800" i="1">
                                <a:latin typeface="Cambria Math" panose="02040503050406030204" pitchFamily="18" charset="0"/>
                              </a:rPr>
                            </m:ctrlPr>
                          </m:sSupPr>
                          <m:e>
                            <m:r>
                              <a:rPr kumimoji="1" lang="ja-JP" altLang="en-US" sz="1800" i="1">
                                <a:latin typeface="Cambria Math" panose="02040503050406030204" pitchFamily="18" charset="0"/>
                              </a:rPr>
                              <m:t>𝜙</m:t>
                            </m:r>
                            <m:d>
                              <m:dPr>
                                <m:ctrlPr>
                                  <a:rPr kumimoji="1" lang="en-US" altLang="ja-JP" sz="1800" i="1">
                                    <a:latin typeface="Cambria Math" panose="02040503050406030204" pitchFamily="18" charset="0"/>
                                  </a:rPr>
                                </m:ctrlPr>
                              </m:dPr>
                              <m:e>
                                <m:sSub>
                                  <m:sSubPr>
                                    <m:ctrlPr>
                                      <a:rPr kumimoji="1" lang="en-US" altLang="ja-JP" sz="1800" i="1">
                                        <a:latin typeface="Cambria Math" panose="02040503050406030204" pitchFamily="18" charset="0"/>
                                      </a:rPr>
                                    </m:ctrlPr>
                                  </m:sSubPr>
                                  <m:e>
                                    <m:r>
                                      <a:rPr kumimoji="1" lang="en-US" altLang="ja-JP" sz="1800" i="1">
                                        <a:latin typeface="Cambria Math" panose="02040503050406030204" pitchFamily="18" charset="0"/>
                                      </a:rPr>
                                      <m:t>𝑥</m:t>
                                    </m:r>
                                  </m:e>
                                  <m:sub>
                                    <m:r>
                                      <a:rPr kumimoji="1" lang="en-US" altLang="ja-JP" sz="1800" i="1">
                                        <a:latin typeface="Cambria Math" panose="02040503050406030204" pitchFamily="18" charset="0"/>
                                      </a:rPr>
                                      <m:t>𝑖</m:t>
                                    </m:r>
                                  </m:sub>
                                </m:sSub>
                              </m:e>
                            </m:d>
                          </m:e>
                          <m:sup>
                            <m:r>
                              <a:rPr kumimoji="1" lang="en-US" altLang="ja-JP" sz="1800" i="1">
                                <a:latin typeface="Cambria Math" panose="02040503050406030204" pitchFamily="18" charset="0"/>
                              </a:rPr>
                              <m:t>𝑇</m:t>
                            </m:r>
                          </m:sup>
                        </m:sSup>
                        <m:sSup>
                          <m:sSupPr>
                            <m:ctrlPr>
                              <a:rPr kumimoji="1" lang="en-US" altLang="ja-JP" sz="1800" i="1">
                                <a:solidFill>
                                  <a:srgbClr val="333333"/>
                                </a:solidFill>
                                <a:latin typeface="Cambria Math" panose="02040503050406030204" pitchFamily="18" charset="0"/>
                                <a:ea typeface="メイリオ"/>
                              </a:rPr>
                            </m:ctrlPr>
                          </m:sSupPr>
                          <m:e>
                            <m:r>
                              <a:rPr kumimoji="1" lang="en-US" altLang="ja-JP" sz="1800" i="1">
                                <a:solidFill>
                                  <a:srgbClr val="333333"/>
                                </a:solidFill>
                                <a:latin typeface="Cambria Math" panose="02040503050406030204" pitchFamily="18" charset="0"/>
                                <a:ea typeface="メイリオ"/>
                              </a:rPr>
                              <m:t>𝐴</m:t>
                            </m:r>
                          </m:e>
                          <m:sup>
                            <m:r>
                              <a:rPr kumimoji="1" lang="en-US" altLang="ja-JP" sz="1800" i="1">
                                <a:solidFill>
                                  <a:srgbClr val="333333"/>
                                </a:solidFill>
                                <a:latin typeface="Cambria Math" panose="02040503050406030204" pitchFamily="18" charset="0"/>
                                <a:ea typeface="メイリオ"/>
                              </a:rPr>
                              <m:t>−1</m:t>
                            </m:r>
                          </m:sup>
                        </m:sSup>
                        <m:r>
                          <a:rPr kumimoji="1" lang="ja-JP" altLang="en-US" sz="1800" i="1" smtClean="0">
                            <a:latin typeface="Cambria Math" panose="02040503050406030204" pitchFamily="18" charset="0"/>
                          </a:rPr>
                          <m:t>𝜙</m:t>
                        </m:r>
                        <m:d>
                          <m:dPr>
                            <m:ctrlPr>
                              <a:rPr kumimoji="1" lang="en-US" altLang="ja-JP" sz="1800" i="1">
                                <a:latin typeface="Cambria Math" panose="02040503050406030204" pitchFamily="18" charset="0"/>
                              </a:rPr>
                            </m:ctrlPr>
                          </m:dPr>
                          <m:e>
                            <m:sSub>
                              <m:sSubPr>
                                <m:ctrlPr>
                                  <a:rPr kumimoji="1" lang="en-US" altLang="ja-JP" sz="1800" i="1">
                                    <a:latin typeface="Cambria Math" panose="02040503050406030204" pitchFamily="18" charset="0"/>
                                  </a:rPr>
                                </m:ctrlPr>
                              </m:sSubPr>
                              <m:e>
                                <m:r>
                                  <a:rPr kumimoji="1" lang="en-US" altLang="ja-JP" sz="1800" i="1">
                                    <a:latin typeface="Cambria Math" panose="02040503050406030204" pitchFamily="18" charset="0"/>
                                  </a:rPr>
                                  <m:t>𝑥</m:t>
                                </m:r>
                              </m:e>
                              <m:sub>
                                <m:r>
                                  <a:rPr kumimoji="1" lang="en-US" altLang="ja-JP" sz="1800" i="1">
                                    <a:latin typeface="Cambria Math" panose="02040503050406030204" pitchFamily="18" charset="0"/>
                                  </a:rPr>
                                  <m:t>𝑖</m:t>
                                </m:r>
                              </m:sub>
                            </m:sSub>
                          </m:e>
                        </m:d>
                      </m:den>
                    </m:f>
                    <m:r>
                      <a:rPr kumimoji="1" lang="en-US" altLang="ja-JP" sz="1800" b="0" i="1" smtClean="0">
                        <a:solidFill>
                          <a:srgbClr val="333333"/>
                        </a:solidFill>
                        <a:latin typeface="Cambria Math" panose="02040503050406030204" pitchFamily="18" charset="0"/>
                        <a:ea typeface="メイリオ"/>
                      </a:rPr>
                      <m:t>,</m:t>
                    </m:r>
                  </m:oMath>
                </a14:m>
                <a:br>
                  <a:rPr kumimoji="1" lang="en-US" altLang="ja-JP" sz="1800" b="0" i="1" dirty="0">
                    <a:solidFill>
                      <a:srgbClr val="333333"/>
                    </a:solidFill>
                    <a:latin typeface="Cambria Math" panose="02040503050406030204" pitchFamily="18" charset="0"/>
                    <a:ea typeface="メイリオ"/>
                  </a:rPr>
                </a:br>
                <a:r>
                  <a:rPr kumimoji="1" lang="en-US" altLang="ja-JP" sz="1800" b="0" i="1" dirty="0">
                    <a:solidFill>
                      <a:srgbClr val="333333"/>
                    </a:solidFill>
                    <a:latin typeface="Cambria Math" panose="02040503050406030204" pitchFamily="18" charset="0"/>
                    <a:ea typeface="メイリオ"/>
                  </a:rPr>
                  <a:t> </a:t>
                </a:r>
                <a14:m>
                  <m:oMath xmlns:m="http://schemas.openxmlformats.org/officeDocument/2006/math">
                    <m:r>
                      <a:rPr kumimoji="1" lang="en-US" altLang="ja-JP" sz="1800" i="1">
                        <a:latin typeface="Cambria Math" panose="02040503050406030204" pitchFamily="18" charset="0"/>
                        <a:ea typeface="Cambria Math" panose="02040503050406030204" pitchFamily="18" charset="0"/>
                      </a:rPr>
                      <m:t>𝑏</m:t>
                    </m:r>
                    <m:r>
                      <a:rPr kumimoji="1" lang="en-US" altLang="ja-JP" sz="1800" i="1">
                        <a:latin typeface="Cambria Math" panose="02040503050406030204" pitchFamily="18" charset="0"/>
                        <a:ea typeface="Cambria Math" panose="02040503050406030204" pitchFamily="18" charset="0"/>
                      </a:rPr>
                      <m:t>←</m:t>
                    </m:r>
                    <m:r>
                      <a:rPr kumimoji="1" lang="en-US" altLang="ja-JP" sz="1800" b="0" i="1" smtClean="0">
                        <a:latin typeface="Cambria Math" panose="02040503050406030204" pitchFamily="18" charset="0"/>
                        <a:ea typeface="Cambria Math" panose="02040503050406030204" pitchFamily="18" charset="0"/>
                      </a:rPr>
                      <m:t>𝑏</m:t>
                    </m:r>
                    <m:r>
                      <a:rPr kumimoji="1" lang="en-US" altLang="ja-JP" sz="1800" b="0" i="1" smtClean="0">
                        <a:latin typeface="Cambria Math" panose="02040503050406030204" pitchFamily="18" charset="0"/>
                        <a:ea typeface="Cambria Math" panose="02040503050406030204" pitchFamily="18" charset="0"/>
                      </a:rPr>
                      <m:t>+</m:t>
                    </m:r>
                    <m:f>
                      <m:fPr>
                        <m:ctrlPr>
                          <a:rPr kumimoji="1" lang="en-US" altLang="ja-JP" sz="1800" b="0" i="1" smtClean="0">
                            <a:latin typeface="Cambria Math" panose="02040503050406030204" pitchFamily="18" charset="0"/>
                            <a:ea typeface="Cambria Math" panose="02040503050406030204" pitchFamily="18" charset="0"/>
                          </a:rPr>
                        </m:ctrlPr>
                      </m:fPr>
                      <m:num>
                        <m:r>
                          <a:rPr kumimoji="1" lang="en-US" altLang="ja-JP" sz="1800" b="0" i="1" smtClean="0">
                            <a:latin typeface="Cambria Math" panose="02040503050406030204" pitchFamily="18" charset="0"/>
                            <a:ea typeface="Cambria Math" panose="02040503050406030204" pitchFamily="18" charset="0"/>
                          </a:rPr>
                          <m:t>1</m:t>
                        </m:r>
                      </m:num>
                      <m:den>
                        <m:sSup>
                          <m:sSupPr>
                            <m:ctrlPr>
                              <a:rPr kumimoji="1" lang="en-US" altLang="ja-JP" sz="1800" i="1">
                                <a:latin typeface="Cambria Math" panose="02040503050406030204" pitchFamily="18" charset="0"/>
                              </a:rPr>
                            </m:ctrlPr>
                          </m:sSupPr>
                          <m:e>
                            <m:r>
                              <a:rPr kumimoji="1" lang="ja-JP" altLang="en-US" sz="1800" i="1">
                                <a:latin typeface="Cambria Math" panose="02040503050406030204" pitchFamily="18" charset="0"/>
                              </a:rPr>
                              <m:t>𝜎</m:t>
                            </m:r>
                          </m:e>
                          <m:sup>
                            <m:r>
                              <a:rPr kumimoji="1" lang="en-US" altLang="ja-JP" sz="1800" i="1">
                                <a:latin typeface="Cambria Math" panose="02040503050406030204" pitchFamily="18" charset="0"/>
                              </a:rPr>
                              <m:t>2</m:t>
                            </m:r>
                          </m:sup>
                        </m:sSup>
                      </m:den>
                    </m:f>
                    <m:r>
                      <a:rPr kumimoji="1" lang="ja-JP" altLang="en-US" sz="1800" i="1">
                        <a:latin typeface="Cambria Math" panose="02040503050406030204" pitchFamily="18" charset="0"/>
                      </a:rPr>
                      <m:t>𝜙</m:t>
                    </m:r>
                    <m:d>
                      <m:dPr>
                        <m:ctrlPr>
                          <a:rPr kumimoji="1" lang="en-US" altLang="ja-JP" sz="1800" i="1">
                            <a:latin typeface="Cambria Math" panose="02040503050406030204" pitchFamily="18" charset="0"/>
                          </a:rPr>
                        </m:ctrlPr>
                      </m:dPr>
                      <m:e>
                        <m:sSub>
                          <m:sSubPr>
                            <m:ctrlPr>
                              <a:rPr kumimoji="1" lang="en-US" altLang="ja-JP" sz="1800" i="1">
                                <a:latin typeface="Cambria Math" panose="02040503050406030204" pitchFamily="18" charset="0"/>
                              </a:rPr>
                            </m:ctrlPr>
                          </m:sSubPr>
                          <m:e>
                            <m:r>
                              <a:rPr kumimoji="1" lang="en-US" altLang="ja-JP" sz="1800" i="1">
                                <a:latin typeface="Cambria Math" panose="02040503050406030204" pitchFamily="18" charset="0"/>
                              </a:rPr>
                              <m:t>𝑥</m:t>
                            </m:r>
                          </m:e>
                          <m:sub>
                            <m:r>
                              <a:rPr kumimoji="1" lang="en-US" altLang="ja-JP" sz="1800" i="1">
                                <a:latin typeface="Cambria Math" panose="02040503050406030204" pitchFamily="18" charset="0"/>
                              </a:rPr>
                              <m:t>𝑖</m:t>
                            </m:r>
                          </m:sub>
                        </m:sSub>
                      </m:e>
                    </m:d>
                    <m:sSub>
                      <m:sSubPr>
                        <m:ctrlPr>
                          <a:rPr kumimoji="1" lang="en-US" altLang="ja-JP" sz="1800" i="1">
                            <a:solidFill>
                              <a:srgbClr val="333333"/>
                            </a:solidFill>
                            <a:latin typeface="Cambria Math" panose="02040503050406030204" pitchFamily="18" charset="0"/>
                          </a:rPr>
                        </m:ctrlPr>
                      </m:sSubPr>
                      <m:e>
                        <m:r>
                          <a:rPr kumimoji="1" lang="en-US" altLang="ja-JP" sz="1800" i="1">
                            <a:solidFill>
                              <a:srgbClr val="333333"/>
                            </a:solidFill>
                            <a:latin typeface="Cambria Math" panose="02040503050406030204" pitchFamily="18" charset="0"/>
                          </a:rPr>
                          <m:t>𝑋</m:t>
                        </m:r>
                      </m:e>
                      <m:sub>
                        <m:r>
                          <a:rPr kumimoji="1" lang="en-US" altLang="ja-JP" sz="1800" i="1">
                            <a:solidFill>
                              <a:srgbClr val="333333"/>
                            </a:solidFill>
                            <a:latin typeface="Cambria Math" panose="02040503050406030204" pitchFamily="18" charset="0"/>
                          </a:rPr>
                          <m:t>𝑖</m:t>
                        </m:r>
                      </m:sub>
                    </m:sSub>
                    <m:d>
                      <m:dPr>
                        <m:ctrlPr>
                          <a:rPr kumimoji="1" lang="en-US" altLang="ja-JP" sz="1800" i="1">
                            <a:solidFill>
                              <a:srgbClr val="333333"/>
                            </a:solidFill>
                            <a:latin typeface="Cambria Math" panose="02040503050406030204" pitchFamily="18" charset="0"/>
                          </a:rPr>
                        </m:ctrlPr>
                      </m:dPr>
                      <m:e>
                        <m:r>
                          <a:rPr kumimoji="1" lang="en-US" altLang="ja-JP" sz="1800" i="1">
                            <a:solidFill>
                              <a:srgbClr val="333333"/>
                            </a:solidFill>
                            <a:latin typeface="Cambria Math" panose="02040503050406030204" pitchFamily="18" charset="0"/>
                          </a:rPr>
                          <m:t>𝑡</m:t>
                        </m:r>
                      </m:e>
                    </m:d>
                  </m:oMath>
                </a14:m>
                <a:endParaRPr kumimoji="1" lang="en-US" altLang="ja-JP" sz="1800" dirty="0">
                  <a:solidFill>
                    <a:srgbClr val="333333"/>
                  </a:solidFill>
                  <a:latin typeface="メイリオ"/>
                  <a:ea typeface="メイリオ"/>
                </a:endParaRPr>
              </a:p>
              <a:p>
                <a:pPr marL="342900" indent="-342900">
                  <a:buFont typeface="+mj-lt"/>
                  <a:buAutoNum type="arabicPeriod"/>
                </a:pPr>
                <a:r>
                  <a:rPr kumimoji="1" lang="en-US" altLang="ja-JP" sz="1800" dirty="0">
                    <a:latin typeface="+mn-ea"/>
                    <a:ea typeface="+mn-ea"/>
                  </a:rPr>
                  <a:t> </a:t>
                </a:r>
                <a14:m>
                  <m:oMath xmlns:m="http://schemas.openxmlformats.org/officeDocument/2006/math">
                    <m:r>
                      <a:rPr kumimoji="1" lang="en-US" altLang="ja-JP" sz="1800" b="0" i="1" dirty="0" smtClean="0">
                        <a:latin typeface="Cambria Math" panose="02040503050406030204" pitchFamily="18" charset="0"/>
                        <a:ea typeface="+mn-ea"/>
                      </a:rPr>
                      <m:t>𝑡</m:t>
                    </m:r>
                    <m:r>
                      <a:rPr kumimoji="1" lang="en-US" altLang="ja-JP" sz="1800" b="0" i="1" dirty="0" smtClean="0">
                        <a:latin typeface="Cambria Math" panose="02040503050406030204" pitchFamily="18" charset="0"/>
                        <a:ea typeface="Cambria Math" panose="02040503050406030204" pitchFamily="18" charset="0"/>
                      </a:rPr>
                      <m:t>←</m:t>
                    </m:r>
                    <m:r>
                      <a:rPr kumimoji="1" lang="en-US" altLang="ja-JP" sz="1800" b="0" i="1" dirty="0" smtClean="0">
                        <a:latin typeface="Cambria Math" panose="02040503050406030204" pitchFamily="18" charset="0"/>
                        <a:ea typeface="Cambria Math" panose="02040503050406030204" pitchFamily="18" charset="0"/>
                      </a:rPr>
                      <m:t>𝑡</m:t>
                    </m:r>
                    <m:r>
                      <a:rPr kumimoji="1" lang="en-US" altLang="ja-JP" sz="1800" b="0" i="1" dirty="0" smtClean="0">
                        <a:latin typeface="Cambria Math" panose="02040503050406030204" pitchFamily="18" charset="0"/>
                        <a:ea typeface="Cambria Math" panose="02040503050406030204" pitchFamily="18" charset="0"/>
                      </a:rPr>
                      <m:t>+1</m:t>
                    </m:r>
                  </m:oMath>
                </a14:m>
                <a:r>
                  <a:rPr kumimoji="1" lang="ja-JP" altLang="en-US" sz="1800" dirty="0">
                    <a:latin typeface="+mn-ea"/>
                    <a:ea typeface="+mn-ea"/>
                  </a:rPr>
                  <a:t>として</a:t>
                </a:r>
                <a:r>
                  <a:rPr kumimoji="1" lang="en-US" altLang="ja-JP" sz="1800" dirty="0">
                    <a:latin typeface="+mn-ea"/>
                    <a:ea typeface="+mn-ea"/>
                  </a:rPr>
                  <a:t>3</a:t>
                </a:r>
                <a:r>
                  <a:rPr kumimoji="1" lang="ja-JP" altLang="en-US" sz="1800" dirty="0">
                    <a:latin typeface="+mn-ea"/>
                    <a:ea typeface="+mn-ea"/>
                  </a:rPr>
                  <a:t>へ戻る</a:t>
                </a:r>
              </a:p>
            </p:txBody>
          </p:sp>
        </mc:Choice>
        <mc:Fallback xmlns="">
          <p:sp>
            <p:nvSpPr>
              <p:cNvPr id="7" name="テキスト ボックス 6">
                <a:extLst>
                  <a:ext uri="{FF2B5EF4-FFF2-40B4-BE49-F238E27FC236}">
                    <a16:creationId xmlns:a16="http://schemas.microsoft.com/office/drawing/2014/main" id="{9DA6DBB6-7483-46FC-9134-D5A66F494FC1}"/>
                  </a:ext>
                </a:extLst>
              </p:cNvPr>
              <p:cNvSpPr txBox="1">
                <a:spLocks noRot="1" noChangeAspect="1" noMove="1" noResize="1" noEditPoints="1" noAdjustHandles="1" noChangeArrowheads="1" noChangeShapeType="1" noTextEdit="1"/>
              </p:cNvSpPr>
              <p:nvPr/>
            </p:nvSpPr>
            <p:spPr>
              <a:xfrm>
                <a:off x="6618051" y="2728198"/>
                <a:ext cx="4662526" cy="4150303"/>
              </a:xfrm>
              <a:prstGeom prst="rect">
                <a:avLst/>
              </a:prstGeom>
              <a:blipFill>
                <a:blip r:embed="rId2"/>
                <a:stretch>
                  <a:fillRect l="-1832" t="-588"/>
                </a:stretch>
              </a:blipFill>
            </p:spPr>
            <p:txBody>
              <a:bodyPr/>
              <a:lstStyle/>
              <a:p>
                <a:r>
                  <a:rPr lang="ja-JP" altLang="en-US">
                    <a:noFill/>
                  </a:rPr>
                  <a:t> </a:t>
                </a:r>
              </a:p>
            </p:txBody>
          </p:sp>
        </mc:Fallback>
      </mc:AlternateContent>
      <p:cxnSp>
        <p:nvCxnSpPr>
          <p:cNvPr id="21" name="直線矢印コネクタ 20">
            <a:extLst>
              <a:ext uri="{FF2B5EF4-FFF2-40B4-BE49-F238E27FC236}">
                <a16:creationId xmlns:a16="http://schemas.microsoft.com/office/drawing/2014/main" id="{1044B306-5686-4F29-B4D3-42059A83073A}"/>
              </a:ext>
            </a:extLst>
          </p:cNvPr>
          <p:cNvCxnSpPr>
            <a:stCxn id="42" idx="2"/>
            <a:endCxn id="30" idx="0"/>
          </p:cNvCxnSpPr>
          <p:nvPr/>
        </p:nvCxnSpPr>
        <p:spPr bwMode="auto">
          <a:xfrm>
            <a:off x="1581808" y="3463310"/>
            <a:ext cx="1" cy="5160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線矢印コネクタ 21">
            <a:extLst>
              <a:ext uri="{FF2B5EF4-FFF2-40B4-BE49-F238E27FC236}">
                <a16:creationId xmlns:a16="http://schemas.microsoft.com/office/drawing/2014/main" id="{C6FAE421-A35A-4313-8C9B-5DB5FDB98384}"/>
              </a:ext>
            </a:extLst>
          </p:cNvPr>
          <p:cNvCxnSpPr>
            <a:stCxn id="30" idx="2"/>
            <a:endCxn id="27" idx="0"/>
          </p:cNvCxnSpPr>
          <p:nvPr/>
        </p:nvCxnSpPr>
        <p:spPr bwMode="auto">
          <a:xfrm>
            <a:off x="1581809" y="4758110"/>
            <a:ext cx="0" cy="59466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2807FAAA-0BC1-446D-A618-24A9AB49A0FD}"/>
                  </a:ext>
                </a:extLst>
              </p:cNvPr>
              <p:cNvSpPr txBox="1"/>
              <p:nvPr/>
            </p:nvSpPr>
            <p:spPr>
              <a:xfrm>
                <a:off x="2036169" y="4875046"/>
                <a:ext cx="1651872"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mn-ea"/>
                        </a:rPr>
                        <m:t>𝑟</m:t>
                      </m:r>
                      <m:r>
                        <a:rPr kumimoji="1" lang="en-US" altLang="ja-JP" sz="2000" b="0" i="1" smtClean="0">
                          <a:latin typeface="Cambria Math" panose="02040503050406030204" pitchFamily="18" charset="0"/>
                          <a:ea typeface="+mn-ea"/>
                        </a:rPr>
                        <m:t>~</m:t>
                      </m:r>
                      <m:r>
                        <a:rPr kumimoji="1" lang="ja-JP" altLang="en-US" sz="2000" i="1">
                          <a:latin typeface="Cambria Math" panose="02040503050406030204" pitchFamily="18" charset="0"/>
                        </a:rPr>
                        <m:t>𝒩</m:t>
                      </m:r>
                      <m:r>
                        <a:rPr kumimoji="1" lang="en-US" altLang="ja-JP" sz="2000" b="0" i="1" smtClean="0">
                          <a:latin typeface="Cambria Math" panose="02040503050406030204" pitchFamily="18" charset="0"/>
                          <a:ea typeface="+mn-ea"/>
                        </a:rPr>
                        <m:t>(</m:t>
                      </m:r>
                      <m:sSub>
                        <m:sSubPr>
                          <m:ctrlPr>
                            <a:rPr kumimoji="1" lang="en-US" altLang="ja-JP" sz="2000" i="1">
                              <a:latin typeface="Cambria Math" panose="02040503050406030204" pitchFamily="18" charset="0"/>
                            </a:rPr>
                          </m:ctrlPr>
                        </m:sSubPr>
                        <m:e>
                          <m:r>
                            <a:rPr kumimoji="1" lang="ja-JP" altLang="en-US" sz="2000" i="1">
                              <a:latin typeface="Cambria Math" panose="02040503050406030204" pitchFamily="18" charset="0"/>
                            </a:rPr>
                            <m:t>𝜃</m:t>
                          </m:r>
                        </m:e>
                        <m:sub>
                          <m:r>
                            <a:rPr kumimoji="1" lang="en-US" altLang="ja-JP" sz="2000" i="1">
                              <a:latin typeface="Cambria Math" panose="02040503050406030204" pitchFamily="18" charset="0"/>
                            </a:rPr>
                            <m:t>𝑥</m:t>
                          </m:r>
                        </m:sub>
                      </m:sSub>
                      <m:r>
                        <a:rPr kumimoji="1" lang="en-US" altLang="ja-JP" sz="2000" b="0" i="1" smtClean="0">
                          <a:latin typeface="Cambria Math" panose="02040503050406030204" pitchFamily="18" charset="0"/>
                        </a:rPr>
                        <m:t>, </m:t>
                      </m:r>
                      <m:sSup>
                        <m:sSupPr>
                          <m:ctrlPr>
                            <a:rPr kumimoji="1" lang="en-US" altLang="ja-JP" sz="2000" b="0" i="1" smtClean="0">
                              <a:latin typeface="Cambria Math" panose="02040503050406030204" pitchFamily="18" charset="0"/>
                            </a:rPr>
                          </m:ctrlPr>
                        </m:sSupPr>
                        <m:e>
                          <m:r>
                            <a:rPr kumimoji="1" lang="ja-JP" altLang="en-US" sz="2000" b="0" i="1" smtClean="0">
                              <a:latin typeface="Cambria Math" panose="02040503050406030204" pitchFamily="18" charset="0"/>
                            </a:rPr>
                            <m:t>𝜎</m:t>
                          </m:r>
                        </m:e>
                        <m:sup>
                          <m:r>
                            <a:rPr kumimoji="1" lang="en-US" altLang="ja-JP" sz="2000" b="0" i="1" smtClean="0">
                              <a:latin typeface="Cambria Math" panose="02040503050406030204" pitchFamily="18" charset="0"/>
                            </a:rPr>
                            <m:t>2</m:t>
                          </m:r>
                        </m:sup>
                      </m:sSup>
                      <m:r>
                        <a:rPr kumimoji="1" lang="en-US" altLang="ja-JP" sz="2000" b="0" i="1" smtClean="0">
                          <a:latin typeface="Cambria Math" panose="02040503050406030204" pitchFamily="18" charset="0"/>
                          <a:ea typeface="+mn-ea"/>
                        </a:rPr>
                        <m:t>)</m:t>
                      </m:r>
                    </m:oMath>
                  </m:oMathPara>
                </a14:m>
                <a:endParaRPr kumimoji="1" lang="ja-JP" altLang="en-US" sz="2000" dirty="0">
                  <a:latin typeface="+mn-ea"/>
                  <a:ea typeface="+mn-ea"/>
                </a:endParaRPr>
              </a:p>
            </p:txBody>
          </p:sp>
        </mc:Choice>
        <mc:Fallback xmlns="">
          <p:sp>
            <p:nvSpPr>
              <p:cNvPr id="25" name="テキスト ボックス 24">
                <a:extLst>
                  <a:ext uri="{FF2B5EF4-FFF2-40B4-BE49-F238E27FC236}">
                    <a16:creationId xmlns:a16="http://schemas.microsoft.com/office/drawing/2014/main" id="{2807FAAA-0BC1-446D-A618-24A9AB49A0FD}"/>
                  </a:ext>
                </a:extLst>
              </p:cNvPr>
              <p:cNvSpPr txBox="1">
                <a:spLocks noRot="1" noChangeAspect="1" noMove="1" noResize="1" noEditPoints="1" noAdjustHandles="1" noChangeArrowheads="1" noChangeShapeType="1" noTextEdit="1"/>
              </p:cNvSpPr>
              <p:nvPr/>
            </p:nvSpPr>
            <p:spPr>
              <a:xfrm>
                <a:off x="2036169" y="4875046"/>
                <a:ext cx="1651872" cy="400110"/>
              </a:xfrm>
              <a:prstGeom prst="rect">
                <a:avLst/>
              </a:prstGeom>
              <a:blipFill>
                <a:blip r:embed="rId3"/>
                <a:stretch>
                  <a:fillRect b="-12308"/>
                </a:stretch>
              </a:blipFill>
            </p:spPr>
            <p:txBody>
              <a:bodyPr/>
              <a:lstStyle/>
              <a:p>
                <a:r>
                  <a:rPr lang="ja-JP" altLang="en-US">
                    <a:noFill/>
                  </a:rPr>
                  <a:t> </a:t>
                </a:r>
              </a:p>
            </p:txBody>
          </p:sp>
        </mc:Fallback>
      </mc:AlternateContent>
      <p:grpSp>
        <p:nvGrpSpPr>
          <p:cNvPr id="26" name="グループ化 25">
            <a:extLst>
              <a:ext uri="{FF2B5EF4-FFF2-40B4-BE49-F238E27FC236}">
                <a16:creationId xmlns:a16="http://schemas.microsoft.com/office/drawing/2014/main" id="{476B9896-4BB7-4490-ACF4-C9AEE886E1B9}"/>
              </a:ext>
            </a:extLst>
          </p:cNvPr>
          <p:cNvGrpSpPr/>
          <p:nvPr/>
        </p:nvGrpSpPr>
        <p:grpSpPr>
          <a:xfrm>
            <a:off x="1127448" y="5352774"/>
            <a:ext cx="2146253" cy="769229"/>
            <a:chOff x="1127448" y="5693536"/>
            <a:chExt cx="2146253" cy="769229"/>
          </a:xfrm>
        </p:grpSpPr>
        <p:pic>
          <p:nvPicPr>
            <p:cNvPr id="27" name="図 26">
              <a:extLst>
                <a:ext uri="{FF2B5EF4-FFF2-40B4-BE49-F238E27FC236}">
                  <a16:creationId xmlns:a16="http://schemas.microsoft.com/office/drawing/2014/main" id="{F54C7746-2175-4D7C-AACB-769F30573BF8}"/>
                </a:ext>
              </a:extLst>
            </p:cNvPr>
            <p:cNvPicPr>
              <a:picLocks noChangeAspect="1"/>
            </p:cNvPicPr>
            <p:nvPr/>
          </p:nvPicPr>
          <p:blipFill rotWithShape="1">
            <a:blip r:embed="rId4">
              <a:extLst>
                <a:ext uri="{28A0092B-C50C-407E-A947-70E740481C1C}">
                  <a14:useLocalDpi xmlns:a14="http://schemas.microsoft.com/office/drawing/2010/main" val="0"/>
                </a:ext>
              </a:extLst>
            </a:blip>
            <a:srcRect b="15350"/>
            <a:stretch/>
          </p:blipFill>
          <p:spPr>
            <a:xfrm>
              <a:off x="1127448" y="5693536"/>
              <a:ext cx="908722" cy="769229"/>
            </a:xfrm>
            <a:prstGeom prst="rect">
              <a:avLst/>
            </a:prstGeom>
          </p:spPr>
        </p:pic>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F2679223-4EA5-47B9-8C12-50CEB7A27687}"/>
                    </a:ext>
                  </a:extLst>
                </p:cNvPr>
                <p:cNvSpPr txBox="1"/>
                <p:nvPr/>
              </p:nvSpPr>
              <p:spPr>
                <a:xfrm>
                  <a:off x="2036168" y="5878095"/>
                  <a:ext cx="1237533"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mn-ea"/>
                          </a:rPr>
                          <m:t>𝑟</m:t>
                        </m:r>
                        <m:r>
                          <a:rPr kumimoji="1" lang="en-US" altLang="ja-JP" sz="2000" b="0" i="1" smtClean="0">
                            <a:latin typeface="Cambria Math" panose="02040503050406030204" pitchFamily="18" charset="0"/>
                            <a:ea typeface="Cambria Math" panose="02040503050406030204" pitchFamily="18" charset="0"/>
                          </a:rPr>
                          <m:t>∈{0,1}</m:t>
                        </m:r>
                      </m:oMath>
                    </m:oMathPara>
                  </a14:m>
                  <a:endParaRPr kumimoji="1" lang="ja-JP" altLang="en-US" sz="2000" dirty="0">
                    <a:latin typeface="+mn-ea"/>
                    <a:ea typeface="+mn-ea"/>
                  </a:endParaRPr>
                </a:p>
              </p:txBody>
            </p:sp>
          </mc:Choice>
          <mc:Fallback xmlns="">
            <p:sp>
              <p:nvSpPr>
                <p:cNvPr id="28" name="テキスト ボックス 27">
                  <a:extLst>
                    <a:ext uri="{FF2B5EF4-FFF2-40B4-BE49-F238E27FC236}">
                      <a16:creationId xmlns:a16="http://schemas.microsoft.com/office/drawing/2014/main" id="{F2679223-4EA5-47B9-8C12-50CEB7A27687}"/>
                    </a:ext>
                  </a:extLst>
                </p:cNvPr>
                <p:cNvSpPr txBox="1">
                  <a:spLocks noRot="1" noChangeAspect="1" noMove="1" noResize="1" noEditPoints="1" noAdjustHandles="1" noChangeArrowheads="1" noChangeShapeType="1" noTextEdit="1"/>
                </p:cNvSpPr>
                <p:nvPr/>
              </p:nvSpPr>
              <p:spPr>
                <a:xfrm>
                  <a:off x="2036168" y="5878095"/>
                  <a:ext cx="1237533" cy="400110"/>
                </a:xfrm>
                <a:prstGeom prst="rect">
                  <a:avLst/>
                </a:prstGeom>
                <a:blipFill>
                  <a:blip r:embed="rId5"/>
                  <a:stretch>
                    <a:fillRect b="-10606"/>
                  </a:stretch>
                </a:blipFill>
              </p:spPr>
              <p:txBody>
                <a:bodyPr/>
                <a:lstStyle/>
                <a:p>
                  <a:r>
                    <a:rPr lang="ja-JP" altLang="en-US">
                      <a:noFill/>
                    </a:rPr>
                    <a:t> </a:t>
                  </a:r>
                </a:p>
              </p:txBody>
            </p:sp>
          </mc:Fallback>
        </mc:AlternateContent>
      </p:grpSp>
      <p:grpSp>
        <p:nvGrpSpPr>
          <p:cNvPr id="29" name="グループ化 28">
            <a:extLst>
              <a:ext uri="{FF2B5EF4-FFF2-40B4-BE49-F238E27FC236}">
                <a16:creationId xmlns:a16="http://schemas.microsoft.com/office/drawing/2014/main" id="{09253684-0800-4E67-BC09-CDFD25E1DB43}"/>
              </a:ext>
            </a:extLst>
          </p:cNvPr>
          <p:cNvGrpSpPr/>
          <p:nvPr/>
        </p:nvGrpSpPr>
        <p:grpSpPr>
          <a:xfrm>
            <a:off x="1127448" y="3979340"/>
            <a:ext cx="4446502" cy="778770"/>
            <a:chOff x="1127448" y="4570527"/>
            <a:chExt cx="4446502" cy="778770"/>
          </a:xfrm>
        </p:grpSpPr>
        <p:pic>
          <p:nvPicPr>
            <p:cNvPr id="30" name="図 29">
              <a:extLst>
                <a:ext uri="{FF2B5EF4-FFF2-40B4-BE49-F238E27FC236}">
                  <a16:creationId xmlns:a16="http://schemas.microsoft.com/office/drawing/2014/main" id="{130FF2D4-A998-4008-9AEC-D142D46D1AA2}"/>
                </a:ext>
              </a:extLst>
            </p:cNvPr>
            <p:cNvPicPr>
              <a:picLocks noChangeAspect="1"/>
            </p:cNvPicPr>
            <p:nvPr/>
          </p:nvPicPr>
          <p:blipFill rotWithShape="1">
            <a:blip r:embed="rId6">
              <a:extLst>
                <a:ext uri="{28A0092B-C50C-407E-A947-70E740481C1C}">
                  <a14:useLocalDpi xmlns:a14="http://schemas.microsoft.com/office/drawing/2010/main" val="0"/>
                </a:ext>
              </a:extLst>
            </a:blip>
            <a:srcRect b="14300"/>
            <a:stretch/>
          </p:blipFill>
          <p:spPr>
            <a:xfrm>
              <a:off x="1127448" y="4570527"/>
              <a:ext cx="908721" cy="778770"/>
            </a:xfrm>
            <a:prstGeom prst="rect">
              <a:avLst/>
            </a:prstGeom>
          </p:spPr>
        </p:pic>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00D7A918-BA5C-455C-9663-561DEEAE60A1}"/>
                    </a:ext>
                  </a:extLst>
                </p:cNvPr>
                <p:cNvSpPr txBox="1"/>
                <p:nvPr/>
              </p:nvSpPr>
              <p:spPr>
                <a:xfrm>
                  <a:off x="2036167" y="4605969"/>
                  <a:ext cx="3537783" cy="707886"/>
                </a:xfrm>
                <a:prstGeom prst="rect">
                  <a:avLst/>
                </a:prstGeom>
                <a:noFill/>
              </p:spPr>
              <p:txBody>
                <a:bodyPr wrap="square" rtlCol="0">
                  <a:spAutoFit/>
                </a:bodyPr>
                <a:lstStyle/>
                <a:p>
                  <a:r>
                    <a:rPr kumimoji="1" lang="en-US" altLang="ja-JP" sz="2000" dirty="0"/>
                    <a:t> </a:t>
                  </a:r>
                  <a14:m>
                    <m:oMath xmlns:m="http://schemas.openxmlformats.org/officeDocument/2006/math">
                      <m:sSub>
                        <m:sSubPr>
                          <m:ctrlPr>
                            <a:rPr kumimoji="1" lang="en-US" altLang="ja-JP" sz="2000" i="1" smtClean="0">
                              <a:latin typeface="Cambria Math" panose="02040503050406030204" pitchFamily="18" charset="0"/>
                            </a:rPr>
                          </m:ctrlPr>
                        </m:sSubPr>
                        <m:e>
                          <m:r>
                            <a:rPr kumimoji="1" lang="ja-JP" altLang="en-US" sz="2000" i="1">
                              <a:latin typeface="Cambria Math" panose="02040503050406030204" pitchFamily="18" charset="0"/>
                            </a:rPr>
                            <m:t>𝜃</m:t>
                          </m:r>
                        </m:e>
                        <m:sub>
                          <m:r>
                            <a:rPr kumimoji="1" lang="en-US" altLang="ja-JP" sz="2000" i="1">
                              <a:latin typeface="Cambria Math" panose="02040503050406030204" pitchFamily="18" charset="0"/>
                            </a:rPr>
                            <m:t>𝑥</m:t>
                          </m:r>
                        </m:sub>
                      </m:sSub>
                      <m:r>
                        <a:rPr kumimoji="1" lang="en-US" altLang="ja-JP" sz="2000" i="1">
                          <a:latin typeface="Cambria Math" panose="02040503050406030204" pitchFamily="18" charset="0"/>
                        </a:rPr>
                        <m:t>=</m:t>
                      </m:r>
                      <m:sSup>
                        <m:sSupPr>
                          <m:ctrlPr>
                            <a:rPr kumimoji="1" lang="en-US" altLang="ja-JP" sz="2000" i="1">
                              <a:latin typeface="Cambria Math" panose="02040503050406030204" pitchFamily="18" charset="0"/>
                            </a:rPr>
                          </m:ctrlPr>
                        </m:sSupPr>
                        <m:e>
                          <m:r>
                            <a:rPr kumimoji="1" lang="ja-JP" altLang="en-US" sz="2000" i="1">
                              <a:latin typeface="Cambria Math" panose="02040503050406030204" pitchFamily="18" charset="0"/>
                            </a:rPr>
                            <m:t>𝜙</m:t>
                          </m:r>
                          <m:d>
                            <m:dPr>
                              <m:ctrlPr>
                                <a:rPr kumimoji="1" lang="en-US" altLang="ja-JP" sz="2000" i="1">
                                  <a:latin typeface="Cambria Math" panose="02040503050406030204" pitchFamily="18" charset="0"/>
                                </a:rPr>
                              </m:ctrlPr>
                            </m:dPr>
                            <m:e>
                              <m:r>
                                <a:rPr kumimoji="1" lang="en-US" altLang="ja-JP" sz="2000" b="1" i="1">
                                  <a:latin typeface="Cambria Math" panose="02040503050406030204" pitchFamily="18" charset="0"/>
                                </a:rPr>
                                <m:t>𝒙</m:t>
                              </m:r>
                            </m:e>
                          </m:d>
                        </m:e>
                        <m:sup>
                          <m:r>
                            <a:rPr kumimoji="1" lang="en-US" altLang="ja-JP" sz="2000" i="1">
                              <a:latin typeface="Cambria Math" panose="02040503050406030204" pitchFamily="18" charset="0"/>
                            </a:rPr>
                            <m:t>𝑇</m:t>
                          </m:r>
                        </m:sup>
                      </m:sSup>
                      <m:r>
                        <a:rPr kumimoji="1" lang="en-US" altLang="ja-JP" sz="2000" b="1" i="1">
                          <a:latin typeface="Cambria Math" panose="02040503050406030204" pitchFamily="18" charset="0"/>
                        </a:rPr>
                        <m:t>𝒘</m:t>
                      </m:r>
                    </m:oMath>
                  </a14:m>
                  <a:endParaRPr kumimoji="1" lang="en-US" altLang="ja-JP" sz="2000" b="1" i="1" dirty="0">
                    <a:latin typeface="Cambria Math" panose="02040503050406030204" pitchFamily="18" charset="0"/>
                  </a:endParaRPr>
                </a:p>
                <a:p>
                  <a:r>
                    <a:rPr kumimoji="1" lang="en-US" altLang="ja-JP" sz="2000" b="1" dirty="0"/>
                    <a:t>      </a:t>
                  </a:r>
                  <a14:m>
                    <m:oMath xmlns:m="http://schemas.openxmlformats.org/officeDocument/2006/math">
                      <m:r>
                        <a:rPr kumimoji="1" lang="en-US" altLang="ja-JP" sz="2000" b="1" i="1" smtClean="0">
                          <a:latin typeface="Cambria Math" panose="02040503050406030204" pitchFamily="18" charset="0"/>
                        </a:rPr>
                        <m:t>~</m:t>
                      </m:r>
                      <m:r>
                        <a:rPr kumimoji="1" lang="ja-JP" altLang="en-US" sz="2000" i="1">
                          <a:latin typeface="Cambria Math" panose="02040503050406030204" pitchFamily="18" charset="0"/>
                        </a:rPr>
                        <m:t>𝒩</m:t>
                      </m:r>
                      <m:r>
                        <a:rPr kumimoji="1" lang="en-US" altLang="ja-JP" sz="2000" i="1">
                          <a:latin typeface="Cambria Math" panose="02040503050406030204" pitchFamily="18" charset="0"/>
                        </a:rPr>
                        <m:t>(</m:t>
                      </m:r>
                      <m:sSup>
                        <m:sSupPr>
                          <m:ctrlPr>
                            <a:rPr kumimoji="1" lang="en-US" altLang="ja-JP" sz="2000" i="1">
                              <a:latin typeface="Cambria Math" panose="02040503050406030204" pitchFamily="18" charset="0"/>
                            </a:rPr>
                          </m:ctrlPr>
                        </m:sSupPr>
                        <m:e>
                          <m:r>
                            <a:rPr kumimoji="1" lang="ja-JP" altLang="en-US" sz="2000" i="1">
                              <a:latin typeface="Cambria Math" panose="02040503050406030204" pitchFamily="18" charset="0"/>
                            </a:rPr>
                            <m:t>𝜙</m:t>
                          </m:r>
                          <m:d>
                            <m:dPr>
                              <m:ctrlPr>
                                <a:rPr kumimoji="1" lang="en-US" altLang="ja-JP" sz="2000" i="1">
                                  <a:latin typeface="Cambria Math" panose="02040503050406030204" pitchFamily="18" charset="0"/>
                                </a:rPr>
                              </m:ctrlPr>
                            </m:dPr>
                            <m:e>
                              <m:r>
                                <a:rPr kumimoji="1" lang="en-US" altLang="ja-JP" sz="2000" b="1" i="1">
                                  <a:latin typeface="Cambria Math" panose="02040503050406030204" pitchFamily="18" charset="0"/>
                                </a:rPr>
                                <m:t>𝒙</m:t>
                              </m:r>
                            </m:e>
                          </m:d>
                        </m:e>
                        <m:sup>
                          <m:r>
                            <a:rPr kumimoji="1" lang="en-US" altLang="ja-JP" sz="2000" i="1">
                              <a:latin typeface="Cambria Math" panose="02040503050406030204" pitchFamily="18" charset="0"/>
                            </a:rPr>
                            <m:t>𝑇</m:t>
                          </m:r>
                        </m:sup>
                      </m:sSup>
                      <m:r>
                        <a:rPr kumimoji="1" lang="ja-JP" altLang="en-US" sz="2000" b="1" i="1">
                          <a:latin typeface="Cambria Math" panose="02040503050406030204" pitchFamily="18" charset="0"/>
                        </a:rPr>
                        <m:t>𝝁</m:t>
                      </m:r>
                      <m:r>
                        <a:rPr kumimoji="1" lang="en-US" altLang="ja-JP" sz="2000" i="1">
                          <a:latin typeface="Cambria Math" panose="02040503050406030204" pitchFamily="18" charset="0"/>
                        </a:rPr>
                        <m:t>,</m:t>
                      </m:r>
                      <m:sSup>
                        <m:sSupPr>
                          <m:ctrlPr>
                            <a:rPr kumimoji="1" lang="en-US" altLang="ja-JP" sz="2000" i="1">
                              <a:latin typeface="Cambria Math" panose="02040503050406030204" pitchFamily="18" charset="0"/>
                            </a:rPr>
                          </m:ctrlPr>
                        </m:sSupPr>
                        <m:e>
                          <m:r>
                            <a:rPr kumimoji="1" lang="ja-JP" altLang="en-US" sz="2000" i="1">
                              <a:latin typeface="Cambria Math" panose="02040503050406030204" pitchFamily="18" charset="0"/>
                            </a:rPr>
                            <m:t>𝜙</m:t>
                          </m:r>
                          <m:d>
                            <m:dPr>
                              <m:ctrlPr>
                                <a:rPr kumimoji="1" lang="en-US" altLang="ja-JP" sz="2000" i="1">
                                  <a:latin typeface="Cambria Math" panose="02040503050406030204" pitchFamily="18" charset="0"/>
                                </a:rPr>
                              </m:ctrlPr>
                            </m:dPr>
                            <m:e>
                              <m:r>
                                <a:rPr kumimoji="1" lang="en-US" altLang="ja-JP" sz="2000" b="1" i="1">
                                  <a:latin typeface="Cambria Math" panose="02040503050406030204" pitchFamily="18" charset="0"/>
                                </a:rPr>
                                <m:t>𝒙</m:t>
                              </m:r>
                            </m:e>
                          </m:d>
                        </m:e>
                        <m:sup>
                          <m:r>
                            <a:rPr kumimoji="1" lang="en-US" altLang="ja-JP" sz="2000" i="1">
                              <a:latin typeface="Cambria Math" panose="02040503050406030204" pitchFamily="18" charset="0"/>
                            </a:rPr>
                            <m:t>𝑇</m:t>
                          </m:r>
                        </m:sup>
                      </m:sSup>
                      <m:r>
                        <a:rPr kumimoji="1" lang="el-GR" altLang="ja-JP" sz="2000" b="1" i="1">
                          <a:latin typeface="Cambria Math" panose="02040503050406030204" pitchFamily="18" charset="0"/>
                          <a:ea typeface="Cambria Math" panose="02040503050406030204" pitchFamily="18" charset="0"/>
                        </a:rPr>
                        <m:t>𝜮</m:t>
                      </m:r>
                      <m:r>
                        <a:rPr kumimoji="1" lang="ja-JP" altLang="en-US" sz="2000" i="1">
                          <a:latin typeface="Cambria Math" panose="02040503050406030204" pitchFamily="18" charset="0"/>
                        </a:rPr>
                        <m:t>𝜙</m:t>
                      </m:r>
                      <m:d>
                        <m:dPr>
                          <m:ctrlPr>
                            <a:rPr kumimoji="1" lang="en-US" altLang="ja-JP" sz="2000" i="1">
                              <a:latin typeface="Cambria Math" panose="02040503050406030204" pitchFamily="18" charset="0"/>
                            </a:rPr>
                          </m:ctrlPr>
                        </m:dPr>
                        <m:e>
                          <m:r>
                            <a:rPr kumimoji="1" lang="en-US" altLang="ja-JP" sz="2000" b="1" i="1">
                              <a:latin typeface="Cambria Math" panose="02040503050406030204" pitchFamily="18" charset="0"/>
                            </a:rPr>
                            <m:t>𝒙</m:t>
                          </m:r>
                        </m:e>
                      </m:d>
                      <m:r>
                        <a:rPr kumimoji="1" lang="en-US" altLang="ja-JP" sz="2000" i="1">
                          <a:latin typeface="Cambria Math" panose="02040503050406030204" pitchFamily="18" charset="0"/>
                        </a:rPr>
                        <m:t>)</m:t>
                      </m:r>
                    </m:oMath>
                  </a14:m>
                  <a:endParaRPr kumimoji="1" lang="ja-JP" altLang="en-US" sz="2000" dirty="0">
                    <a:latin typeface="+mn-ea"/>
                  </a:endParaRPr>
                </a:p>
              </p:txBody>
            </p:sp>
          </mc:Choice>
          <mc:Fallback xmlns="">
            <p:sp>
              <p:nvSpPr>
                <p:cNvPr id="40" name="テキスト ボックス 39">
                  <a:extLst>
                    <a:ext uri="{FF2B5EF4-FFF2-40B4-BE49-F238E27FC236}">
                      <a16:creationId xmlns:a16="http://schemas.microsoft.com/office/drawing/2014/main" id="{00D7A918-BA5C-455C-9663-561DEEAE60A1}"/>
                    </a:ext>
                  </a:extLst>
                </p:cNvPr>
                <p:cNvSpPr txBox="1">
                  <a:spLocks noRot="1" noChangeAspect="1" noMove="1" noResize="1" noEditPoints="1" noAdjustHandles="1" noChangeArrowheads="1" noChangeShapeType="1" noTextEdit="1"/>
                </p:cNvSpPr>
                <p:nvPr/>
              </p:nvSpPr>
              <p:spPr>
                <a:xfrm>
                  <a:off x="2036167" y="4605969"/>
                  <a:ext cx="3537783" cy="707886"/>
                </a:xfrm>
                <a:prstGeom prst="rect">
                  <a:avLst/>
                </a:prstGeom>
                <a:blipFill>
                  <a:blip r:embed="rId7"/>
                  <a:stretch>
                    <a:fillRect r="-862" b="-6034"/>
                  </a:stretch>
                </a:blipFill>
              </p:spPr>
              <p:txBody>
                <a:bodyPr/>
                <a:lstStyle/>
                <a:p>
                  <a:r>
                    <a:rPr lang="ja-JP" altLang="en-US">
                      <a:noFill/>
                    </a:rPr>
                    <a:t> </a:t>
                  </a:r>
                </a:p>
              </p:txBody>
            </p:sp>
          </mc:Fallback>
        </mc:AlternateContent>
      </p:grpSp>
      <p:grpSp>
        <p:nvGrpSpPr>
          <p:cNvPr id="41" name="グループ化 40">
            <a:extLst>
              <a:ext uri="{FF2B5EF4-FFF2-40B4-BE49-F238E27FC236}">
                <a16:creationId xmlns:a16="http://schemas.microsoft.com/office/drawing/2014/main" id="{938A63B4-4A94-47A7-9EB5-0382213177BA}"/>
              </a:ext>
            </a:extLst>
          </p:cNvPr>
          <p:cNvGrpSpPr/>
          <p:nvPr/>
        </p:nvGrpSpPr>
        <p:grpSpPr>
          <a:xfrm>
            <a:off x="1127448" y="2713166"/>
            <a:ext cx="1584177" cy="750144"/>
            <a:chOff x="1127448" y="3053928"/>
            <a:chExt cx="1584177" cy="750144"/>
          </a:xfrm>
        </p:grpSpPr>
        <p:pic>
          <p:nvPicPr>
            <p:cNvPr id="42" name="図 41">
              <a:extLst>
                <a:ext uri="{FF2B5EF4-FFF2-40B4-BE49-F238E27FC236}">
                  <a16:creationId xmlns:a16="http://schemas.microsoft.com/office/drawing/2014/main" id="{1679BEF0-5F34-4674-A55D-9F926B064142}"/>
                </a:ext>
              </a:extLst>
            </p:cNvPr>
            <p:cNvPicPr>
              <a:picLocks noChangeAspect="1"/>
            </p:cNvPicPr>
            <p:nvPr/>
          </p:nvPicPr>
          <p:blipFill rotWithShape="1">
            <a:blip r:embed="rId8">
              <a:extLst>
                <a:ext uri="{28A0092B-C50C-407E-A947-70E740481C1C}">
                  <a14:useLocalDpi xmlns:a14="http://schemas.microsoft.com/office/drawing/2010/main" val="0"/>
                </a:ext>
              </a:extLst>
            </a:blip>
            <a:srcRect b="17451"/>
            <a:stretch/>
          </p:blipFill>
          <p:spPr>
            <a:xfrm>
              <a:off x="1127448" y="3053928"/>
              <a:ext cx="908720" cy="750144"/>
            </a:xfrm>
            <a:prstGeom prst="rect">
              <a:avLst/>
            </a:prstGeom>
          </p:spPr>
        </p:pic>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B45D06B4-828E-4AE0-95A2-20DF359E5530}"/>
                    </a:ext>
                  </a:extLst>
                </p:cNvPr>
                <p:cNvSpPr txBox="1"/>
                <p:nvPr/>
              </p:nvSpPr>
              <p:spPr>
                <a:xfrm>
                  <a:off x="2036169" y="3241510"/>
                  <a:ext cx="675456"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ja-JP" altLang="en-US" sz="2000" b="1" i="1" smtClean="0">
                            <a:latin typeface="Cambria Math" panose="02040503050406030204" pitchFamily="18" charset="0"/>
                            <a:ea typeface="+mn-ea"/>
                          </a:rPr>
                          <m:t>𝝁</m:t>
                        </m:r>
                        <m:r>
                          <a:rPr kumimoji="1" lang="en-US" altLang="ja-JP" sz="2000" b="0" i="1" smtClean="0">
                            <a:latin typeface="Cambria Math" panose="02040503050406030204" pitchFamily="18" charset="0"/>
                            <a:ea typeface="+mn-ea"/>
                          </a:rPr>
                          <m:t>,</m:t>
                        </m:r>
                        <m:r>
                          <a:rPr kumimoji="1" lang="el-GR" altLang="ja-JP" sz="2000" b="1" i="1" smtClean="0">
                            <a:latin typeface="Cambria Math" panose="02040503050406030204" pitchFamily="18" charset="0"/>
                            <a:ea typeface="Cambria Math" panose="02040503050406030204" pitchFamily="18" charset="0"/>
                          </a:rPr>
                          <m:t>𝜮</m:t>
                        </m:r>
                      </m:oMath>
                    </m:oMathPara>
                  </a14:m>
                  <a:endParaRPr kumimoji="1" lang="ja-JP" altLang="en-US" sz="2000" b="1" dirty="0">
                    <a:latin typeface="+mn-ea"/>
                    <a:ea typeface="+mn-ea"/>
                  </a:endParaRPr>
                </a:p>
              </p:txBody>
            </p:sp>
          </mc:Choice>
          <mc:Fallback xmlns="">
            <p:sp>
              <p:nvSpPr>
                <p:cNvPr id="43" name="テキスト ボックス 42">
                  <a:extLst>
                    <a:ext uri="{FF2B5EF4-FFF2-40B4-BE49-F238E27FC236}">
                      <a16:creationId xmlns:a16="http://schemas.microsoft.com/office/drawing/2014/main" id="{B45D06B4-828E-4AE0-95A2-20DF359E5530}"/>
                    </a:ext>
                  </a:extLst>
                </p:cNvPr>
                <p:cNvSpPr txBox="1">
                  <a:spLocks noRot="1" noChangeAspect="1" noMove="1" noResize="1" noEditPoints="1" noAdjustHandles="1" noChangeArrowheads="1" noChangeShapeType="1" noTextEdit="1"/>
                </p:cNvSpPr>
                <p:nvPr/>
              </p:nvSpPr>
              <p:spPr>
                <a:xfrm>
                  <a:off x="2036169" y="3241510"/>
                  <a:ext cx="675456" cy="400110"/>
                </a:xfrm>
                <a:prstGeom prst="rect">
                  <a:avLst/>
                </a:prstGeom>
                <a:blipFill>
                  <a:blip r:embed="rId9"/>
                  <a:stretch>
                    <a:fillRect b="-1538"/>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44" name="吹き出し: 四角形 43">
                <a:extLst>
                  <a:ext uri="{FF2B5EF4-FFF2-40B4-BE49-F238E27FC236}">
                    <a16:creationId xmlns:a16="http://schemas.microsoft.com/office/drawing/2014/main" id="{50DAE254-9B65-4CF3-9E12-969E719705D1}"/>
                  </a:ext>
                </a:extLst>
              </p:cNvPr>
              <p:cNvSpPr/>
              <p:nvPr/>
            </p:nvSpPr>
            <p:spPr bwMode="auto">
              <a:xfrm>
                <a:off x="3728060" y="4875046"/>
                <a:ext cx="2727951" cy="1204398"/>
              </a:xfrm>
              <a:prstGeom prst="wedgeRectCallout">
                <a:avLst>
                  <a:gd name="adj1" fmla="val -53979"/>
                  <a:gd name="adj2" fmla="val -25084"/>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14:m>
                  <m:oMath xmlns:m="http://schemas.openxmlformats.org/officeDocument/2006/math">
                    <m:r>
                      <a:rPr kumimoji="1" lang="en-US" altLang="ja-JP" sz="1800" b="0" i="1" smtClean="0">
                        <a:solidFill>
                          <a:schemeClr val="bg1"/>
                        </a:solidFill>
                        <a:latin typeface="Cambria Math" panose="02040503050406030204" pitchFamily="18" charset="0"/>
                        <a:ea typeface="+mn-ea"/>
                      </a:rPr>
                      <m:t>𝑟</m:t>
                    </m:r>
                  </m:oMath>
                </a14:m>
                <a:r>
                  <a:rPr kumimoji="1" lang="ja-JP" altLang="en-US" sz="1800" b="1" dirty="0">
                    <a:solidFill>
                      <a:schemeClr val="bg1"/>
                    </a:solidFill>
                    <a:latin typeface="+mn-ea"/>
                    <a:ea typeface="+mn-ea"/>
                  </a:rPr>
                  <a:t>は</a:t>
                </a:r>
                <a:r>
                  <a:rPr kumimoji="1" lang="en-US" altLang="ja-JP" sz="1800" b="1" dirty="0">
                    <a:solidFill>
                      <a:schemeClr val="bg1"/>
                    </a:solidFill>
                    <a:latin typeface="+mn-ea"/>
                    <a:ea typeface="+mn-ea"/>
                  </a:rPr>
                  <a:t>0</a:t>
                </a:r>
                <a:r>
                  <a:rPr kumimoji="1" lang="ja-JP" altLang="en-US" sz="1800" b="1" dirty="0">
                    <a:solidFill>
                      <a:schemeClr val="bg1"/>
                    </a:solidFill>
                    <a:latin typeface="+mn-ea"/>
                    <a:ea typeface="+mn-ea"/>
                  </a:rPr>
                  <a:t>か</a:t>
                </a:r>
                <a:r>
                  <a:rPr kumimoji="1" lang="en-US" altLang="ja-JP" sz="1800" b="1" dirty="0">
                    <a:solidFill>
                      <a:schemeClr val="bg1"/>
                    </a:solidFill>
                    <a:latin typeface="+mn-ea"/>
                    <a:ea typeface="+mn-ea"/>
                  </a:rPr>
                  <a:t>1</a:t>
                </a:r>
                <a:r>
                  <a:rPr kumimoji="1" lang="ja-JP" altLang="en-US" sz="1800" b="1" dirty="0">
                    <a:solidFill>
                      <a:schemeClr val="bg1"/>
                    </a:solidFill>
                    <a:latin typeface="+mn-ea"/>
                    <a:ea typeface="+mn-ea"/>
                  </a:rPr>
                  <a:t>の値しか取ら</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ないが、簡単のため</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正規分布に従うとする</a:t>
                </a:r>
                <a:endParaRPr kumimoji="1" lang="en-US" altLang="ja-JP" sz="1800" b="1" dirty="0">
                  <a:solidFill>
                    <a:schemeClr val="bg1"/>
                  </a:solidFill>
                  <a:latin typeface="+mn-ea"/>
                  <a:ea typeface="+mn-ea"/>
                </a:endParaRPr>
              </a:p>
            </p:txBody>
          </p:sp>
        </mc:Choice>
        <mc:Fallback xmlns="">
          <p:sp>
            <p:nvSpPr>
              <p:cNvPr id="44" name="吹き出し: 四角形 43">
                <a:extLst>
                  <a:ext uri="{FF2B5EF4-FFF2-40B4-BE49-F238E27FC236}">
                    <a16:creationId xmlns:a16="http://schemas.microsoft.com/office/drawing/2014/main" id="{50DAE254-9B65-4CF3-9E12-969E719705D1}"/>
                  </a:ext>
                </a:extLst>
              </p:cNvPr>
              <p:cNvSpPr>
                <a:spLocks noRot="1" noChangeAspect="1" noMove="1" noResize="1" noEditPoints="1" noAdjustHandles="1" noChangeArrowheads="1" noChangeShapeType="1" noTextEdit="1"/>
              </p:cNvSpPr>
              <p:nvPr/>
            </p:nvSpPr>
            <p:spPr bwMode="auto">
              <a:xfrm>
                <a:off x="3728060" y="4875046"/>
                <a:ext cx="2727951" cy="1204398"/>
              </a:xfrm>
              <a:prstGeom prst="wedgeRectCallout">
                <a:avLst>
                  <a:gd name="adj1" fmla="val -53979"/>
                  <a:gd name="adj2" fmla="val -25084"/>
                </a:avLst>
              </a:prstGeom>
              <a:blipFill>
                <a:blip r:embed="rId10"/>
                <a:stretch>
                  <a:fillRect b="-3046"/>
                </a:stretch>
              </a:blipFill>
              <a:ln w="9525" cap="flat" cmpd="sng" algn="ctr">
                <a:noFill/>
                <a:prstDash val="solid"/>
                <a:round/>
                <a:headEnd type="none" w="med" len="med"/>
                <a:tailEnd type="triangle" w="med" len="med"/>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0443B1B4-953A-4C39-ACEC-3C044A57EDCC}"/>
                  </a:ext>
                </a:extLst>
              </p:cNvPr>
              <p:cNvSpPr txBox="1"/>
              <p:nvPr/>
            </p:nvSpPr>
            <p:spPr>
              <a:xfrm>
                <a:off x="2036168" y="3540929"/>
                <a:ext cx="1237533"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000" b="1" i="1" smtClean="0">
                          <a:latin typeface="Cambria Math" panose="02040503050406030204" pitchFamily="18" charset="0"/>
                          <a:ea typeface="+mn-ea"/>
                        </a:rPr>
                        <m:t>𝒘</m:t>
                      </m:r>
                      <m:r>
                        <a:rPr kumimoji="1" lang="en-US" altLang="ja-JP" sz="2000" b="0" i="1" smtClean="0">
                          <a:latin typeface="Cambria Math" panose="02040503050406030204" pitchFamily="18" charset="0"/>
                          <a:ea typeface="+mn-ea"/>
                        </a:rPr>
                        <m:t>~</m:t>
                      </m:r>
                      <m:r>
                        <a:rPr kumimoji="1" lang="ja-JP" altLang="en-US" sz="2000" b="0" i="1" smtClean="0">
                          <a:latin typeface="Cambria Math" panose="02040503050406030204" pitchFamily="18" charset="0"/>
                          <a:ea typeface="+mn-ea"/>
                        </a:rPr>
                        <m:t>𝒩</m:t>
                      </m:r>
                      <m:r>
                        <a:rPr kumimoji="1" lang="en-US" altLang="ja-JP" sz="2000" b="0" i="1" smtClean="0">
                          <a:latin typeface="Cambria Math" panose="02040503050406030204" pitchFamily="18" charset="0"/>
                          <a:ea typeface="+mn-ea"/>
                        </a:rPr>
                        <m:t>(</m:t>
                      </m:r>
                      <m:r>
                        <a:rPr kumimoji="1" lang="ja-JP" altLang="en-US" sz="2000" b="1" i="1">
                          <a:latin typeface="Cambria Math" panose="02040503050406030204" pitchFamily="18" charset="0"/>
                        </a:rPr>
                        <m:t>𝝁</m:t>
                      </m:r>
                      <m:r>
                        <a:rPr kumimoji="1" lang="en-US" altLang="ja-JP" sz="2000" i="1">
                          <a:latin typeface="Cambria Math" panose="02040503050406030204" pitchFamily="18" charset="0"/>
                        </a:rPr>
                        <m:t>,</m:t>
                      </m:r>
                      <m:r>
                        <a:rPr kumimoji="1" lang="el-GR" altLang="ja-JP" sz="2000" b="1" i="1" smtClean="0">
                          <a:latin typeface="Cambria Math" panose="02040503050406030204" pitchFamily="18" charset="0"/>
                          <a:ea typeface="Cambria Math" panose="02040503050406030204" pitchFamily="18" charset="0"/>
                        </a:rPr>
                        <m:t>𝜮</m:t>
                      </m:r>
                      <m:r>
                        <a:rPr kumimoji="1" lang="en-US" altLang="ja-JP" sz="2000" b="0" i="1" smtClean="0">
                          <a:latin typeface="Cambria Math" panose="02040503050406030204" pitchFamily="18" charset="0"/>
                          <a:ea typeface="+mn-ea"/>
                        </a:rPr>
                        <m:t>)</m:t>
                      </m:r>
                    </m:oMath>
                  </m:oMathPara>
                </a14:m>
                <a:endParaRPr kumimoji="1" lang="ja-JP" altLang="en-US" sz="2000" dirty="0">
                  <a:latin typeface="+mn-ea"/>
                  <a:ea typeface="+mn-ea"/>
                </a:endParaRPr>
              </a:p>
            </p:txBody>
          </p:sp>
        </mc:Choice>
        <mc:Fallback xmlns="">
          <p:sp>
            <p:nvSpPr>
              <p:cNvPr id="46" name="テキスト ボックス 45">
                <a:extLst>
                  <a:ext uri="{FF2B5EF4-FFF2-40B4-BE49-F238E27FC236}">
                    <a16:creationId xmlns:a16="http://schemas.microsoft.com/office/drawing/2014/main" id="{0443B1B4-953A-4C39-ACEC-3C044A57EDCC}"/>
                  </a:ext>
                </a:extLst>
              </p:cNvPr>
              <p:cNvSpPr txBox="1">
                <a:spLocks noRot="1" noChangeAspect="1" noMove="1" noResize="1" noEditPoints="1" noAdjustHandles="1" noChangeArrowheads="1" noChangeShapeType="1" noTextEdit="1"/>
              </p:cNvSpPr>
              <p:nvPr/>
            </p:nvSpPr>
            <p:spPr>
              <a:xfrm>
                <a:off x="2036168" y="3540929"/>
                <a:ext cx="1237533" cy="400110"/>
              </a:xfrm>
              <a:prstGeom prst="rect">
                <a:avLst/>
              </a:prstGeom>
              <a:blipFill>
                <a:blip r:embed="rId11"/>
                <a:stretch>
                  <a:fillRect r="-19704" b="-107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吹き出し: 四角形 48">
                <a:extLst>
                  <a:ext uri="{FF2B5EF4-FFF2-40B4-BE49-F238E27FC236}">
                    <a16:creationId xmlns:a16="http://schemas.microsoft.com/office/drawing/2014/main" id="{5AEC6705-D30B-44C7-9A82-A7DFCCC597B5}"/>
                  </a:ext>
                </a:extLst>
              </p:cNvPr>
              <p:cNvSpPr/>
              <p:nvPr/>
            </p:nvSpPr>
            <p:spPr bwMode="auto">
              <a:xfrm>
                <a:off x="3818892" y="3638417"/>
                <a:ext cx="2214534" cy="555200"/>
              </a:xfrm>
              <a:prstGeom prst="wedgeRectCallout">
                <a:avLst>
                  <a:gd name="adj1" fmla="val -32082"/>
                  <a:gd name="adj2" fmla="val 76461"/>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14:m>
                  <m:oMathPara xmlns:m="http://schemas.openxmlformats.org/officeDocument/2006/math">
                    <m:oMathParaPr>
                      <m:jc m:val="centerGroup"/>
                    </m:oMathParaPr>
                    <m:oMath xmlns:m="http://schemas.openxmlformats.org/officeDocument/2006/math">
                      <m:r>
                        <a:rPr kumimoji="1" lang="ja-JP" altLang="en-US" sz="1800" i="1" smtClean="0">
                          <a:solidFill>
                            <a:schemeClr val="bg1"/>
                          </a:solidFill>
                          <a:latin typeface="Cambria Math" panose="02040503050406030204" pitchFamily="18" charset="0"/>
                        </a:rPr>
                        <m:t>𝜙</m:t>
                      </m:r>
                      <m:d>
                        <m:dPr>
                          <m:ctrlPr>
                            <a:rPr kumimoji="1" lang="en-US" altLang="ja-JP" sz="1800" i="1">
                              <a:solidFill>
                                <a:schemeClr val="bg1"/>
                              </a:solidFill>
                              <a:latin typeface="Cambria Math" panose="02040503050406030204" pitchFamily="18" charset="0"/>
                            </a:rPr>
                          </m:ctrlPr>
                        </m:dPr>
                        <m:e>
                          <m:r>
                            <a:rPr kumimoji="1" lang="en-US" altLang="ja-JP" sz="1800" b="1" i="1">
                              <a:solidFill>
                                <a:schemeClr val="bg1"/>
                              </a:solidFill>
                              <a:latin typeface="Cambria Math" panose="02040503050406030204" pitchFamily="18" charset="0"/>
                            </a:rPr>
                            <m:t>𝒙</m:t>
                          </m:r>
                        </m:e>
                      </m:d>
                      <m:r>
                        <a:rPr kumimoji="1" lang="en-US" altLang="ja-JP" sz="1800" b="1" i="1" smtClean="0">
                          <a:solidFill>
                            <a:schemeClr val="bg1"/>
                          </a:solidFill>
                          <a:latin typeface="Cambria Math" panose="02040503050406030204" pitchFamily="18" charset="0"/>
                        </a:rPr>
                        <m:t>=</m:t>
                      </m:r>
                      <m:sSup>
                        <m:sSupPr>
                          <m:ctrlPr>
                            <a:rPr kumimoji="1" lang="en-US" altLang="ja-JP" sz="1800" b="1" i="1" smtClean="0">
                              <a:solidFill>
                                <a:schemeClr val="bg1"/>
                              </a:solidFill>
                              <a:latin typeface="Cambria Math" panose="02040503050406030204" pitchFamily="18" charset="0"/>
                            </a:rPr>
                          </m:ctrlPr>
                        </m:sSupPr>
                        <m:e>
                          <m:r>
                            <a:rPr kumimoji="1" lang="en-US" altLang="ja-JP" sz="1800" b="1" i="1" smtClean="0">
                              <a:solidFill>
                                <a:schemeClr val="bg1"/>
                              </a:solidFill>
                              <a:latin typeface="Cambria Math" panose="02040503050406030204" pitchFamily="18" charset="0"/>
                            </a:rPr>
                            <m:t>(</m:t>
                          </m:r>
                          <m:sSub>
                            <m:sSubPr>
                              <m:ctrlPr>
                                <a:rPr kumimoji="1" lang="en-US" altLang="ja-JP" sz="1800" b="0" i="1" smtClean="0">
                                  <a:solidFill>
                                    <a:schemeClr val="bg1"/>
                                  </a:solidFill>
                                  <a:latin typeface="Cambria Math" panose="02040503050406030204" pitchFamily="18" charset="0"/>
                                </a:rPr>
                              </m:ctrlPr>
                            </m:sSubPr>
                            <m:e>
                              <m:r>
                                <a:rPr kumimoji="1" lang="en-US" altLang="ja-JP" sz="1800" b="0" i="1" smtClean="0">
                                  <a:solidFill>
                                    <a:schemeClr val="bg1"/>
                                  </a:solidFill>
                                  <a:latin typeface="Cambria Math" panose="02040503050406030204" pitchFamily="18" charset="0"/>
                                </a:rPr>
                                <m:t>𝑥</m:t>
                              </m:r>
                            </m:e>
                            <m:sub>
                              <m:r>
                                <a:rPr kumimoji="1" lang="en-US" altLang="ja-JP" sz="1800" b="0" i="1" smtClean="0">
                                  <a:solidFill>
                                    <a:schemeClr val="bg1"/>
                                  </a:solidFill>
                                  <a:latin typeface="Cambria Math" panose="02040503050406030204" pitchFamily="18" charset="0"/>
                                </a:rPr>
                                <m:t>1</m:t>
                              </m:r>
                            </m:sub>
                          </m:sSub>
                          <m:r>
                            <a:rPr kumimoji="1" lang="en-US" altLang="ja-JP" sz="1800" b="0" i="1" smtClean="0">
                              <a:solidFill>
                                <a:schemeClr val="bg1"/>
                              </a:solidFill>
                              <a:latin typeface="Cambria Math" panose="02040503050406030204" pitchFamily="18" charset="0"/>
                            </a:rPr>
                            <m:t>,</m:t>
                          </m:r>
                          <m:sSub>
                            <m:sSubPr>
                              <m:ctrlPr>
                                <a:rPr kumimoji="1" lang="en-US" altLang="ja-JP" sz="1800" b="0" i="1" smtClean="0">
                                  <a:solidFill>
                                    <a:schemeClr val="bg1"/>
                                  </a:solidFill>
                                  <a:latin typeface="Cambria Math" panose="02040503050406030204" pitchFamily="18" charset="0"/>
                                </a:rPr>
                              </m:ctrlPr>
                            </m:sSubPr>
                            <m:e>
                              <m:r>
                                <a:rPr kumimoji="1" lang="en-US" altLang="ja-JP" sz="1800" b="0" i="1" smtClean="0">
                                  <a:solidFill>
                                    <a:schemeClr val="bg1"/>
                                  </a:solidFill>
                                  <a:latin typeface="Cambria Math" panose="02040503050406030204" pitchFamily="18" charset="0"/>
                                </a:rPr>
                                <m:t>𝑥</m:t>
                              </m:r>
                            </m:e>
                            <m:sub>
                              <m:r>
                                <a:rPr kumimoji="1" lang="en-US" altLang="ja-JP" sz="1800" b="0" i="1" smtClean="0">
                                  <a:solidFill>
                                    <a:schemeClr val="bg1"/>
                                  </a:solidFill>
                                  <a:latin typeface="Cambria Math" panose="02040503050406030204" pitchFamily="18" charset="0"/>
                                </a:rPr>
                                <m:t>2</m:t>
                              </m:r>
                            </m:sub>
                          </m:sSub>
                          <m:r>
                            <a:rPr kumimoji="1" lang="en-US" altLang="ja-JP" sz="1800" b="0" i="1" smtClean="0">
                              <a:solidFill>
                                <a:schemeClr val="bg1"/>
                              </a:solidFill>
                              <a:latin typeface="Cambria Math" panose="02040503050406030204" pitchFamily="18" charset="0"/>
                            </a:rPr>
                            <m:t> </m:t>
                          </m:r>
                          <m:r>
                            <a:rPr kumimoji="1" lang="en-US" altLang="ja-JP" sz="1800" b="1" i="1" smtClean="0">
                              <a:solidFill>
                                <a:schemeClr val="bg1"/>
                              </a:solidFill>
                              <a:latin typeface="Cambria Math" panose="02040503050406030204" pitchFamily="18" charset="0"/>
                            </a:rPr>
                            <m:t>,</m:t>
                          </m:r>
                          <m:r>
                            <a:rPr kumimoji="1" lang="en-US" altLang="ja-JP" sz="1800" b="0" i="1" smtClean="0">
                              <a:solidFill>
                                <a:schemeClr val="bg1"/>
                              </a:solidFill>
                              <a:latin typeface="Cambria Math" panose="02040503050406030204" pitchFamily="18" charset="0"/>
                            </a:rPr>
                            <m:t>1</m:t>
                          </m:r>
                          <m:r>
                            <a:rPr kumimoji="1" lang="en-US" altLang="ja-JP" sz="1800" b="1" i="1" smtClean="0">
                              <a:solidFill>
                                <a:schemeClr val="bg1"/>
                              </a:solidFill>
                              <a:latin typeface="Cambria Math" panose="02040503050406030204" pitchFamily="18" charset="0"/>
                            </a:rPr>
                            <m:t>)</m:t>
                          </m:r>
                        </m:e>
                        <m:sup>
                          <m:r>
                            <a:rPr kumimoji="1" lang="en-US" altLang="ja-JP" sz="1800" b="0" i="1" smtClean="0">
                              <a:solidFill>
                                <a:schemeClr val="bg1"/>
                              </a:solidFill>
                              <a:latin typeface="Cambria Math" panose="02040503050406030204" pitchFamily="18" charset="0"/>
                            </a:rPr>
                            <m:t>𝑇</m:t>
                          </m:r>
                        </m:sup>
                      </m:sSup>
                    </m:oMath>
                  </m:oMathPara>
                </a14:m>
                <a:endParaRPr kumimoji="1" lang="en-US" altLang="ja-JP" sz="1800" b="1" dirty="0">
                  <a:solidFill>
                    <a:schemeClr val="bg1"/>
                  </a:solidFill>
                  <a:latin typeface="+mn-ea"/>
                  <a:ea typeface="+mn-ea"/>
                </a:endParaRPr>
              </a:p>
            </p:txBody>
          </p:sp>
        </mc:Choice>
        <mc:Fallback xmlns="">
          <p:sp>
            <p:nvSpPr>
              <p:cNvPr id="49" name="吹き出し: 四角形 48">
                <a:extLst>
                  <a:ext uri="{FF2B5EF4-FFF2-40B4-BE49-F238E27FC236}">
                    <a16:creationId xmlns:a16="http://schemas.microsoft.com/office/drawing/2014/main" id="{5AEC6705-D30B-44C7-9A82-A7DFCCC597B5}"/>
                  </a:ext>
                </a:extLst>
              </p:cNvPr>
              <p:cNvSpPr>
                <a:spLocks noRot="1" noChangeAspect="1" noMove="1" noResize="1" noEditPoints="1" noAdjustHandles="1" noChangeArrowheads="1" noChangeShapeType="1" noTextEdit="1"/>
              </p:cNvSpPr>
              <p:nvPr/>
            </p:nvSpPr>
            <p:spPr bwMode="auto">
              <a:xfrm>
                <a:off x="3818892" y="3638417"/>
                <a:ext cx="2214534" cy="555200"/>
              </a:xfrm>
              <a:prstGeom prst="wedgeRectCallout">
                <a:avLst>
                  <a:gd name="adj1" fmla="val -32082"/>
                  <a:gd name="adj2" fmla="val 76461"/>
                </a:avLst>
              </a:prstGeom>
              <a:blipFill>
                <a:blip r:embed="rId12"/>
                <a:stretch>
                  <a:fillRect/>
                </a:stretch>
              </a:blipFill>
              <a:ln w="9525" cap="flat" cmpd="sng" algn="ctr">
                <a:noFill/>
                <a:prstDash val="solid"/>
                <a:round/>
                <a:headEnd type="none" w="med" len="med"/>
                <a:tailEnd type="triangle" w="med" len="med"/>
              </a:ln>
              <a:effectLst/>
            </p:spPr>
            <p:txBody>
              <a:bodyPr/>
              <a:lstStyle/>
              <a:p>
                <a:r>
                  <a:rPr lang="ja-JP" altLang="en-US">
                    <a:noFill/>
                  </a:rPr>
                  <a:t> </a:t>
                </a:r>
              </a:p>
            </p:txBody>
          </p:sp>
        </mc:Fallback>
      </mc:AlternateContent>
    </p:spTree>
    <p:extLst>
      <p:ext uri="{BB962C8B-B14F-4D97-AF65-F5344CB8AC3E}">
        <p14:creationId xmlns:p14="http://schemas.microsoft.com/office/powerpoint/2010/main" val="9310787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正方形/長方形 93">
            <a:extLst>
              <a:ext uri="{FF2B5EF4-FFF2-40B4-BE49-F238E27FC236}">
                <a16:creationId xmlns:a16="http://schemas.microsoft.com/office/drawing/2014/main" id="{2E623E99-54DD-4FA2-8D7A-47A7893611E1}"/>
              </a:ext>
            </a:extLst>
          </p:cNvPr>
          <p:cNvSpPr/>
          <p:nvPr/>
        </p:nvSpPr>
        <p:spPr bwMode="auto">
          <a:xfrm>
            <a:off x="7107707" y="2846070"/>
            <a:ext cx="1652589" cy="1744796"/>
          </a:xfrm>
          <a:prstGeom prst="rect">
            <a:avLst/>
          </a:prstGeom>
          <a:noFill/>
          <a:ln w="28575" cap="flat" cmpd="sng" algn="ctr">
            <a:solidFill>
              <a:schemeClr val="accent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2" name="タイトル 1">
            <a:extLst>
              <a:ext uri="{FF2B5EF4-FFF2-40B4-BE49-F238E27FC236}">
                <a16:creationId xmlns:a16="http://schemas.microsoft.com/office/drawing/2014/main" id="{0D102D5C-5CFC-4440-870E-6419F08144F2}"/>
              </a:ext>
            </a:extLst>
          </p:cNvPr>
          <p:cNvSpPr>
            <a:spLocks noGrp="1"/>
          </p:cNvSpPr>
          <p:nvPr>
            <p:ph type="title"/>
          </p:nvPr>
        </p:nvSpPr>
        <p:spPr/>
        <p:txBody>
          <a:bodyPr/>
          <a:lstStyle/>
          <a:p>
            <a:r>
              <a:rPr kumimoji="1" lang="ja-JP" altLang="en-US" dirty="0"/>
              <a:t>実験設定</a:t>
            </a:r>
          </a:p>
        </p:txBody>
      </p:sp>
      <p:sp>
        <p:nvSpPr>
          <p:cNvPr id="3" name="コンテンツ プレースホルダー 2">
            <a:extLst>
              <a:ext uri="{FF2B5EF4-FFF2-40B4-BE49-F238E27FC236}">
                <a16:creationId xmlns:a16="http://schemas.microsoft.com/office/drawing/2014/main" id="{512A6F56-584B-46E6-9811-AC4EB42736DB}"/>
              </a:ext>
            </a:extLst>
          </p:cNvPr>
          <p:cNvSpPr>
            <a:spLocks noGrp="1"/>
          </p:cNvSpPr>
          <p:nvPr>
            <p:ph idx="1"/>
          </p:nvPr>
        </p:nvSpPr>
        <p:spPr/>
        <p:txBody>
          <a:bodyPr/>
          <a:lstStyle/>
          <a:p>
            <a:r>
              <a:rPr kumimoji="1" lang="ja-JP" altLang="en-US" dirty="0"/>
              <a:t>真の報酬の期待値がロジスティック関数によって与えられ、</a:t>
            </a:r>
            <a:endParaRPr kumimoji="1" lang="en-US" altLang="ja-JP" dirty="0"/>
          </a:p>
          <a:p>
            <a:r>
              <a:rPr kumimoji="1" lang="en-US" altLang="ja-JP" dirty="0"/>
              <a:t>4</a:t>
            </a:r>
            <a:r>
              <a:rPr kumimoji="1" lang="ja-JP" altLang="en-US" dirty="0"/>
              <a:t>番目の腕が期待値最大とした</a:t>
            </a:r>
          </a:p>
        </p:txBody>
      </p:sp>
      <p:sp>
        <p:nvSpPr>
          <p:cNvPr id="4" name="スライド番号プレースホルダー 3">
            <a:extLst>
              <a:ext uri="{FF2B5EF4-FFF2-40B4-BE49-F238E27FC236}">
                <a16:creationId xmlns:a16="http://schemas.microsoft.com/office/drawing/2014/main" id="{2920CB31-CA1E-456D-AE28-F9E50E0C97DF}"/>
              </a:ext>
            </a:extLst>
          </p:cNvPr>
          <p:cNvSpPr>
            <a:spLocks noGrp="1"/>
          </p:cNvSpPr>
          <p:nvPr>
            <p:ph type="sldNum" sz="quarter" idx="10"/>
          </p:nvPr>
        </p:nvSpPr>
        <p:spPr/>
        <p:txBody>
          <a:bodyPr/>
          <a:lstStyle/>
          <a:p>
            <a:fld id="{F7D9C81F-6F51-475F-ABDF-7FEE4B0A1340}" type="slidenum">
              <a:rPr lang="en-US" altLang="ja-JP" smtClean="0"/>
              <a:pPr/>
              <a:t>25</a:t>
            </a:fld>
            <a:endParaRPr lang="en-US" altLang="ja-JP" dirty="0"/>
          </a:p>
        </p:txBody>
      </p: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477962F1-4531-489C-9D2E-8E6228A6F28A}"/>
                  </a:ext>
                </a:extLst>
              </p:cNvPr>
              <p:cNvSpPr txBox="1"/>
              <p:nvPr/>
            </p:nvSpPr>
            <p:spPr>
              <a:xfrm>
                <a:off x="8442804" y="4547941"/>
                <a:ext cx="3629859" cy="1015663"/>
              </a:xfrm>
              <a:prstGeom prst="rect">
                <a:avLst/>
              </a:prstGeom>
              <a:noFill/>
            </p:spPr>
            <p:txBody>
              <a:bodyPr wrap="square" rtlCol="0">
                <a:spAutoFit/>
              </a:bodyPr>
              <a:lstStyle/>
              <a:p>
                <a:r>
                  <a:rPr kumimoji="1" lang="en-US" altLang="ja-JP" sz="2000" b="1" dirty="0">
                    <a:ea typeface="+mn-ea"/>
                  </a:rPr>
                  <a:t> </a:t>
                </a:r>
                <a14:m>
                  <m:oMath xmlns:m="http://schemas.openxmlformats.org/officeDocument/2006/math">
                    <m:r>
                      <a:rPr kumimoji="1" lang="en-US" altLang="ja-JP" sz="2000" b="1" i="1" smtClean="0">
                        <a:latin typeface="Cambria Math" panose="02040503050406030204" pitchFamily="18" charset="0"/>
                        <a:ea typeface="+mn-ea"/>
                      </a:rPr>
                      <m:t>𝒙</m:t>
                    </m:r>
                    <m:r>
                      <a:rPr kumimoji="1" lang="en-US" altLang="ja-JP" sz="2000" b="0" i="1" smtClean="0">
                        <a:latin typeface="Cambria Math" panose="02040503050406030204" pitchFamily="18" charset="0"/>
                        <a:ea typeface="+mn-ea"/>
                      </a:rPr>
                      <m:t>=</m:t>
                    </m:r>
                    <m:sSup>
                      <m:sSupPr>
                        <m:ctrlPr>
                          <a:rPr kumimoji="1" lang="en-US" altLang="ja-JP" sz="2000" b="0" i="1" smtClean="0">
                            <a:latin typeface="Cambria Math" panose="02040503050406030204" pitchFamily="18" charset="0"/>
                            <a:ea typeface="+mn-ea"/>
                          </a:rPr>
                        </m:ctrlPr>
                      </m:sSupPr>
                      <m:e>
                        <m:r>
                          <a:rPr kumimoji="1" lang="en-US" altLang="ja-JP" sz="2000" i="1">
                            <a:latin typeface="Cambria Math" panose="02040503050406030204" pitchFamily="18" charset="0"/>
                          </a:rPr>
                          <m:t>(</m:t>
                        </m:r>
                        <m:sSub>
                          <m:sSubPr>
                            <m:ctrlPr>
                              <a:rPr kumimoji="1" lang="en-US" altLang="ja-JP" sz="2000" i="1">
                                <a:latin typeface="Cambria Math" panose="02040503050406030204" pitchFamily="18" charset="0"/>
                              </a:rPr>
                            </m:ctrlPr>
                          </m:sSubPr>
                          <m:e>
                            <m:r>
                              <a:rPr kumimoji="1" lang="en-US" altLang="ja-JP" sz="2000" i="1">
                                <a:latin typeface="Cambria Math" panose="02040503050406030204" pitchFamily="18" charset="0"/>
                              </a:rPr>
                              <m:t>𝑥</m:t>
                            </m:r>
                          </m:e>
                          <m:sub>
                            <m:r>
                              <a:rPr kumimoji="1" lang="en-US" altLang="ja-JP" sz="2000" i="1">
                                <a:latin typeface="Cambria Math" panose="02040503050406030204" pitchFamily="18" charset="0"/>
                              </a:rPr>
                              <m:t>1</m:t>
                            </m:r>
                          </m:sub>
                        </m:sSub>
                        <m:r>
                          <a:rPr kumimoji="1" lang="en-US" altLang="ja-JP" sz="2000" i="1">
                            <a:latin typeface="Cambria Math" panose="02040503050406030204" pitchFamily="18" charset="0"/>
                          </a:rPr>
                          <m:t>,</m:t>
                        </m:r>
                        <m:sSub>
                          <m:sSubPr>
                            <m:ctrlPr>
                              <a:rPr kumimoji="1" lang="en-US" altLang="ja-JP" sz="2000" i="1">
                                <a:latin typeface="Cambria Math" panose="02040503050406030204" pitchFamily="18" charset="0"/>
                              </a:rPr>
                            </m:ctrlPr>
                          </m:sSubPr>
                          <m:e>
                            <m:r>
                              <a:rPr kumimoji="1" lang="en-US" altLang="ja-JP" sz="2000" i="1">
                                <a:latin typeface="Cambria Math" panose="02040503050406030204" pitchFamily="18" charset="0"/>
                              </a:rPr>
                              <m:t>𝑥</m:t>
                            </m:r>
                          </m:e>
                          <m:sub>
                            <m:r>
                              <a:rPr kumimoji="1" lang="en-US" altLang="ja-JP" sz="2000" i="1">
                                <a:latin typeface="Cambria Math" panose="02040503050406030204" pitchFamily="18" charset="0"/>
                              </a:rPr>
                              <m:t>2</m:t>
                            </m:r>
                          </m:sub>
                        </m:sSub>
                        <m:r>
                          <a:rPr kumimoji="1" lang="en-US" altLang="ja-JP" sz="2000" i="1">
                            <a:latin typeface="Cambria Math" panose="02040503050406030204" pitchFamily="18" charset="0"/>
                          </a:rPr>
                          <m:t>)</m:t>
                        </m:r>
                      </m:e>
                      <m:sup>
                        <m:r>
                          <a:rPr kumimoji="1" lang="en-US" altLang="ja-JP" sz="2000" b="0" i="1" smtClean="0">
                            <a:latin typeface="Cambria Math" panose="02040503050406030204" pitchFamily="18" charset="0"/>
                            <a:ea typeface="+mn-ea"/>
                          </a:rPr>
                          <m:t>𝑇</m:t>
                        </m:r>
                      </m:sup>
                    </m:sSup>
                  </m:oMath>
                </a14:m>
                <a:endParaRPr kumimoji="1" lang="en-US" altLang="ja-JP" sz="2000" dirty="0">
                  <a:ea typeface="+mn-ea"/>
                </a:endParaRPr>
              </a:p>
              <a:p>
                <a:pPr algn="l"/>
                <a:r>
                  <a:rPr kumimoji="1" lang="en-US" altLang="ja-JP" sz="2000" b="0" dirty="0">
                    <a:ea typeface="+mn-ea"/>
                  </a:rPr>
                  <a:t> </a:t>
                </a:r>
                <a14:m>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𝑖</m:t>
                        </m:r>
                      </m:sub>
                    </m:sSub>
                    <m:r>
                      <a:rPr kumimoji="1" lang="en-US" altLang="ja-JP" sz="2000" b="0" i="1" smtClean="0">
                        <a:latin typeface="Cambria Math" panose="02040503050406030204" pitchFamily="18" charset="0"/>
                        <a:ea typeface="+mn-ea"/>
                      </a:rPr>
                      <m:t>=</m:t>
                    </m:r>
                    <m:r>
                      <m:rPr>
                        <m:nor/>
                      </m:rPr>
                      <a:rPr kumimoji="1" lang="en-US" altLang="ja-JP" sz="2000" b="0" i="0" smtClean="0">
                        <a:latin typeface="Cambria Math" panose="02040503050406030204" pitchFamily="18" charset="0"/>
                        <a:ea typeface="+mn-ea"/>
                      </a:rPr>
                      <m:t>logit</m:t>
                    </m:r>
                    <m:r>
                      <a:rPr kumimoji="1" lang="en-US" altLang="ja-JP" sz="2000" b="0" i="1" smtClean="0">
                        <a:latin typeface="Cambria Math" panose="02040503050406030204" pitchFamily="18" charset="0"/>
                        <a:ea typeface="+mn-ea"/>
                      </a:rPr>
                      <m:t>(0.2</m:t>
                    </m:r>
                    <m:sSub>
                      <m:sSubPr>
                        <m:ctrlPr>
                          <a:rPr kumimoji="1" lang="en-US" altLang="ja-JP" sz="2000" b="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𝑥</m:t>
                        </m:r>
                      </m:e>
                      <m:sub>
                        <m:r>
                          <a:rPr kumimoji="1" lang="en-US" altLang="ja-JP" sz="2000" b="0" i="1" smtClean="0">
                            <a:latin typeface="Cambria Math" panose="02040503050406030204" pitchFamily="18" charset="0"/>
                            <a:ea typeface="+mn-ea"/>
                          </a:rPr>
                          <m:t>1</m:t>
                        </m:r>
                      </m:sub>
                    </m:sSub>
                    <m:r>
                      <a:rPr kumimoji="1" lang="en-US" altLang="ja-JP" sz="2000" b="0" i="1" smtClean="0">
                        <a:latin typeface="Cambria Math" panose="02040503050406030204" pitchFamily="18" charset="0"/>
                        <a:ea typeface="+mn-ea"/>
                      </a:rPr>
                      <m:t>+0.8</m:t>
                    </m:r>
                    <m:sSub>
                      <m:sSubPr>
                        <m:ctrlPr>
                          <a:rPr kumimoji="1" lang="en-US" altLang="ja-JP" sz="2000" b="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𝑥</m:t>
                        </m:r>
                      </m:e>
                      <m:sub>
                        <m:r>
                          <a:rPr kumimoji="1" lang="en-US" altLang="ja-JP" sz="2000" b="0" i="1" smtClean="0">
                            <a:latin typeface="Cambria Math" panose="02040503050406030204" pitchFamily="18" charset="0"/>
                            <a:ea typeface="+mn-ea"/>
                          </a:rPr>
                          <m:t>2</m:t>
                        </m:r>
                      </m:sub>
                    </m:sSub>
                    <m:r>
                      <a:rPr kumimoji="1" lang="en-US" altLang="ja-JP" sz="2000" b="0" i="1" smtClean="0">
                        <a:latin typeface="Cambria Math" panose="02040503050406030204" pitchFamily="18" charset="0"/>
                        <a:ea typeface="+mn-ea"/>
                      </a:rPr>
                      <m:t>−4)</m:t>
                    </m:r>
                  </m:oMath>
                </a14:m>
                <a:endParaRPr kumimoji="1" lang="en-US" altLang="ja-JP" sz="2000" b="0" dirty="0">
                  <a:ea typeface="+mn-ea"/>
                </a:endParaRPr>
              </a:p>
              <a:p>
                <a:pPr algn="l"/>
                <a:r>
                  <a:rPr kumimoji="1" lang="en-US" altLang="ja-JP" sz="2000" b="0" dirty="0">
                    <a:ea typeface="+mn-ea"/>
                  </a:rPr>
                  <a:t> </a:t>
                </a:r>
                <a14:m>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𝑟</m:t>
                        </m:r>
                      </m:e>
                      <m:sub>
                        <m:r>
                          <a:rPr kumimoji="1" lang="en-US" altLang="ja-JP" sz="2000" b="0" i="1" smtClean="0">
                            <a:latin typeface="Cambria Math" panose="02040503050406030204" pitchFamily="18" charset="0"/>
                            <a:ea typeface="+mn-ea"/>
                          </a:rPr>
                          <m:t>𝑖</m:t>
                        </m:r>
                      </m:sub>
                    </m:sSub>
                    <m:r>
                      <a:rPr kumimoji="1" lang="en-US" altLang="ja-JP" sz="2000" b="0" i="1" smtClean="0">
                        <a:latin typeface="Cambria Math" panose="02040503050406030204" pitchFamily="18" charset="0"/>
                        <a:ea typeface="+mn-ea"/>
                      </a:rPr>
                      <m:t>~</m:t>
                    </m:r>
                    <m:r>
                      <m:rPr>
                        <m:nor/>
                      </m:rPr>
                      <a:rPr kumimoji="1" lang="en-US" altLang="ja-JP" sz="2000" b="0" i="0" smtClean="0">
                        <a:latin typeface="Cambria Math" panose="02040503050406030204" pitchFamily="18" charset="0"/>
                        <a:ea typeface="+mn-ea"/>
                      </a:rPr>
                      <m:t>Bernoulli</m:t>
                    </m:r>
                    <m:r>
                      <a:rPr kumimoji="1" lang="en-US" altLang="ja-JP" sz="2000" b="0" i="1" smtClean="0">
                        <a:latin typeface="Cambria Math" panose="02040503050406030204" pitchFamily="18" charset="0"/>
                        <a:ea typeface="+mn-ea"/>
                      </a:rPr>
                      <m:t>(</m:t>
                    </m:r>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𝑖</m:t>
                        </m:r>
                      </m:sub>
                    </m:sSub>
                    <m:r>
                      <a:rPr kumimoji="1" lang="en-US" altLang="ja-JP" sz="2000" b="0" i="1" smtClean="0">
                        <a:latin typeface="Cambria Math" panose="02040503050406030204" pitchFamily="18" charset="0"/>
                        <a:ea typeface="+mn-ea"/>
                      </a:rPr>
                      <m:t>)</m:t>
                    </m:r>
                  </m:oMath>
                </a14:m>
                <a:endParaRPr kumimoji="1" lang="ja-JP" altLang="en-US" sz="2000" dirty="0">
                  <a:latin typeface="+mn-ea"/>
                  <a:ea typeface="+mn-ea"/>
                </a:endParaRPr>
              </a:p>
            </p:txBody>
          </p:sp>
        </mc:Choice>
        <mc:Fallback xmlns="">
          <p:sp>
            <p:nvSpPr>
              <p:cNvPr id="52" name="テキスト ボックス 51">
                <a:extLst>
                  <a:ext uri="{FF2B5EF4-FFF2-40B4-BE49-F238E27FC236}">
                    <a16:creationId xmlns:a16="http://schemas.microsoft.com/office/drawing/2014/main" id="{477962F1-4531-489C-9D2E-8E6228A6F28A}"/>
                  </a:ext>
                </a:extLst>
              </p:cNvPr>
              <p:cNvSpPr txBox="1">
                <a:spLocks noRot="1" noChangeAspect="1" noMove="1" noResize="1" noEditPoints="1" noAdjustHandles="1" noChangeArrowheads="1" noChangeShapeType="1" noTextEdit="1"/>
              </p:cNvSpPr>
              <p:nvPr/>
            </p:nvSpPr>
            <p:spPr>
              <a:xfrm>
                <a:off x="8442804" y="4547941"/>
                <a:ext cx="3629859" cy="1015663"/>
              </a:xfrm>
              <a:prstGeom prst="rect">
                <a:avLst/>
              </a:prstGeom>
              <a:blipFill>
                <a:blip r:embed="rId2"/>
                <a:stretch>
                  <a:fillRect b="-41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C046F47F-AA44-4DC6-9B23-8D7B21CC1FE4}"/>
                  </a:ext>
                </a:extLst>
              </p:cNvPr>
              <p:cNvSpPr txBox="1"/>
              <p:nvPr/>
            </p:nvSpPr>
            <p:spPr>
              <a:xfrm>
                <a:off x="8186782" y="5713413"/>
                <a:ext cx="2523599"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𝑟</m:t>
                          </m:r>
                        </m:e>
                        <m:sub>
                          <m:r>
                            <a:rPr kumimoji="1" lang="en-US" altLang="ja-JP" sz="2000" b="0" i="1" smtClean="0">
                              <a:latin typeface="Cambria Math" panose="02040503050406030204" pitchFamily="18" charset="0"/>
                              <a:ea typeface="+mn-ea"/>
                            </a:rPr>
                            <m:t>𝑖</m:t>
                          </m:r>
                        </m:sub>
                      </m:sSub>
                      <m:r>
                        <a:rPr kumimoji="1" lang="en-US" altLang="ja-JP" sz="2000" b="0" i="1" smtClean="0">
                          <a:latin typeface="Cambria Math" panose="02040503050406030204" pitchFamily="18" charset="0"/>
                          <a:ea typeface="Cambria Math" panose="02040503050406030204" pitchFamily="18" charset="0"/>
                        </a:rPr>
                        <m:t>∈{0,1}</m:t>
                      </m:r>
                    </m:oMath>
                  </m:oMathPara>
                </a14:m>
                <a:endParaRPr kumimoji="1" lang="ja-JP" altLang="en-US" sz="2000" dirty="0">
                  <a:latin typeface="+mn-ea"/>
                  <a:ea typeface="+mn-ea"/>
                </a:endParaRPr>
              </a:p>
            </p:txBody>
          </p:sp>
        </mc:Choice>
        <mc:Fallback xmlns="">
          <p:sp>
            <p:nvSpPr>
              <p:cNvPr id="54" name="テキスト ボックス 53">
                <a:extLst>
                  <a:ext uri="{FF2B5EF4-FFF2-40B4-BE49-F238E27FC236}">
                    <a16:creationId xmlns:a16="http://schemas.microsoft.com/office/drawing/2014/main" id="{C046F47F-AA44-4DC6-9B23-8D7B21CC1FE4}"/>
                  </a:ext>
                </a:extLst>
              </p:cNvPr>
              <p:cNvSpPr txBox="1">
                <a:spLocks noRot="1" noChangeAspect="1" noMove="1" noResize="1" noEditPoints="1" noAdjustHandles="1" noChangeArrowheads="1" noChangeShapeType="1" noTextEdit="1"/>
              </p:cNvSpPr>
              <p:nvPr/>
            </p:nvSpPr>
            <p:spPr>
              <a:xfrm>
                <a:off x="8186782" y="5713413"/>
                <a:ext cx="2523599" cy="400110"/>
              </a:xfrm>
              <a:prstGeom prst="rect">
                <a:avLst/>
              </a:prstGeom>
              <a:blipFill>
                <a:blip r:embed="rId3"/>
                <a:stretch>
                  <a:fillRect b="-10606"/>
                </a:stretch>
              </a:blipFill>
            </p:spPr>
            <p:txBody>
              <a:bodyPr/>
              <a:lstStyle/>
              <a:p>
                <a:r>
                  <a:rPr lang="ja-JP" altLang="en-US">
                    <a:noFill/>
                  </a:rPr>
                  <a:t> </a:t>
                </a:r>
              </a:p>
            </p:txBody>
          </p:sp>
        </mc:Fallback>
      </mc:AlternateContent>
      <p:grpSp>
        <p:nvGrpSpPr>
          <p:cNvPr id="6" name="グループ化 5">
            <a:extLst>
              <a:ext uri="{FF2B5EF4-FFF2-40B4-BE49-F238E27FC236}">
                <a16:creationId xmlns:a16="http://schemas.microsoft.com/office/drawing/2014/main" id="{DA37C36F-B1C7-4A8C-824A-EA3BDF2F74B5}"/>
              </a:ext>
            </a:extLst>
          </p:cNvPr>
          <p:cNvGrpSpPr/>
          <p:nvPr/>
        </p:nvGrpSpPr>
        <p:grpSpPr>
          <a:xfrm>
            <a:off x="800461" y="2612070"/>
            <a:ext cx="1781118" cy="3728079"/>
            <a:chOff x="800461" y="2612070"/>
            <a:chExt cx="1781118" cy="3728079"/>
          </a:xfrm>
        </p:grpSpPr>
        <p:pic>
          <p:nvPicPr>
            <p:cNvPr id="8" name="図 7">
              <a:extLst>
                <a:ext uri="{FF2B5EF4-FFF2-40B4-BE49-F238E27FC236}">
                  <a16:creationId xmlns:a16="http://schemas.microsoft.com/office/drawing/2014/main" id="{F8740B78-EFF3-4814-932F-A40B1B2DBF64}"/>
                </a:ext>
              </a:extLst>
            </p:cNvPr>
            <p:cNvPicPr>
              <a:picLocks noChangeAspect="1"/>
            </p:cNvPicPr>
            <p:nvPr/>
          </p:nvPicPr>
          <p:blipFill rotWithShape="1">
            <a:blip r:embed="rId4">
              <a:extLst>
                <a:ext uri="{28A0092B-C50C-407E-A947-70E740481C1C}">
                  <a14:useLocalDpi xmlns:a14="http://schemas.microsoft.com/office/drawing/2010/main" val="0"/>
                </a:ext>
              </a:extLst>
            </a:blip>
            <a:srcRect b="14300"/>
            <a:stretch/>
          </p:blipFill>
          <p:spPr>
            <a:xfrm>
              <a:off x="1079320" y="2846070"/>
              <a:ext cx="1457400" cy="1248985"/>
            </a:xfrm>
            <a:prstGeom prst="rect">
              <a:avLst/>
            </a:prstGeom>
          </p:spPr>
        </p:pic>
        <p:pic>
          <p:nvPicPr>
            <p:cNvPr id="13" name="図 12">
              <a:extLst>
                <a:ext uri="{FF2B5EF4-FFF2-40B4-BE49-F238E27FC236}">
                  <a16:creationId xmlns:a16="http://schemas.microsoft.com/office/drawing/2014/main" id="{9648500C-3434-48DE-B737-3F789CB25D3C}"/>
                </a:ext>
              </a:extLst>
            </p:cNvPr>
            <p:cNvPicPr>
              <a:picLocks noChangeAspect="1"/>
            </p:cNvPicPr>
            <p:nvPr/>
          </p:nvPicPr>
          <p:blipFill rotWithShape="1">
            <a:blip r:embed="rId5">
              <a:extLst>
                <a:ext uri="{28A0092B-C50C-407E-A947-70E740481C1C}">
                  <a14:useLocalDpi xmlns:a14="http://schemas.microsoft.com/office/drawing/2010/main" val="0"/>
                </a:ext>
              </a:extLst>
            </a:blip>
            <a:srcRect b="15350"/>
            <a:stretch/>
          </p:blipFill>
          <p:spPr>
            <a:xfrm>
              <a:off x="1303964" y="5486787"/>
              <a:ext cx="1008112" cy="853362"/>
            </a:xfrm>
            <a:prstGeom prst="rect">
              <a:avLst/>
            </a:prstGeom>
          </p:spPr>
        </p:pic>
        <p:cxnSp>
          <p:nvCxnSpPr>
            <p:cNvPr id="15" name="直線矢印コネクタ 14">
              <a:extLst>
                <a:ext uri="{FF2B5EF4-FFF2-40B4-BE49-F238E27FC236}">
                  <a16:creationId xmlns:a16="http://schemas.microsoft.com/office/drawing/2014/main" id="{0A3630F7-6255-4888-96C5-0017C3C5F256}"/>
                </a:ext>
              </a:extLst>
            </p:cNvPr>
            <p:cNvCxnSpPr>
              <a:cxnSpLocks/>
              <a:stCxn id="20" idx="2"/>
              <a:endCxn id="13" idx="0"/>
            </p:cNvCxnSpPr>
            <p:nvPr/>
          </p:nvCxnSpPr>
          <p:spPr bwMode="auto">
            <a:xfrm>
              <a:off x="1808020" y="4590866"/>
              <a:ext cx="0" cy="89592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655077A0-0137-489A-836C-3B7C7A8614C1}"/>
                    </a:ext>
                  </a:extLst>
                </p:cNvPr>
                <p:cNvSpPr txBox="1"/>
                <p:nvPr/>
              </p:nvSpPr>
              <p:spPr>
                <a:xfrm>
                  <a:off x="1034461" y="4190756"/>
                  <a:ext cx="154711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en-US" altLang="ja-JP" sz="2000" b="1" i="1" smtClean="0">
                                <a:latin typeface="Cambria Math" panose="02040503050406030204" pitchFamily="18" charset="0"/>
                                <a:ea typeface="+mn-ea"/>
                              </a:rPr>
                              <m:t>𝒙</m:t>
                            </m:r>
                          </m:e>
                          <m:sub>
                            <m:r>
                              <a:rPr kumimoji="1" lang="en-US" altLang="ja-JP" sz="2000" b="0" i="1" smtClean="0">
                                <a:latin typeface="Cambria Math" panose="02040503050406030204" pitchFamily="18" charset="0"/>
                                <a:ea typeface="+mn-ea"/>
                              </a:rPr>
                              <m:t>1</m:t>
                            </m:r>
                          </m:sub>
                        </m:sSub>
                        <m:r>
                          <a:rPr kumimoji="1" lang="en-US" altLang="ja-JP" sz="2000" b="0" i="1" smtClean="0">
                            <a:latin typeface="Cambria Math" panose="02040503050406030204" pitchFamily="18" charset="0"/>
                            <a:ea typeface="+mn-ea"/>
                          </a:rPr>
                          <m:t>=</m:t>
                        </m:r>
                        <m:sSup>
                          <m:sSupPr>
                            <m:ctrlPr>
                              <a:rPr kumimoji="1" lang="en-US" altLang="ja-JP" sz="2000" b="0" i="1" smtClean="0">
                                <a:latin typeface="Cambria Math" panose="02040503050406030204" pitchFamily="18" charset="0"/>
                                <a:ea typeface="+mn-ea"/>
                              </a:rPr>
                            </m:ctrlPr>
                          </m:sSupPr>
                          <m:e>
                            <m:r>
                              <a:rPr kumimoji="1" lang="en-US" altLang="ja-JP" sz="2000" i="1">
                                <a:latin typeface="Cambria Math" panose="02040503050406030204" pitchFamily="18" charset="0"/>
                              </a:rPr>
                              <m:t>(0,0)</m:t>
                            </m:r>
                            <m:r>
                              <m:rPr>
                                <m:nor/>
                              </m:rPr>
                              <a:rPr kumimoji="1" lang="ja-JP" altLang="en-US" sz="2000" dirty="0">
                                <a:latin typeface="+mn-ea"/>
                              </a:rPr>
                              <m:t> </m:t>
                            </m:r>
                          </m:e>
                          <m:sup>
                            <m:r>
                              <a:rPr kumimoji="1" lang="en-US" altLang="ja-JP" sz="2000" b="0" i="1" smtClean="0">
                                <a:latin typeface="Cambria Math" panose="02040503050406030204" pitchFamily="18" charset="0"/>
                                <a:ea typeface="+mn-ea"/>
                              </a:rPr>
                              <m:t>𝑇</m:t>
                            </m:r>
                          </m:sup>
                        </m:sSup>
                      </m:oMath>
                    </m:oMathPara>
                  </a14:m>
                  <a:endParaRPr kumimoji="1" lang="ja-JP" altLang="en-US" sz="2000" dirty="0">
                    <a:latin typeface="+mn-ea"/>
                    <a:ea typeface="+mn-ea"/>
                  </a:endParaRPr>
                </a:p>
              </p:txBody>
            </p:sp>
          </mc:Choice>
          <mc:Fallback xmlns="">
            <p:sp>
              <p:nvSpPr>
                <p:cNvPr id="20" name="テキスト ボックス 19">
                  <a:extLst>
                    <a:ext uri="{FF2B5EF4-FFF2-40B4-BE49-F238E27FC236}">
                      <a16:creationId xmlns:a16="http://schemas.microsoft.com/office/drawing/2014/main" id="{655077A0-0137-489A-836C-3B7C7A8614C1}"/>
                    </a:ext>
                  </a:extLst>
                </p:cNvPr>
                <p:cNvSpPr txBox="1">
                  <a:spLocks noRot="1" noChangeAspect="1" noMove="1" noResize="1" noEditPoints="1" noAdjustHandles="1" noChangeArrowheads="1" noChangeShapeType="1" noTextEdit="1"/>
                </p:cNvSpPr>
                <p:nvPr/>
              </p:nvSpPr>
              <p:spPr>
                <a:xfrm>
                  <a:off x="1034461" y="4190756"/>
                  <a:ext cx="1547118" cy="400110"/>
                </a:xfrm>
                <a:prstGeom prst="rect">
                  <a:avLst/>
                </a:prstGeom>
                <a:blipFill>
                  <a:blip r:embed="rId6"/>
                  <a:stretch>
                    <a:fillRect b="-12121"/>
                  </a:stretch>
                </a:blipFill>
              </p:spPr>
              <p:txBody>
                <a:bodyPr/>
                <a:lstStyle/>
                <a:p>
                  <a:r>
                    <a:rPr lang="ja-JP" altLang="en-US">
                      <a:noFill/>
                    </a:rPr>
                    <a:t> </a:t>
                  </a:r>
                </a:p>
              </p:txBody>
            </p:sp>
          </mc:Fallback>
        </mc:AlternateContent>
        <p:sp>
          <p:nvSpPr>
            <p:cNvPr id="57" name="楕円 56">
              <a:extLst>
                <a:ext uri="{FF2B5EF4-FFF2-40B4-BE49-F238E27FC236}">
                  <a16:creationId xmlns:a16="http://schemas.microsoft.com/office/drawing/2014/main" id="{8813070D-715E-4F40-B13E-DEA6E94A7B25}"/>
                </a:ext>
              </a:extLst>
            </p:cNvPr>
            <p:cNvSpPr/>
            <p:nvPr/>
          </p:nvSpPr>
          <p:spPr bwMode="auto">
            <a:xfrm>
              <a:off x="800461" y="2612070"/>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b="1" dirty="0">
                  <a:solidFill>
                    <a:schemeClr val="bg1"/>
                  </a:solidFill>
                  <a:latin typeface="+mn-ea"/>
                  <a:ea typeface="+mn-ea"/>
                </a:rPr>
                <a:t>1</a:t>
              </a:r>
              <a:endParaRPr kumimoji="1" lang="ja-JP" altLang="en-US" sz="3200" b="1" dirty="0">
                <a:solidFill>
                  <a:schemeClr val="bg1"/>
                </a:solidFill>
                <a:latin typeface="+mn-ea"/>
                <a:ea typeface="+mn-ea"/>
              </a:endParaRPr>
            </a:p>
          </p:txBody>
        </p:sp>
      </p:grpSp>
      <p:grpSp>
        <p:nvGrpSpPr>
          <p:cNvPr id="70" name="グループ化 69">
            <a:extLst>
              <a:ext uri="{FF2B5EF4-FFF2-40B4-BE49-F238E27FC236}">
                <a16:creationId xmlns:a16="http://schemas.microsoft.com/office/drawing/2014/main" id="{74FB79DD-A1F3-465F-AAE8-235D16063D09}"/>
              </a:ext>
            </a:extLst>
          </p:cNvPr>
          <p:cNvGrpSpPr/>
          <p:nvPr/>
        </p:nvGrpSpPr>
        <p:grpSpPr>
          <a:xfrm>
            <a:off x="2836880" y="2612070"/>
            <a:ext cx="1781118" cy="3728079"/>
            <a:chOff x="800461" y="2612070"/>
            <a:chExt cx="1781118" cy="3728079"/>
          </a:xfrm>
        </p:grpSpPr>
        <p:pic>
          <p:nvPicPr>
            <p:cNvPr id="71" name="図 70">
              <a:extLst>
                <a:ext uri="{FF2B5EF4-FFF2-40B4-BE49-F238E27FC236}">
                  <a16:creationId xmlns:a16="http://schemas.microsoft.com/office/drawing/2014/main" id="{F75391BB-424D-4560-B9BE-087F189CCEA0}"/>
                </a:ext>
              </a:extLst>
            </p:cNvPr>
            <p:cNvPicPr>
              <a:picLocks noChangeAspect="1"/>
            </p:cNvPicPr>
            <p:nvPr/>
          </p:nvPicPr>
          <p:blipFill rotWithShape="1">
            <a:blip r:embed="rId4">
              <a:extLst>
                <a:ext uri="{28A0092B-C50C-407E-A947-70E740481C1C}">
                  <a14:useLocalDpi xmlns:a14="http://schemas.microsoft.com/office/drawing/2010/main" val="0"/>
                </a:ext>
              </a:extLst>
            </a:blip>
            <a:srcRect b="14300"/>
            <a:stretch/>
          </p:blipFill>
          <p:spPr>
            <a:xfrm>
              <a:off x="1079320" y="2846070"/>
              <a:ext cx="1457400" cy="1248985"/>
            </a:xfrm>
            <a:prstGeom prst="rect">
              <a:avLst/>
            </a:prstGeom>
          </p:spPr>
        </p:pic>
        <p:pic>
          <p:nvPicPr>
            <p:cNvPr id="72" name="図 71">
              <a:extLst>
                <a:ext uri="{FF2B5EF4-FFF2-40B4-BE49-F238E27FC236}">
                  <a16:creationId xmlns:a16="http://schemas.microsoft.com/office/drawing/2014/main" id="{79DD2010-B60A-4186-9B74-6CCA6D361D77}"/>
                </a:ext>
              </a:extLst>
            </p:cNvPr>
            <p:cNvPicPr>
              <a:picLocks noChangeAspect="1"/>
            </p:cNvPicPr>
            <p:nvPr/>
          </p:nvPicPr>
          <p:blipFill rotWithShape="1">
            <a:blip r:embed="rId5">
              <a:extLst>
                <a:ext uri="{28A0092B-C50C-407E-A947-70E740481C1C}">
                  <a14:useLocalDpi xmlns:a14="http://schemas.microsoft.com/office/drawing/2010/main" val="0"/>
                </a:ext>
              </a:extLst>
            </a:blip>
            <a:srcRect b="15350"/>
            <a:stretch/>
          </p:blipFill>
          <p:spPr>
            <a:xfrm>
              <a:off x="1303964" y="5486787"/>
              <a:ext cx="1008112" cy="853362"/>
            </a:xfrm>
            <a:prstGeom prst="rect">
              <a:avLst/>
            </a:prstGeom>
          </p:spPr>
        </p:pic>
        <p:cxnSp>
          <p:nvCxnSpPr>
            <p:cNvPr id="73" name="直線矢印コネクタ 72">
              <a:extLst>
                <a:ext uri="{FF2B5EF4-FFF2-40B4-BE49-F238E27FC236}">
                  <a16:creationId xmlns:a16="http://schemas.microsoft.com/office/drawing/2014/main" id="{B9EC7967-EB46-4736-85E6-5DA82C908E57}"/>
                </a:ext>
              </a:extLst>
            </p:cNvPr>
            <p:cNvCxnSpPr>
              <a:cxnSpLocks/>
              <a:stCxn id="74" idx="2"/>
              <a:endCxn id="72" idx="0"/>
            </p:cNvCxnSpPr>
            <p:nvPr/>
          </p:nvCxnSpPr>
          <p:spPr bwMode="auto">
            <a:xfrm>
              <a:off x="1808020" y="4590866"/>
              <a:ext cx="0" cy="89592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1D383A07-0030-4BEB-87B0-C72F1DC00B2F}"/>
                    </a:ext>
                  </a:extLst>
                </p:cNvPr>
                <p:cNvSpPr txBox="1"/>
                <p:nvPr/>
              </p:nvSpPr>
              <p:spPr>
                <a:xfrm>
                  <a:off x="1034461" y="4190756"/>
                  <a:ext cx="154711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en-US" altLang="ja-JP" sz="2000" b="1" i="1" smtClean="0">
                                <a:latin typeface="Cambria Math" panose="02040503050406030204" pitchFamily="18" charset="0"/>
                                <a:ea typeface="+mn-ea"/>
                              </a:rPr>
                              <m:t>𝒙</m:t>
                            </m:r>
                          </m:e>
                          <m:sub>
                            <m:r>
                              <a:rPr kumimoji="1" lang="en-US" altLang="ja-JP" sz="2000" b="0" i="1" smtClean="0">
                                <a:latin typeface="Cambria Math" panose="02040503050406030204" pitchFamily="18" charset="0"/>
                                <a:ea typeface="+mn-ea"/>
                              </a:rPr>
                              <m:t>2</m:t>
                            </m:r>
                          </m:sub>
                        </m:sSub>
                        <m:r>
                          <a:rPr kumimoji="1" lang="en-US" altLang="ja-JP" sz="2000" b="0" i="1" smtClean="0">
                            <a:latin typeface="Cambria Math" panose="02040503050406030204" pitchFamily="18" charset="0"/>
                            <a:ea typeface="+mn-ea"/>
                          </a:rPr>
                          <m:t>=</m:t>
                        </m:r>
                        <m:sSup>
                          <m:sSupPr>
                            <m:ctrlPr>
                              <a:rPr kumimoji="1" lang="en-US" altLang="ja-JP" sz="2000" b="0" i="1" smtClean="0">
                                <a:latin typeface="Cambria Math" panose="02040503050406030204" pitchFamily="18" charset="0"/>
                                <a:ea typeface="+mn-ea"/>
                              </a:rPr>
                            </m:ctrlPr>
                          </m:sSupPr>
                          <m:e>
                            <m:r>
                              <a:rPr kumimoji="1" lang="en-US" altLang="ja-JP" sz="2000" i="1">
                                <a:latin typeface="Cambria Math" panose="02040503050406030204" pitchFamily="18" charset="0"/>
                              </a:rPr>
                              <m:t>(0,</m:t>
                            </m:r>
                            <m:r>
                              <a:rPr kumimoji="1" lang="en-US" altLang="ja-JP" sz="2000" b="0" i="1" smtClean="0">
                                <a:latin typeface="Cambria Math" panose="02040503050406030204" pitchFamily="18" charset="0"/>
                              </a:rPr>
                              <m:t>1</m:t>
                            </m:r>
                            <m:r>
                              <a:rPr kumimoji="1" lang="en-US" altLang="ja-JP" sz="2000" i="1">
                                <a:latin typeface="Cambria Math" panose="02040503050406030204" pitchFamily="18" charset="0"/>
                              </a:rPr>
                              <m:t>)</m:t>
                            </m:r>
                            <m:r>
                              <m:rPr>
                                <m:nor/>
                              </m:rPr>
                              <a:rPr kumimoji="1" lang="ja-JP" altLang="en-US" sz="2000" dirty="0">
                                <a:latin typeface="+mn-ea"/>
                              </a:rPr>
                              <m:t> </m:t>
                            </m:r>
                          </m:e>
                          <m:sup>
                            <m:r>
                              <a:rPr kumimoji="1" lang="en-US" altLang="ja-JP" sz="2000" b="0" i="1" smtClean="0">
                                <a:latin typeface="Cambria Math" panose="02040503050406030204" pitchFamily="18" charset="0"/>
                                <a:ea typeface="+mn-ea"/>
                              </a:rPr>
                              <m:t>𝑇</m:t>
                            </m:r>
                          </m:sup>
                        </m:sSup>
                      </m:oMath>
                    </m:oMathPara>
                  </a14:m>
                  <a:endParaRPr kumimoji="1" lang="ja-JP" altLang="en-US" sz="2000" dirty="0">
                    <a:latin typeface="+mn-ea"/>
                    <a:ea typeface="+mn-ea"/>
                  </a:endParaRPr>
                </a:p>
              </p:txBody>
            </p:sp>
          </mc:Choice>
          <mc:Fallback xmlns="">
            <p:sp>
              <p:nvSpPr>
                <p:cNvPr id="74" name="テキスト ボックス 73">
                  <a:extLst>
                    <a:ext uri="{FF2B5EF4-FFF2-40B4-BE49-F238E27FC236}">
                      <a16:creationId xmlns:a16="http://schemas.microsoft.com/office/drawing/2014/main" id="{1D383A07-0030-4BEB-87B0-C72F1DC00B2F}"/>
                    </a:ext>
                  </a:extLst>
                </p:cNvPr>
                <p:cNvSpPr txBox="1">
                  <a:spLocks noRot="1" noChangeAspect="1" noMove="1" noResize="1" noEditPoints="1" noAdjustHandles="1" noChangeArrowheads="1" noChangeShapeType="1" noTextEdit="1"/>
                </p:cNvSpPr>
                <p:nvPr/>
              </p:nvSpPr>
              <p:spPr>
                <a:xfrm>
                  <a:off x="1034461" y="4190756"/>
                  <a:ext cx="1547118" cy="400110"/>
                </a:xfrm>
                <a:prstGeom prst="rect">
                  <a:avLst/>
                </a:prstGeom>
                <a:blipFill>
                  <a:blip r:embed="rId7"/>
                  <a:stretch>
                    <a:fillRect b="-12121"/>
                  </a:stretch>
                </a:blipFill>
              </p:spPr>
              <p:txBody>
                <a:bodyPr/>
                <a:lstStyle/>
                <a:p>
                  <a:r>
                    <a:rPr lang="ja-JP" altLang="en-US">
                      <a:noFill/>
                    </a:rPr>
                    <a:t> </a:t>
                  </a:r>
                </a:p>
              </p:txBody>
            </p:sp>
          </mc:Fallback>
        </mc:AlternateContent>
        <p:sp>
          <p:nvSpPr>
            <p:cNvPr id="75" name="楕円 74">
              <a:extLst>
                <a:ext uri="{FF2B5EF4-FFF2-40B4-BE49-F238E27FC236}">
                  <a16:creationId xmlns:a16="http://schemas.microsoft.com/office/drawing/2014/main" id="{B3568953-23AA-45E6-83E2-A6DA52636413}"/>
                </a:ext>
              </a:extLst>
            </p:cNvPr>
            <p:cNvSpPr/>
            <p:nvPr/>
          </p:nvSpPr>
          <p:spPr bwMode="auto">
            <a:xfrm>
              <a:off x="800461" y="2612070"/>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b="1" dirty="0">
                  <a:solidFill>
                    <a:schemeClr val="bg1"/>
                  </a:solidFill>
                  <a:latin typeface="+mn-ea"/>
                  <a:ea typeface="+mn-ea"/>
                </a:rPr>
                <a:t>2</a:t>
              </a:r>
              <a:endParaRPr kumimoji="1" lang="ja-JP" altLang="en-US" sz="3200" b="1" dirty="0">
                <a:solidFill>
                  <a:schemeClr val="bg1"/>
                </a:solidFill>
                <a:latin typeface="+mn-ea"/>
                <a:ea typeface="+mn-ea"/>
              </a:endParaRPr>
            </a:p>
          </p:txBody>
        </p:sp>
      </p:grpSp>
      <p:grpSp>
        <p:nvGrpSpPr>
          <p:cNvPr id="76" name="グループ化 75">
            <a:extLst>
              <a:ext uri="{FF2B5EF4-FFF2-40B4-BE49-F238E27FC236}">
                <a16:creationId xmlns:a16="http://schemas.microsoft.com/office/drawing/2014/main" id="{81B5A86C-DA2C-4034-A19A-F8369B2C5778}"/>
              </a:ext>
            </a:extLst>
          </p:cNvPr>
          <p:cNvGrpSpPr/>
          <p:nvPr/>
        </p:nvGrpSpPr>
        <p:grpSpPr>
          <a:xfrm>
            <a:off x="4873299" y="2612070"/>
            <a:ext cx="1781118" cy="3728079"/>
            <a:chOff x="800461" y="2612070"/>
            <a:chExt cx="1781118" cy="3728079"/>
          </a:xfrm>
        </p:grpSpPr>
        <p:pic>
          <p:nvPicPr>
            <p:cNvPr id="77" name="図 76">
              <a:extLst>
                <a:ext uri="{FF2B5EF4-FFF2-40B4-BE49-F238E27FC236}">
                  <a16:creationId xmlns:a16="http://schemas.microsoft.com/office/drawing/2014/main" id="{86089075-5E39-4980-975E-7D39851E17E4}"/>
                </a:ext>
              </a:extLst>
            </p:cNvPr>
            <p:cNvPicPr>
              <a:picLocks noChangeAspect="1"/>
            </p:cNvPicPr>
            <p:nvPr/>
          </p:nvPicPr>
          <p:blipFill rotWithShape="1">
            <a:blip r:embed="rId4">
              <a:extLst>
                <a:ext uri="{28A0092B-C50C-407E-A947-70E740481C1C}">
                  <a14:useLocalDpi xmlns:a14="http://schemas.microsoft.com/office/drawing/2010/main" val="0"/>
                </a:ext>
              </a:extLst>
            </a:blip>
            <a:srcRect b="14300"/>
            <a:stretch/>
          </p:blipFill>
          <p:spPr>
            <a:xfrm>
              <a:off x="1079320" y="2846070"/>
              <a:ext cx="1457400" cy="1248985"/>
            </a:xfrm>
            <a:prstGeom prst="rect">
              <a:avLst/>
            </a:prstGeom>
          </p:spPr>
        </p:pic>
        <p:pic>
          <p:nvPicPr>
            <p:cNvPr id="78" name="図 77">
              <a:extLst>
                <a:ext uri="{FF2B5EF4-FFF2-40B4-BE49-F238E27FC236}">
                  <a16:creationId xmlns:a16="http://schemas.microsoft.com/office/drawing/2014/main" id="{1DC53512-C6D5-469A-9311-105B637DDC63}"/>
                </a:ext>
              </a:extLst>
            </p:cNvPr>
            <p:cNvPicPr>
              <a:picLocks noChangeAspect="1"/>
            </p:cNvPicPr>
            <p:nvPr/>
          </p:nvPicPr>
          <p:blipFill rotWithShape="1">
            <a:blip r:embed="rId5">
              <a:extLst>
                <a:ext uri="{28A0092B-C50C-407E-A947-70E740481C1C}">
                  <a14:useLocalDpi xmlns:a14="http://schemas.microsoft.com/office/drawing/2010/main" val="0"/>
                </a:ext>
              </a:extLst>
            </a:blip>
            <a:srcRect b="15350"/>
            <a:stretch/>
          </p:blipFill>
          <p:spPr>
            <a:xfrm>
              <a:off x="1303964" y="5486787"/>
              <a:ext cx="1008112" cy="853362"/>
            </a:xfrm>
            <a:prstGeom prst="rect">
              <a:avLst/>
            </a:prstGeom>
          </p:spPr>
        </p:pic>
        <p:cxnSp>
          <p:nvCxnSpPr>
            <p:cNvPr id="79" name="直線矢印コネクタ 78">
              <a:extLst>
                <a:ext uri="{FF2B5EF4-FFF2-40B4-BE49-F238E27FC236}">
                  <a16:creationId xmlns:a16="http://schemas.microsoft.com/office/drawing/2014/main" id="{A1238676-85B0-4006-82D1-BCBAC1D2D729}"/>
                </a:ext>
              </a:extLst>
            </p:cNvPr>
            <p:cNvCxnSpPr>
              <a:cxnSpLocks/>
              <a:stCxn id="80" idx="2"/>
              <a:endCxn id="78" idx="0"/>
            </p:cNvCxnSpPr>
            <p:nvPr/>
          </p:nvCxnSpPr>
          <p:spPr bwMode="auto">
            <a:xfrm>
              <a:off x="1808020" y="4590866"/>
              <a:ext cx="0" cy="89592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5E1C6A6E-7185-4C06-AF8E-C75049888579}"/>
                    </a:ext>
                  </a:extLst>
                </p:cNvPr>
                <p:cNvSpPr txBox="1"/>
                <p:nvPr/>
              </p:nvSpPr>
              <p:spPr>
                <a:xfrm>
                  <a:off x="1034461" y="4190756"/>
                  <a:ext cx="154711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en-US" altLang="ja-JP" sz="2000" b="1" i="1" smtClean="0">
                                <a:latin typeface="Cambria Math" panose="02040503050406030204" pitchFamily="18" charset="0"/>
                                <a:ea typeface="+mn-ea"/>
                              </a:rPr>
                              <m:t>𝒙</m:t>
                            </m:r>
                          </m:e>
                          <m:sub>
                            <m:r>
                              <a:rPr kumimoji="1" lang="en-US" altLang="ja-JP" sz="2000" b="0" i="1" smtClean="0">
                                <a:latin typeface="Cambria Math" panose="02040503050406030204" pitchFamily="18" charset="0"/>
                                <a:ea typeface="+mn-ea"/>
                              </a:rPr>
                              <m:t>3</m:t>
                            </m:r>
                          </m:sub>
                        </m:sSub>
                        <m:r>
                          <a:rPr kumimoji="1" lang="en-US" altLang="ja-JP" sz="2000" b="0" i="1" smtClean="0">
                            <a:latin typeface="Cambria Math" panose="02040503050406030204" pitchFamily="18" charset="0"/>
                            <a:ea typeface="+mn-ea"/>
                          </a:rPr>
                          <m:t>=</m:t>
                        </m:r>
                        <m:sSup>
                          <m:sSupPr>
                            <m:ctrlPr>
                              <a:rPr kumimoji="1" lang="en-US" altLang="ja-JP" sz="2000" b="0" i="1" smtClean="0">
                                <a:latin typeface="Cambria Math" panose="02040503050406030204" pitchFamily="18" charset="0"/>
                                <a:ea typeface="+mn-ea"/>
                              </a:rPr>
                            </m:ctrlPr>
                          </m:sSupPr>
                          <m:e>
                            <m:r>
                              <a:rPr kumimoji="1" lang="en-US" altLang="ja-JP" sz="2000" i="1">
                                <a:latin typeface="Cambria Math" panose="02040503050406030204" pitchFamily="18" charset="0"/>
                              </a:rPr>
                              <m:t>(</m:t>
                            </m:r>
                            <m:r>
                              <a:rPr kumimoji="1" lang="en-US" altLang="ja-JP" sz="2000" b="0" i="1" smtClean="0">
                                <a:latin typeface="Cambria Math" panose="02040503050406030204" pitchFamily="18" charset="0"/>
                              </a:rPr>
                              <m:t>1</m:t>
                            </m:r>
                            <m:r>
                              <a:rPr kumimoji="1" lang="en-US" altLang="ja-JP" sz="2000" i="1">
                                <a:latin typeface="Cambria Math" panose="02040503050406030204" pitchFamily="18" charset="0"/>
                              </a:rPr>
                              <m:t>,</m:t>
                            </m:r>
                            <m:r>
                              <a:rPr kumimoji="1" lang="en-US" altLang="ja-JP" sz="2000" b="0" i="1" smtClean="0">
                                <a:latin typeface="Cambria Math" panose="02040503050406030204" pitchFamily="18" charset="0"/>
                              </a:rPr>
                              <m:t>0</m:t>
                            </m:r>
                            <m:r>
                              <a:rPr kumimoji="1" lang="en-US" altLang="ja-JP" sz="2000" i="1">
                                <a:latin typeface="Cambria Math" panose="02040503050406030204" pitchFamily="18" charset="0"/>
                              </a:rPr>
                              <m:t>)</m:t>
                            </m:r>
                            <m:r>
                              <m:rPr>
                                <m:nor/>
                              </m:rPr>
                              <a:rPr kumimoji="1" lang="ja-JP" altLang="en-US" sz="2000" dirty="0">
                                <a:latin typeface="+mn-ea"/>
                              </a:rPr>
                              <m:t> </m:t>
                            </m:r>
                          </m:e>
                          <m:sup>
                            <m:r>
                              <a:rPr kumimoji="1" lang="en-US" altLang="ja-JP" sz="2000" b="0" i="1" smtClean="0">
                                <a:latin typeface="Cambria Math" panose="02040503050406030204" pitchFamily="18" charset="0"/>
                                <a:ea typeface="+mn-ea"/>
                              </a:rPr>
                              <m:t>𝑇</m:t>
                            </m:r>
                          </m:sup>
                        </m:sSup>
                      </m:oMath>
                    </m:oMathPara>
                  </a14:m>
                  <a:endParaRPr kumimoji="1" lang="ja-JP" altLang="en-US" sz="2000" dirty="0">
                    <a:latin typeface="+mn-ea"/>
                    <a:ea typeface="+mn-ea"/>
                  </a:endParaRPr>
                </a:p>
              </p:txBody>
            </p:sp>
          </mc:Choice>
          <mc:Fallback xmlns="">
            <p:sp>
              <p:nvSpPr>
                <p:cNvPr id="80" name="テキスト ボックス 79">
                  <a:extLst>
                    <a:ext uri="{FF2B5EF4-FFF2-40B4-BE49-F238E27FC236}">
                      <a16:creationId xmlns:a16="http://schemas.microsoft.com/office/drawing/2014/main" id="{5E1C6A6E-7185-4C06-AF8E-C75049888579}"/>
                    </a:ext>
                  </a:extLst>
                </p:cNvPr>
                <p:cNvSpPr txBox="1">
                  <a:spLocks noRot="1" noChangeAspect="1" noMove="1" noResize="1" noEditPoints="1" noAdjustHandles="1" noChangeArrowheads="1" noChangeShapeType="1" noTextEdit="1"/>
                </p:cNvSpPr>
                <p:nvPr/>
              </p:nvSpPr>
              <p:spPr>
                <a:xfrm>
                  <a:off x="1034461" y="4190756"/>
                  <a:ext cx="1547118" cy="400110"/>
                </a:xfrm>
                <a:prstGeom prst="rect">
                  <a:avLst/>
                </a:prstGeom>
                <a:blipFill>
                  <a:blip r:embed="rId8"/>
                  <a:stretch>
                    <a:fillRect b="-12121"/>
                  </a:stretch>
                </a:blipFill>
              </p:spPr>
              <p:txBody>
                <a:bodyPr/>
                <a:lstStyle/>
                <a:p>
                  <a:r>
                    <a:rPr lang="ja-JP" altLang="en-US">
                      <a:noFill/>
                    </a:rPr>
                    <a:t> </a:t>
                  </a:r>
                </a:p>
              </p:txBody>
            </p:sp>
          </mc:Fallback>
        </mc:AlternateContent>
        <p:sp>
          <p:nvSpPr>
            <p:cNvPr id="81" name="楕円 80">
              <a:extLst>
                <a:ext uri="{FF2B5EF4-FFF2-40B4-BE49-F238E27FC236}">
                  <a16:creationId xmlns:a16="http://schemas.microsoft.com/office/drawing/2014/main" id="{CF2FCA99-2EA3-4401-BD13-9D8468D2CA7E}"/>
                </a:ext>
              </a:extLst>
            </p:cNvPr>
            <p:cNvSpPr/>
            <p:nvPr/>
          </p:nvSpPr>
          <p:spPr bwMode="auto">
            <a:xfrm>
              <a:off x="800461" y="2612070"/>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b="1" dirty="0">
                  <a:solidFill>
                    <a:schemeClr val="bg1"/>
                  </a:solidFill>
                  <a:latin typeface="+mn-ea"/>
                  <a:ea typeface="+mn-ea"/>
                </a:rPr>
                <a:t>3</a:t>
              </a:r>
              <a:endParaRPr kumimoji="1" lang="ja-JP" altLang="en-US" sz="3200" b="1" dirty="0">
                <a:solidFill>
                  <a:schemeClr val="bg1"/>
                </a:solidFill>
                <a:latin typeface="+mn-ea"/>
                <a:ea typeface="+mn-ea"/>
              </a:endParaRPr>
            </a:p>
          </p:txBody>
        </p:sp>
      </p:grpSp>
      <p:grpSp>
        <p:nvGrpSpPr>
          <p:cNvPr id="88" name="グループ化 87">
            <a:extLst>
              <a:ext uri="{FF2B5EF4-FFF2-40B4-BE49-F238E27FC236}">
                <a16:creationId xmlns:a16="http://schemas.microsoft.com/office/drawing/2014/main" id="{B7567A4C-BA2C-4C7D-BD7C-2A9A404FE9A5}"/>
              </a:ext>
            </a:extLst>
          </p:cNvPr>
          <p:cNvGrpSpPr/>
          <p:nvPr/>
        </p:nvGrpSpPr>
        <p:grpSpPr>
          <a:xfrm>
            <a:off x="6909719" y="2612070"/>
            <a:ext cx="1781118" cy="3728079"/>
            <a:chOff x="800461" y="2612070"/>
            <a:chExt cx="1781118" cy="3728079"/>
          </a:xfrm>
        </p:grpSpPr>
        <p:pic>
          <p:nvPicPr>
            <p:cNvPr id="89" name="図 88">
              <a:extLst>
                <a:ext uri="{FF2B5EF4-FFF2-40B4-BE49-F238E27FC236}">
                  <a16:creationId xmlns:a16="http://schemas.microsoft.com/office/drawing/2014/main" id="{3770FF13-F299-47BE-AC87-40509CAAE038}"/>
                </a:ext>
              </a:extLst>
            </p:cNvPr>
            <p:cNvPicPr>
              <a:picLocks noChangeAspect="1"/>
            </p:cNvPicPr>
            <p:nvPr/>
          </p:nvPicPr>
          <p:blipFill rotWithShape="1">
            <a:blip r:embed="rId4">
              <a:extLst>
                <a:ext uri="{28A0092B-C50C-407E-A947-70E740481C1C}">
                  <a14:useLocalDpi xmlns:a14="http://schemas.microsoft.com/office/drawing/2010/main" val="0"/>
                </a:ext>
              </a:extLst>
            </a:blip>
            <a:srcRect b="14300"/>
            <a:stretch/>
          </p:blipFill>
          <p:spPr>
            <a:xfrm>
              <a:off x="1079320" y="2846070"/>
              <a:ext cx="1457400" cy="1248985"/>
            </a:xfrm>
            <a:prstGeom prst="rect">
              <a:avLst/>
            </a:prstGeom>
          </p:spPr>
        </p:pic>
        <p:pic>
          <p:nvPicPr>
            <p:cNvPr id="90" name="図 89">
              <a:extLst>
                <a:ext uri="{FF2B5EF4-FFF2-40B4-BE49-F238E27FC236}">
                  <a16:creationId xmlns:a16="http://schemas.microsoft.com/office/drawing/2014/main" id="{C7ABB387-045A-499C-8163-F867F46F78A6}"/>
                </a:ext>
              </a:extLst>
            </p:cNvPr>
            <p:cNvPicPr>
              <a:picLocks noChangeAspect="1"/>
            </p:cNvPicPr>
            <p:nvPr/>
          </p:nvPicPr>
          <p:blipFill rotWithShape="1">
            <a:blip r:embed="rId5">
              <a:extLst>
                <a:ext uri="{28A0092B-C50C-407E-A947-70E740481C1C}">
                  <a14:useLocalDpi xmlns:a14="http://schemas.microsoft.com/office/drawing/2010/main" val="0"/>
                </a:ext>
              </a:extLst>
            </a:blip>
            <a:srcRect b="15350"/>
            <a:stretch/>
          </p:blipFill>
          <p:spPr>
            <a:xfrm>
              <a:off x="1303964" y="5486787"/>
              <a:ext cx="1008112" cy="853362"/>
            </a:xfrm>
            <a:prstGeom prst="rect">
              <a:avLst/>
            </a:prstGeom>
          </p:spPr>
        </p:pic>
        <p:cxnSp>
          <p:nvCxnSpPr>
            <p:cNvPr id="91" name="直線矢印コネクタ 90">
              <a:extLst>
                <a:ext uri="{FF2B5EF4-FFF2-40B4-BE49-F238E27FC236}">
                  <a16:creationId xmlns:a16="http://schemas.microsoft.com/office/drawing/2014/main" id="{1A460003-B2E2-4AC3-AC1E-45BF4C5C855D}"/>
                </a:ext>
              </a:extLst>
            </p:cNvPr>
            <p:cNvCxnSpPr>
              <a:cxnSpLocks/>
              <a:stCxn id="92" idx="2"/>
              <a:endCxn id="90" idx="0"/>
            </p:cNvCxnSpPr>
            <p:nvPr/>
          </p:nvCxnSpPr>
          <p:spPr bwMode="auto">
            <a:xfrm>
              <a:off x="1808020" y="4590866"/>
              <a:ext cx="0" cy="89592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92" name="テキスト ボックス 91">
                  <a:extLst>
                    <a:ext uri="{FF2B5EF4-FFF2-40B4-BE49-F238E27FC236}">
                      <a16:creationId xmlns:a16="http://schemas.microsoft.com/office/drawing/2014/main" id="{C6ED8985-A763-4DF4-AFBE-436608406546}"/>
                    </a:ext>
                  </a:extLst>
                </p:cNvPr>
                <p:cNvSpPr txBox="1"/>
                <p:nvPr/>
              </p:nvSpPr>
              <p:spPr>
                <a:xfrm>
                  <a:off x="1034461" y="4190756"/>
                  <a:ext cx="154711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en-US" altLang="ja-JP" sz="2000" b="1" i="1" smtClean="0">
                                <a:latin typeface="Cambria Math" panose="02040503050406030204" pitchFamily="18" charset="0"/>
                                <a:ea typeface="+mn-ea"/>
                              </a:rPr>
                              <m:t>𝒙</m:t>
                            </m:r>
                          </m:e>
                          <m:sub>
                            <m:r>
                              <a:rPr kumimoji="1" lang="en-US" altLang="ja-JP" sz="2000" b="0" i="1" smtClean="0">
                                <a:latin typeface="Cambria Math" panose="02040503050406030204" pitchFamily="18" charset="0"/>
                                <a:ea typeface="+mn-ea"/>
                              </a:rPr>
                              <m:t>4</m:t>
                            </m:r>
                          </m:sub>
                        </m:sSub>
                        <m:r>
                          <a:rPr kumimoji="1" lang="en-US" altLang="ja-JP" sz="2000" b="0" i="1" smtClean="0">
                            <a:latin typeface="Cambria Math" panose="02040503050406030204" pitchFamily="18" charset="0"/>
                            <a:ea typeface="+mn-ea"/>
                          </a:rPr>
                          <m:t>=</m:t>
                        </m:r>
                        <m:sSup>
                          <m:sSupPr>
                            <m:ctrlPr>
                              <a:rPr kumimoji="1" lang="en-US" altLang="ja-JP" sz="2000" b="0" i="1" smtClean="0">
                                <a:latin typeface="Cambria Math" panose="02040503050406030204" pitchFamily="18" charset="0"/>
                                <a:ea typeface="+mn-ea"/>
                              </a:rPr>
                            </m:ctrlPr>
                          </m:sSupPr>
                          <m:e>
                            <m:r>
                              <a:rPr kumimoji="1" lang="en-US" altLang="ja-JP" sz="2000" i="1">
                                <a:latin typeface="Cambria Math" panose="02040503050406030204" pitchFamily="18" charset="0"/>
                              </a:rPr>
                              <m:t>(</m:t>
                            </m:r>
                            <m:r>
                              <a:rPr kumimoji="1" lang="en-US" altLang="ja-JP" sz="2000" b="0" i="1" smtClean="0">
                                <a:latin typeface="Cambria Math" panose="02040503050406030204" pitchFamily="18" charset="0"/>
                              </a:rPr>
                              <m:t>1</m:t>
                            </m:r>
                            <m:r>
                              <a:rPr kumimoji="1" lang="en-US" altLang="ja-JP" sz="2000" i="1">
                                <a:latin typeface="Cambria Math" panose="02040503050406030204" pitchFamily="18" charset="0"/>
                              </a:rPr>
                              <m:t>,</m:t>
                            </m:r>
                            <m:r>
                              <a:rPr kumimoji="1" lang="en-US" altLang="ja-JP" sz="2000" b="0" i="1" smtClean="0">
                                <a:latin typeface="Cambria Math" panose="02040503050406030204" pitchFamily="18" charset="0"/>
                              </a:rPr>
                              <m:t>1</m:t>
                            </m:r>
                            <m:r>
                              <a:rPr kumimoji="1" lang="en-US" altLang="ja-JP" sz="2000" i="1">
                                <a:latin typeface="Cambria Math" panose="02040503050406030204" pitchFamily="18" charset="0"/>
                              </a:rPr>
                              <m:t>)</m:t>
                            </m:r>
                            <m:r>
                              <m:rPr>
                                <m:nor/>
                              </m:rPr>
                              <a:rPr kumimoji="1" lang="ja-JP" altLang="en-US" sz="2000" dirty="0">
                                <a:latin typeface="+mn-ea"/>
                              </a:rPr>
                              <m:t> </m:t>
                            </m:r>
                          </m:e>
                          <m:sup>
                            <m:r>
                              <a:rPr kumimoji="1" lang="en-US" altLang="ja-JP" sz="2000" b="0" i="1" smtClean="0">
                                <a:latin typeface="Cambria Math" panose="02040503050406030204" pitchFamily="18" charset="0"/>
                                <a:ea typeface="+mn-ea"/>
                              </a:rPr>
                              <m:t>𝑇</m:t>
                            </m:r>
                          </m:sup>
                        </m:sSup>
                      </m:oMath>
                    </m:oMathPara>
                  </a14:m>
                  <a:endParaRPr kumimoji="1" lang="ja-JP" altLang="en-US" sz="2000" dirty="0">
                    <a:latin typeface="+mn-ea"/>
                    <a:ea typeface="+mn-ea"/>
                  </a:endParaRPr>
                </a:p>
              </p:txBody>
            </p:sp>
          </mc:Choice>
          <mc:Fallback xmlns="">
            <p:sp>
              <p:nvSpPr>
                <p:cNvPr id="92" name="テキスト ボックス 91">
                  <a:extLst>
                    <a:ext uri="{FF2B5EF4-FFF2-40B4-BE49-F238E27FC236}">
                      <a16:creationId xmlns:a16="http://schemas.microsoft.com/office/drawing/2014/main" id="{C6ED8985-A763-4DF4-AFBE-436608406546}"/>
                    </a:ext>
                  </a:extLst>
                </p:cNvPr>
                <p:cNvSpPr txBox="1">
                  <a:spLocks noRot="1" noChangeAspect="1" noMove="1" noResize="1" noEditPoints="1" noAdjustHandles="1" noChangeArrowheads="1" noChangeShapeType="1" noTextEdit="1"/>
                </p:cNvSpPr>
                <p:nvPr/>
              </p:nvSpPr>
              <p:spPr>
                <a:xfrm>
                  <a:off x="1034461" y="4190756"/>
                  <a:ext cx="1547118" cy="400110"/>
                </a:xfrm>
                <a:prstGeom prst="rect">
                  <a:avLst/>
                </a:prstGeom>
                <a:blipFill>
                  <a:blip r:embed="rId9"/>
                  <a:stretch>
                    <a:fillRect b="-12121"/>
                  </a:stretch>
                </a:blipFill>
              </p:spPr>
              <p:txBody>
                <a:bodyPr/>
                <a:lstStyle/>
                <a:p>
                  <a:r>
                    <a:rPr lang="ja-JP" altLang="en-US">
                      <a:noFill/>
                    </a:rPr>
                    <a:t> </a:t>
                  </a:r>
                </a:p>
              </p:txBody>
            </p:sp>
          </mc:Fallback>
        </mc:AlternateContent>
        <p:sp>
          <p:nvSpPr>
            <p:cNvPr id="93" name="楕円 92">
              <a:extLst>
                <a:ext uri="{FF2B5EF4-FFF2-40B4-BE49-F238E27FC236}">
                  <a16:creationId xmlns:a16="http://schemas.microsoft.com/office/drawing/2014/main" id="{D4969C07-EC27-44BB-B62E-AB1797C8AF14}"/>
                </a:ext>
              </a:extLst>
            </p:cNvPr>
            <p:cNvSpPr/>
            <p:nvPr/>
          </p:nvSpPr>
          <p:spPr bwMode="auto">
            <a:xfrm>
              <a:off x="800461" y="2612070"/>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b="1" dirty="0">
                  <a:solidFill>
                    <a:schemeClr val="bg1"/>
                  </a:solidFill>
                  <a:latin typeface="+mn-ea"/>
                  <a:ea typeface="+mn-ea"/>
                </a:rPr>
                <a:t>4</a:t>
              </a:r>
              <a:endParaRPr kumimoji="1" lang="ja-JP" altLang="en-US" sz="3200" b="1" dirty="0">
                <a:solidFill>
                  <a:schemeClr val="bg1"/>
                </a:solidFill>
                <a:latin typeface="+mn-ea"/>
                <a:ea typeface="+mn-ea"/>
              </a:endParaRPr>
            </a:p>
          </p:txBody>
        </p:sp>
      </p:grpSp>
      <p:sp>
        <p:nvSpPr>
          <p:cNvPr id="95" name="吹き出し: 四角形 94">
            <a:extLst>
              <a:ext uri="{FF2B5EF4-FFF2-40B4-BE49-F238E27FC236}">
                <a16:creationId xmlns:a16="http://schemas.microsoft.com/office/drawing/2014/main" id="{81F4987C-6FEC-4950-A844-D735C7CF0805}"/>
              </a:ext>
            </a:extLst>
          </p:cNvPr>
          <p:cNvSpPr/>
          <p:nvPr/>
        </p:nvSpPr>
        <p:spPr bwMode="auto">
          <a:xfrm>
            <a:off x="9084331" y="2204864"/>
            <a:ext cx="2664296" cy="1288476"/>
          </a:xfrm>
          <a:prstGeom prst="wedgeRectCallout">
            <a:avLst>
              <a:gd name="adj1" fmla="val -58586"/>
              <a:gd name="adj2" fmla="val 24471"/>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800" b="1" dirty="0">
                <a:solidFill>
                  <a:schemeClr val="bg1"/>
                </a:solidFill>
                <a:latin typeface="+mn-ea"/>
                <a:ea typeface="+mn-ea"/>
              </a:rPr>
              <a:t>スロット</a:t>
            </a:r>
            <a:r>
              <a:rPr kumimoji="1" lang="en-US" altLang="ja-JP" sz="1800" b="1" dirty="0">
                <a:solidFill>
                  <a:schemeClr val="bg1"/>
                </a:solidFill>
                <a:latin typeface="+mn-ea"/>
                <a:ea typeface="+mn-ea"/>
              </a:rPr>
              <a:t>4</a:t>
            </a:r>
            <a:r>
              <a:rPr kumimoji="1" lang="ja-JP" altLang="en-US" sz="1800" b="1" dirty="0">
                <a:solidFill>
                  <a:schemeClr val="bg1"/>
                </a:solidFill>
                <a:latin typeface="+mn-ea"/>
                <a:ea typeface="+mn-ea"/>
              </a:rPr>
              <a:t>が</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期待値最大なので、</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なるべく多く選びたい</a:t>
            </a:r>
          </a:p>
        </p:txBody>
      </p:sp>
      <mc:AlternateContent xmlns:mc="http://schemas.openxmlformats.org/markup-compatibility/2006" xmlns:a14="http://schemas.microsoft.com/office/drawing/2010/main">
        <mc:Choice Requires="a14">
          <p:sp>
            <p:nvSpPr>
              <p:cNvPr id="96" name="吹き出し: 四角形 95">
                <a:extLst>
                  <a:ext uri="{FF2B5EF4-FFF2-40B4-BE49-F238E27FC236}">
                    <a16:creationId xmlns:a16="http://schemas.microsoft.com/office/drawing/2014/main" id="{2C62E854-D3FD-4339-94D3-C4198F490429}"/>
                  </a:ext>
                </a:extLst>
              </p:cNvPr>
              <p:cNvSpPr/>
              <p:nvPr/>
            </p:nvSpPr>
            <p:spPr bwMode="auto">
              <a:xfrm>
                <a:off x="9711547" y="3805687"/>
                <a:ext cx="2340261" cy="740869"/>
              </a:xfrm>
              <a:prstGeom prst="wedgeRectCallout">
                <a:avLst>
                  <a:gd name="adj1" fmla="val 20536"/>
                  <a:gd name="adj2" fmla="val 90811"/>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14:m>
                  <m:oMathPara xmlns:m="http://schemas.openxmlformats.org/officeDocument/2006/math">
                    <m:oMathParaPr>
                      <m:jc m:val="centerGroup"/>
                    </m:oMathParaPr>
                    <m:oMath xmlns:m="http://schemas.openxmlformats.org/officeDocument/2006/math">
                      <m:r>
                        <a:rPr kumimoji="1" lang="en-US" altLang="ja-JP" sz="1800" b="0" i="1" smtClean="0">
                          <a:solidFill>
                            <a:schemeClr val="bg1"/>
                          </a:solidFill>
                          <a:latin typeface="Cambria Math" panose="02040503050406030204" pitchFamily="18" charset="0"/>
                          <a:ea typeface="+mn-ea"/>
                        </a:rPr>
                        <m:t>𝑙𝑜𝑔𝑖𝑡</m:t>
                      </m:r>
                      <m:d>
                        <m:dPr>
                          <m:ctrlPr>
                            <a:rPr kumimoji="1" lang="en-US" altLang="ja-JP" sz="1800" i="1" smtClean="0">
                              <a:solidFill>
                                <a:schemeClr val="bg1"/>
                              </a:solidFill>
                              <a:latin typeface="Cambria Math" panose="02040503050406030204" pitchFamily="18" charset="0"/>
                              <a:ea typeface="+mn-ea"/>
                            </a:rPr>
                          </m:ctrlPr>
                        </m:dPr>
                        <m:e>
                          <m:r>
                            <a:rPr kumimoji="1" lang="en-US" altLang="ja-JP" sz="1800" b="0" i="1" smtClean="0">
                              <a:solidFill>
                                <a:schemeClr val="bg1"/>
                              </a:solidFill>
                              <a:latin typeface="Cambria Math" panose="02040503050406030204" pitchFamily="18" charset="0"/>
                              <a:ea typeface="+mn-ea"/>
                            </a:rPr>
                            <m:t>𝑎</m:t>
                          </m:r>
                        </m:e>
                      </m:d>
                      <m:r>
                        <a:rPr kumimoji="1" lang="en-US" altLang="ja-JP" sz="1800" b="0" i="1" smtClean="0">
                          <a:solidFill>
                            <a:schemeClr val="bg1"/>
                          </a:solidFill>
                          <a:latin typeface="Cambria Math" panose="02040503050406030204" pitchFamily="18" charset="0"/>
                          <a:ea typeface="+mn-ea"/>
                        </a:rPr>
                        <m:t>=</m:t>
                      </m:r>
                      <m:f>
                        <m:fPr>
                          <m:ctrlPr>
                            <a:rPr kumimoji="1" lang="en-US" altLang="ja-JP" sz="1800" i="1" smtClean="0">
                              <a:solidFill>
                                <a:schemeClr val="bg1"/>
                              </a:solidFill>
                              <a:latin typeface="Cambria Math" panose="02040503050406030204" pitchFamily="18" charset="0"/>
                              <a:ea typeface="+mn-ea"/>
                            </a:rPr>
                          </m:ctrlPr>
                        </m:fPr>
                        <m:num>
                          <m:r>
                            <a:rPr kumimoji="1" lang="en-US" altLang="ja-JP" sz="1800" b="0" i="1" smtClean="0">
                              <a:solidFill>
                                <a:schemeClr val="bg1"/>
                              </a:solidFill>
                              <a:latin typeface="Cambria Math" panose="02040503050406030204" pitchFamily="18" charset="0"/>
                              <a:ea typeface="+mn-ea"/>
                            </a:rPr>
                            <m:t>1</m:t>
                          </m:r>
                        </m:num>
                        <m:den>
                          <m:r>
                            <a:rPr kumimoji="1" lang="en-US" altLang="ja-JP" sz="1800" b="0" i="1" smtClean="0">
                              <a:solidFill>
                                <a:schemeClr val="bg1"/>
                              </a:solidFill>
                              <a:latin typeface="Cambria Math" panose="02040503050406030204" pitchFamily="18" charset="0"/>
                              <a:ea typeface="+mn-ea"/>
                            </a:rPr>
                            <m:t>1+</m:t>
                          </m:r>
                          <m:sSup>
                            <m:sSupPr>
                              <m:ctrlPr>
                                <a:rPr kumimoji="1" lang="en-US" altLang="ja-JP" sz="1800" b="0" i="1" smtClean="0">
                                  <a:solidFill>
                                    <a:schemeClr val="bg1"/>
                                  </a:solidFill>
                                  <a:latin typeface="Cambria Math" panose="02040503050406030204" pitchFamily="18" charset="0"/>
                                  <a:ea typeface="+mn-ea"/>
                                </a:rPr>
                              </m:ctrlPr>
                            </m:sSupPr>
                            <m:e>
                              <m:r>
                                <a:rPr kumimoji="1" lang="en-US" altLang="ja-JP" sz="1800" b="0" i="1" smtClean="0">
                                  <a:solidFill>
                                    <a:schemeClr val="bg1"/>
                                  </a:solidFill>
                                  <a:latin typeface="Cambria Math" panose="02040503050406030204" pitchFamily="18" charset="0"/>
                                  <a:ea typeface="+mn-ea"/>
                                </a:rPr>
                                <m:t>𝑒</m:t>
                              </m:r>
                            </m:e>
                            <m:sup>
                              <m:r>
                                <a:rPr kumimoji="1" lang="en-US" altLang="ja-JP" sz="1800" b="0" i="1" smtClean="0">
                                  <a:solidFill>
                                    <a:schemeClr val="bg1"/>
                                  </a:solidFill>
                                  <a:latin typeface="Cambria Math" panose="02040503050406030204" pitchFamily="18" charset="0"/>
                                  <a:ea typeface="+mn-ea"/>
                                </a:rPr>
                                <m:t>−</m:t>
                              </m:r>
                              <m:r>
                                <a:rPr kumimoji="1" lang="en-US" altLang="ja-JP" sz="1800" b="0" i="1" smtClean="0">
                                  <a:solidFill>
                                    <a:schemeClr val="bg1"/>
                                  </a:solidFill>
                                  <a:latin typeface="Cambria Math" panose="02040503050406030204" pitchFamily="18" charset="0"/>
                                  <a:ea typeface="+mn-ea"/>
                                </a:rPr>
                                <m:t>𝑎</m:t>
                              </m:r>
                            </m:sup>
                          </m:sSup>
                        </m:den>
                      </m:f>
                    </m:oMath>
                  </m:oMathPara>
                </a14:m>
                <a:endParaRPr kumimoji="1" lang="ja-JP" altLang="en-US" sz="1800" dirty="0">
                  <a:solidFill>
                    <a:schemeClr val="bg1"/>
                  </a:solidFill>
                  <a:latin typeface="+mn-ea"/>
                  <a:ea typeface="+mn-ea"/>
                </a:endParaRPr>
              </a:p>
            </p:txBody>
          </p:sp>
        </mc:Choice>
        <mc:Fallback xmlns="">
          <p:sp>
            <p:nvSpPr>
              <p:cNvPr id="96" name="吹き出し: 四角形 95">
                <a:extLst>
                  <a:ext uri="{FF2B5EF4-FFF2-40B4-BE49-F238E27FC236}">
                    <a16:creationId xmlns:a16="http://schemas.microsoft.com/office/drawing/2014/main" id="{2C62E854-D3FD-4339-94D3-C4198F490429}"/>
                  </a:ext>
                </a:extLst>
              </p:cNvPr>
              <p:cNvSpPr>
                <a:spLocks noRot="1" noChangeAspect="1" noMove="1" noResize="1" noEditPoints="1" noAdjustHandles="1" noChangeArrowheads="1" noChangeShapeType="1" noTextEdit="1"/>
              </p:cNvSpPr>
              <p:nvPr/>
            </p:nvSpPr>
            <p:spPr bwMode="auto">
              <a:xfrm>
                <a:off x="9711547" y="3805687"/>
                <a:ext cx="2340261" cy="740869"/>
              </a:xfrm>
              <a:prstGeom prst="wedgeRectCallout">
                <a:avLst>
                  <a:gd name="adj1" fmla="val 20536"/>
                  <a:gd name="adj2" fmla="val 90811"/>
                </a:avLst>
              </a:prstGeom>
              <a:blipFill>
                <a:blip r:embed="rId10"/>
                <a:stretch>
                  <a:fillRect/>
                </a:stretch>
              </a:blipFill>
              <a:ln w="9525" cap="flat" cmpd="sng" algn="ctr">
                <a:noFill/>
                <a:prstDash val="solid"/>
                <a:round/>
                <a:headEnd type="none" w="med" len="med"/>
                <a:tailEnd type="triangle" w="med" len="med"/>
              </a:ln>
              <a:effectLst/>
            </p:spPr>
            <p:txBody>
              <a:bodyPr/>
              <a:lstStyle/>
              <a:p>
                <a:r>
                  <a:rPr lang="ja-JP" altLang="en-US">
                    <a:noFill/>
                  </a:rPr>
                  <a:t> </a:t>
                </a:r>
              </a:p>
            </p:txBody>
          </p:sp>
        </mc:Fallback>
      </mc:AlternateContent>
    </p:spTree>
    <p:extLst>
      <p:ext uri="{BB962C8B-B14F-4D97-AF65-F5344CB8AC3E}">
        <p14:creationId xmlns:p14="http://schemas.microsoft.com/office/powerpoint/2010/main" val="2159233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C307E0-84E3-4E3C-9B13-CEE590B762DE}"/>
              </a:ext>
            </a:extLst>
          </p:cNvPr>
          <p:cNvSpPr>
            <a:spLocks noGrp="1"/>
          </p:cNvSpPr>
          <p:nvPr>
            <p:ph type="title"/>
          </p:nvPr>
        </p:nvSpPr>
        <p:spPr/>
        <p:txBody>
          <a:bodyPr/>
          <a:lstStyle/>
          <a:p>
            <a:r>
              <a:rPr kumimoji="1" lang="en-US" altLang="ja-JP" dirty="0" err="1"/>
              <a:t>LinUCB</a:t>
            </a:r>
            <a:r>
              <a:rPr kumimoji="1" lang="ja-JP" altLang="en-US" dirty="0"/>
              <a:t>方策 結果</a:t>
            </a:r>
          </a:p>
        </p:txBody>
      </p:sp>
      <p:sp>
        <p:nvSpPr>
          <p:cNvPr id="3" name="コンテンツ プレースホルダー 2">
            <a:extLst>
              <a:ext uri="{FF2B5EF4-FFF2-40B4-BE49-F238E27FC236}">
                <a16:creationId xmlns:a16="http://schemas.microsoft.com/office/drawing/2014/main" id="{38DDB202-2F34-4624-8F16-93D5791A26C3}"/>
              </a:ext>
            </a:extLst>
          </p:cNvPr>
          <p:cNvSpPr>
            <a:spLocks noGrp="1"/>
          </p:cNvSpPr>
          <p:nvPr>
            <p:ph idx="1"/>
          </p:nvPr>
        </p:nvSpPr>
        <p:spPr/>
        <p:txBody>
          <a:bodyPr/>
          <a:lstStyle/>
          <a:p>
            <a:r>
              <a:rPr kumimoji="1" lang="ja-JP" altLang="en-US" dirty="0"/>
              <a:t>単純な</a:t>
            </a:r>
            <a:r>
              <a:rPr kumimoji="1" lang="en-US" altLang="ja-JP" dirty="0"/>
              <a:t>UCB</a:t>
            </a:r>
            <a:r>
              <a:rPr kumimoji="1" lang="ja-JP" altLang="en-US" dirty="0"/>
              <a:t>方策と比較すると、腕ごとの特徴を捉えて正解率を向上させている</a:t>
            </a:r>
          </a:p>
        </p:txBody>
      </p:sp>
      <p:sp>
        <p:nvSpPr>
          <p:cNvPr id="4" name="スライド番号プレースホルダー 3">
            <a:extLst>
              <a:ext uri="{FF2B5EF4-FFF2-40B4-BE49-F238E27FC236}">
                <a16:creationId xmlns:a16="http://schemas.microsoft.com/office/drawing/2014/main" id="{6B13B651-812D-4A09-8C69-7E574F10A3E9}"/>
              </a:ext>
            </a:extLst>
          </p:cNvPr>
          <p:cNvSpPr>
            <a:spLocks noGrp="1"/>
          </p:cNvSpPr>
          <p:nvPr>
            <p:ph type="sldNum" sz="quarter" idx="10"/>
          </p:nvPr>
        </p:nvSpPr>
        <p:spPr/>
        <p:txBody>
          <a:bodyPr/>
          <a:lstStyle/>
          <a:p>
            <a:fld id="{F7D9C81F-6F51-475F-ABDF-7FEE4B0A1340}" type="slidenum">
              <a:rPr lang="en-US" altLang="ja-JP" smtClean="0"/>
              <a:pPr/>
              <a:t>26</a:t>
            </a:fld>
            <a:endParaRPr lang="en-US" altLang="ja-JP" dirty="0"/>
          </a:p>
        </p:txBody>
      </p:sp>
      <p:pic>
        <p:nvPicPr>
          <p:cNvPr id="5" name="図 4">
            <a:extLst>
              <a:ext uri="{FF2B5EF4-FFF2-40B4-BE49-F238E27FC236}">
                <a16:creationId xmlns:a16="http://schemas.microsoft.com/office/drawing/2014/main" id="{DC39F3CA-3ADA-4D10-A5EB-1F2079E6C5A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31326" y="2228986"/>
            <a:ext cx="6287943" cy="4245568"/>
          </a:xfrm>
          <a:prstGeom prst="rect">
            <a:avLst/>
          </a:prstGeom>
        </p:spPr>
      </p:pic>
      <p:sp>
        <p:nvSpPr>
          <p:cNvPr id="6" name="テキスト ボックス 5">
            <a:extLst>
              <a:ext uri="{FF2B5EF4-FFF2-40B4-BE49-F238E27FC236}">
                <a16:creationId xmlns:a16="http://schemas.microsoft.com/office/drawing/2014/main" id="{8B378E1C-CE83-481E-8077-4DDE4CA9DAE5}"/>
              </a:ext>
            </a:extLst>
          </p:cNvPr>
          <p:cNvSpPr txBox="1"/>
          <p:nvPr/>
        </p:nvSpPr>
        <p:spPr>
          <a:xfrm>
            <a:off x="8854997" y="2204864"/>
            <a:ext cx="3048972" cy="461665"/>
          </a:xfrm>
          <a:prstGeom prst="rect">
            <a:avLst/>
          </a:prstGeom>
          <a:noFill/>
        </p:spPr>
        <p:txBody>
          <a:bodyPr wrap="square" rtlCol="0">
            <a:spAutoFit/>
          </a:bodyPr>
          <a:lstStyle/>
          <a:p>
            <a:pPr algn="l"/>
            <a:r>
              <a:rPr kumimoji="1" lang="en-US" altLang="ja-JP" sz="1200" dirty="0">
                <a:latin typeface="+mn-ea"/>
                <a:ea typeface="+mn-ea"/>
              </a:rPr>
              <a:t>T=5000</a:t>
            </a:r>
          </a:p>
          <a:p>
            <a:pPr algn="l"/>
            <a:r>
              <a:rPr kumimoji="1" lang="en-US" altLang="ja-JP" sz="1200" dirty="0">
                <a:latin typeface="+mn-ea"/>
                <a:ea typeface="+mn-ea"/>
              </a:rPr>
              <a:t>N=500</a:t>
            </a:r>
            <a:endParaRPr kumimoji="1" lang="ja-JP" altLang="en-US" sz="1200" dirty="0">
              <a:latin typeface="+mn-ea"/>
              <a:ea typeface="+mn-ea"/>
            </a:endParaRP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D6A9F507-E185-4265-B2B4-E5A6F8B71F3B}"/>
                  </a:ext>
                </a:extLst>
              </p:cNvPr>
              <p:cNvSpPr txBox="1"/>
              <p:nvPr/>
            </p:nvSpPr>
            <p:spPr>
              <a:xfrm>
                <a:off x="8854997" y="2693238"/>
                <a:ext cx="1129435" cy="742832"/>
              </a:xfrm>
              <a:prstGeom prst="rect">
                <a:avLst/>
              </a:prstGeom>
              <a:noFill/>
            </p:spPr>
            <p:txBody>
              <a:bodyPr wrap="square" rtlCol="0">
                <a:spAutoFit/>
              </a:bodyPr>
              <a:lstStyle/>
              <a:p>
                <a:r>
                  <a:rPr kumimoji="1" lang="en-US" altLang="ja-JP" dirty="0"/>
                  <a:t> </a:t>
                </a:r>
                <a14:m>
                  <m:oMath xmlns:m="http://schemas.openxmlformats.org/officeDocument/2006/math">
                    <m:sSup>
                      <m:sSupPr>
                        <m:ctrlPr>
                          <a:rPr kumimoji="1" lang="en-US" altLang="ja-JP" sz="1400" b="0" i="1" smtClean="0">
                            <a:latin typeface="Cambria Math" panose="02040503050406030204" pitchFamily="18" charset="0"/>
                          </a:rPr>
                        </m:ctrlPr>
                      </m:sSupPr>
                      <m:e>
                        <m:r>
                          <a:rPr kumimoji="1" lang="ja-JP" altLang="en-US" sz="1400" b="0" i="1" smtClean="0">
                            <a:latin typeface="Cambria Math" panose="02040503050406030204" pitchFamily="18" charset="0"/>
                          </a:rPr>
                          <m:t>𝜎</m:t>
                        </m:r>
                      </m:e>
                      <m:sup>
                        <m:r>
                          <a:rPr kumimoji="1" lang="en-US" altLang="ja-JP" sz="1400" b="0" i="1" smtClean="0">
                            <a:latin typeface="Cambria Math" panose="02040503050406030204" pitchFamily="18" charset="0"/>
                          </a:rPr>
                          <m:t>2</m:t>
                        </m:r>
                      </m:sup>
                    </m:sSup>
                    <m:r>
                      <a:rPr kumimoji="1" lang="en-US" altLang="ja-JP" sz="1400" b="0" i="1" smtClean="0">
                        <a:latin typeface="Cambria Math" panose="02040503050406030204" pitchFamily="18" charset="0"/>
                      </a:rPr>
                      <m:t>=1</m:t>
                    </m:r>
                  </m:oMath>
                </a14:m>
                <a:endParaRPr kumimoji="1" lang="en-US" altLang="ja-JP" dirty="0"/>
              </a:p>
              <a:p>
                <a:r>
                  <a:rPr kumimoji="1" lang="en-US" altLang="ja-JP" dirty="0"/>
                  <a:t> </a:t>
                </a:r>
                <a14:m>
                  <m:oMath xmlns:m="http://schemas.openxmlformats.org/officeDocument/2006/math">
                    <m:sSubSup>
                      <m:sSubSupPr>
                        <m:ctrlPr>
                          <a:rPr kumimoji="1" lang="en-US" altLang="ja-JP" i="1" smtClean="0">
                            <a:latin typeface="Cambria Math" panose="02040503050406030204" pitchFamily="18" charset="0"/>
                          </a:rPr>
                        </m:ctrlPr>
                      </m:sSubSupPr>
                      <m:e>
                        <m:r>
                          <a:rPr kumimoji="1" lang="ja-JP" altLang="en-US" i="1">
                            <a:latin typeface="Cambria Math" panose="02040503050406030204" pitchFamily="18" charset="0"/>
                          </a:rPr>
                          <m:t>𝜎</m:t>
                        </m:r>
                      </m:e>
                      <m:sub>
                        <m:r>
                          <a:rPr kumimoji="1" lang="en-US" altLang="ja-JP" i="1">
                            <a:latin typeface="Cambria Math" panose="02040503050406030204" pitchFamily="18" charset="0"/>
                          </a:rPr>
                          <m:t>0</m:t>
                        </m:r>
                      </m:sub>
                      <m:sup>
                        <m:r>
                          <a:rPr kumimoji="1" lang="en-US" altLang="ja-JP" i="1">
                            <a:latin typeface="Cambria Math" panose="02040503050406030204" pitchFamily="18" charset="0"/>
                          </a:rPr>
                          <m:t>2</m:t>
                        </m:r>
                      </m:sup>
                    </m:sSubSup>
                    <m:r>
                      <a:rPr kumimoji="1" lang="en-US" altLang="ja-JP" b="0" i="1" smtClean="0">
                        <a:latin typeface="Cambria Math" panose="02040503050406030204" pitchFamily="18" charset="0"/>
                        <a:ea typeface="+mn-ea"/>
                      </a:rPr>
                      <m:t>=1</m:t>
                    </m:r>
                  </m:oMath>
                </a14:m>
                <a:endParaRPr kumimoji="1" lang="en-US" altLang="ja-JP" dirty="0">
                  <a:ea typeface="+mn-ea"/>
                </a:endParaRPr>
              </a:p>
              <a:p>
                <a:pPr algn="l"/>
                <a:r>
                  <a:rPr kumimoji="1" lang="ja-JP" altLang="en-US" dirty="0">
                    <a:ea typeface="+mn-ea"/>
                  </a:rPr>
                  <a:t> </a:t>
                </a:r>
                <a14:m>
                  <m:oMath xmlns:m="http://schemas.openxmlformats.org/officeDocument/2006/math">
                    <m:r>
                      <a:rPr kumimoji="1" lang="ja-JP" altLang="en-US" i="1" smtClean="0">
                        <a:latin typeface="Cambria Math" panose="02040503050406030204" pitchFamily="18" charset="0"/>
                        <a:ea typeface="+mn-ea"/>
                      </a:rPr>
                      <m:t>𝛼</m:t>
                    </m:r>
                    <m:r>
                      <a:rPr kumimoji="1" lang="en-US" altLang="ja-JP" b="0" i="1" smtClean="0">
                        <a:latin typeface="Cambria Math" panose="02040503050406030204" pitchFamily="18" charset="0"/>
                        <a:ea typeface="+mn-ea"/>
                      </a:rPr>
                      <m:t>=1</m:t>
                    </m:r>
                  </m:oMath>
                </a14:m>
                <a:endParaRPr kumimoji="1" lang="en-US" altLang="ja-JP" dirty="0">
                  <a:latin typeface="+mn-ea"/>
                  <a:ea typeface="+mn-ea"/>
                </a:endParaRPr>
              </a:p>
            </p:txBody>
          </p:sp>
        </mc:Choice>
        <mc:Fallback xmlns="">
          <p:sp>
            <p:nvSpPr>
              <p:cNvPr id="7" name="テキスト ボックス 6">
                <a:extLst>
                  <a:ext uri="{FF2B5EF4-FFF2-40B4-BE49-F238E27FC236}">
                    <a16:creationId xmlns:a16="http://schemas.microsoft.com/office/drawing/2014/main" id="{D6A9F507-E185-4265-B2B4-E5A6F8B71F3B}"/>
                  </a:ext>
                </a:extLst>
              </p:cNvPr>
              <p:cNvSpPr txBox="1">
                <a:spLocks noRot="1" noChangeAspect="1" noMove="1" noResize="1" noEditPoints="1" noAdjustHandles="1" noChangeArrowheads="1" noChangeShapeType="1" noTextEdit="1"/>
              </p:cNvSpPr>
              <p:nvPr/>
            </p:nvSpPr>
            <p:spPr>
              <a:xfrm>
                <a:off x="8854997" y="2693238"/>
                <a:ext cx="1129435" cy="742832"/>
              </a:xfrm>
              <a:prstGeom prst="rect">
                <a:avLst/>
              </a:prstGeom>
              <a:blipFill>
                <a:blip r:embed="rId3"/>
                <a:stretch>
                  <a:fillRect/>
                </a:stretch>
              </a:blipFill>
            </p:spPr>
            <p:txBody>
              <a:bodyPr/>
              <a:lstStyle/>
              <a:p>
                <a:r>
                  <a:rPr lang="ja-JP" altLang="en-US">
                    <a:noFill/>
                  </a:rPr>
                  <a:t> </a:t>
                </a:r>
              </a:p>
            </p:txBody>
          </p:sp>
        </mc:Fallback>
      </mc:AlternateContent>
      <p:sp>
        <p:nvSpPr>
          <p:cNvPr id="8" name="吹き出し: 四角形 7">
            <a:extLst>
              <a:ext uri="{FF2B5EF4-FFF2-40B4-BE49-F238E27FC236}">
                <a16:creationId xmlns:a16="http://schemas.microsoft.com/office/drawing/2014/main" id="{393D5E99-1A65-4327-8473-E2944538F046}"/>
              </a:ext>
            </a:extLst>
          </p:cNvPr>
          <p:cNvSpPr/>
          <p:nvPr/>
        </p:nvSpPr>
        <p:spPr bwMode="auto">
          <a:xfrm>
            <a:off x="368077" y="2427704"/>
            <a:ext cx="2127522" cy="4046850"/>
          </a:xfrm>
          <a:prstGeom prst="wedgeRectCallout">
            <a:avLst>
              <a:gd name="adj1" fmla="val 72639"/>
              <a:gd name="adj2" fmla="val -25000"/>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600" b="1" dirty="0" err="1">
                <a:solidFill>
                  <a:schemeClr val="bg1"/>
                </a:solidFill>
                <a:latin typeface="+mn-ea"/>
                <a:ea typeface="+mn-ea"/>
              </a:rPr>
              <a:t>LinUCB</a:t>
            </a:r>
            <a:r>
              <a:rPr kumimoji="1" lang="ja-JP" altLang="en-US" sz="1600" b="1" dirty="0">
                <a:solidFill>
                  <a:schemeClr val="bg1"/>
                </a:solidFill>
                <a:latin typeface="+mn-ea"/>
                <a:ea typeface="+mn-ea"/>
              </a:rPr>
              <a:t>の方が</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最終的な正解率は</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勝っている</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適切にモデルを</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設定すれば、</a:t>
            </a:r>
            <a:endParaRPr kumimoji="1" lang="en-US" altLang="ja-JP" sz="1600" b="1" dirty="0">
              <a:solidFill>
                <a:schemeClr val="bg1"/>
              </a:solidFill>
              <a:latin typeface="+mn-ea"/>
              <a:ea typeface="+mn-ea"/>
            </a:endParaRPr>
          </a:p>
          <a:p>
            <a:pPr algn="ctr">
              <a:spcBef>
                <a:spcPts val="600"/>
              </a:spcBef>
              <a:buClr>
                <a:srgbClr val="BFBFBF"/>
              </a:buClr>
            </a:pPr>
            <a:r>
              <a:rPr kumimoji="1" lang="en-US" altLang="ja-JP" sz="1600" b="1" dirty="0">
                <a:solidFill>
                  <a:schemeClr val="bg1"/>
                </a:solidFill>
                <a:latin typeface="+mn-ea"/>
                <a:ea typeface="+mn-ea"/>
              </a:rPr>
              <a:t>4</a:t>
            </a:r>
            <a:r>
              <a:rPr kumimoji="1" lang="ja-JP" altLang="en-US" sz="1600" b="1" dirty="0">
                <a:solidFill>
                  <a:schemeClr val="bg1"/>
                </a:solidFill>
                <a:latin typeface="+mn-ea"/>
                <a:ea typeface="+mn-ea"/>
              </a:rPr>
              <a:t>つの腕を独立として</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考えるよりも</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効率よく学習できる</a:t>
            </a:r>
            <a:endParaRPr kumimoji="1" lang="en-US" altLang="ja-JP" sz="1600" b="1" dirty="0">
              <a:solidFill>
                <a:schemeClr val="bg1"/>
              </a:solidFill>
              <a:latin typeface="+mn-ea"/>
              <a:ea typeface="+mn-ea"/>
            </a:endParaRPr>
          </a:p>
        </p:txBody>
      </p:sp>
      <p:sp>
        <p:nvSpPr>
          <p:cNvPr id="9" name="吹き出し: 四角形 8">
            <a:extLst>
              <a:ext uri="{FF2B5EF4-FFF2-40B4-BE49-F238E27FC236}">
                <a16:creationId xmlns:a16="http://schemas.microsoft.com/office/drawing/2014/main" id="{A2EE88D1-C0FA-4234-A331-BBC801B8EC59}"/>
              </a:ext>
            </a:extLst>
          </p:cNvPr>
          <p:cNvSpPr/>
          <p:nvPr/>
        </p:nvSpPr>
        <p:spPr bwMode="auto">
          <a:xfrm>
            <a:off x="8940562" y="3717031"/>
            <a:ext cx="2556038" cy="1973833"/>
          </a:xfrm>
          <a:prstGeom prst="wedgeRectCallout">
            <a:avLst>
              <a:gd name="adj1" fmla="val -30595"/>
              <a:gd name="adj2" fmla="val -62947"/>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パラメータも特別な</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チューニングは</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行っていない</a:t>
            </a:r>
            <a:endParaRPr kumimoji="1" lang="en-US" altLang="ja-JP" sz="1600" b="1" dirty="0">
              <a:solidFill>
                <a:schemeClr val="bg1"/>
              </a:solidFill>
              <a:latin typeface="+mn-ea"/>
              <a:ea typeface="+mn-ea"/>
            </a:endParaRPr>
          </a:p>
        </p:txBody>
      </p:sp>
    </p:spTree>
    <p:extLst>
      <p:ext uri="{BB962C8B-B14F-4D97-AF65-F5344CB8AC3E}">
        <p14:creationId xmlns:p14="http://schemas.microsoft.com/office/powerpoint/2010/main" val="6857299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8B6613-6216-4E77-9CF1-D171DE1C419A}"/>
              </a:ext>
            </a:extLst>
          </p:cNvPr>
          <p:cNvSpPr>
            <a:spLocks noGrp="1"/>
          </p:cNvSpPr>
          <p:nvPr>
            <p:ph type="title"/>
          </p:nvPr>
        </p:nvSpPr>
        <p:spPr/>
        <p:txBody>
          <a:bodyPr/>
          <a:lstStyle/>
          <a:p>
            <a:r>
              <a:rPr kumimoji="1" lang="en-US" altLang="ja-JP" dirty="0"/>
              <a:t>MCMC</a:t>
            </a:r>
            <a:r>
              <a:rPr kumimoji="1" lang="ja-JP" altLang="en-US" dirty="0"/>
              <a:t>によるトンプソン抽出</a:t>
            </a:r>
          </a:p>
        </p:txBody>
      </p:sp>
      <p:sp>
        <p:nvSpPr>
          <p:cNvPr id="3" name="コンテンツ プレースホルダー 2">
            <a:extLst>
              <a:ext uri="{FF2B5EF4-FFF2-40B4-BE49-F238E27FC236}">
                <a16:creationId xmlns:a16="http://schemas.microsoft.com/office/drawing/2014/main" id="{039DED8D-D885-455C-ACBB-0DFD37B6BFF6}"/>
              </a:ext>
            </a:extLst>
          </p:cNvPr>
          <p:cNvSpPr>
            <a:spLocks noGrp="1"/>
          </p:cNvSpPr>
          <p:nvPr>
            <p:ph idx="1"/>
          </p:nvPr>
        </p:nvSpPr>
        <p:spPr/>
        <p:txBody>
          <a:bodyPr/>
          <a:lstStyle/>
          <a:p>
            <a:r>
              <a:rPr kumimoji="1" lang="ja-JP" altLang="en-US" dirty="0"/>
              <a:t>ロジスティック回帰によって得られるベルヌーイ分布のパラメータの分布を</a:t>
            </a:r>
            <a:r>
              <a:rPr kumimoji="1" lang="en-US" altLang="ja-JP" dirty="0"/>
              <a:t>MCMC</a:t>
            </a:r>
            <a:r>
              <a:rPr kumimoji="1" lang="ja-JP" altLang="en-US" dirty="0"/>
              <a:t>によって推論し、サンプリングして腕を選ぶ</a:t>
            </a:r>
          </a:p>
        </p:txBody>
      </p:sp>
      <p:sp>
        <p:nvSpPr>
          <p:cNvPr id="4" name="スライド番号プレースホルダー 3">
            <a:extLst>
              <a:ext uri="{FF2B5EF4-FFF2-40B4-BE49-F238E27FC236}">
                <a16:creationId xmlns:a16="http://schemas.microsoft.com/office/drawing/2014/main" id="{24179499-4230-4BCB-95BA-95B43BA47EDE}"/>
              </a:ext>
            </a:extLst>
          </p:cNvPr>
          <p:cNvSpPr>
            <a:spLocks noGrp="1"/>
          </p:cNvSpPr>
          <p:nvPr>
            <p:ph type="sldNum" sz="quarter" idx="10"/>
          </p:nvPr>
        </p:nvSpPr>
        <p:spPr/>
        <p:txBody>
          <a:bodyPr/>
          <a:lstStyle/>
          <a:p>
            <a:fld id="{F7D9C81F-6F51-475F-ABDF-7FEE4B0A1340}" type="slidenum">
              <a:rPr lang="en-US" altLang="ja-JP" smtClean="0"/>
              <a:pPr/>
              <a:t>27</a:t>
            </a:fld>
            <a:endParaRPr lang="en-US" altLang="ja-JP" dirty="0"/>
          </a:p>
        </p:txBody>
      </p:sp>
      <p:sp>
        <p:nvSpPr>
          <p:cNvPr id="5" name="正方形/長方形 4">
            <a:extLst>
              <a:ext uri="{FF2B5EF4-FFF2-40B4-BE49-F238E27FC236}">
                <a16:creationId xmlns:a16="http://schemas.microsoft.com/office/drawing/2014/main" id="{C640C34F-B56F-47A5-9C34-4D1E31C563AA}"/>
              </a:ext>
            </a:extLst>
          </p:cNvPr>
          <p:cNvSpPr/>
          <p:nvPr/>
        </p:nvSpPr>
        <p:spPr bwMode="auto">
          <a:xfrm>
            <a:off x="911424" y="2271228"/>
            <a:ext cx="4666125" cy="548795"/>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イメージ</a:t>
            </a:r>
          </a:p>
        </p:txBody>
      </p:sp>
      <p:cxnSp>
        <p:nvCxnSpPr>
          <p:cNvPr id="9" name="直線矢印コネクタ 8">
            <a:extLst>
              <a:ext uri="{FF2B5EF4-FFF2-40B4-BE49-F238E27FC236}">
                <a16:creationId xmlns:a16="http://schemas.microsoft.com/office/drawing/2014/main" id="{66062E07-FCAE-43CE-9F63-4AE4AC8C80BE}"/>
              </a:ext>
            </a:extLst>
          </p:cNvPr>
          <p:cNvCxnSpPr>
            <a:stCxn id="6" idx="2"/>
            <a:endCxn id="7" idx="0"/>
          </p:cNvCxnSpPr>
          <p:nvPr/>
        </p:nvCxnSpPr>
        <p:spPr bwMode="auto">
          <a:xfrm>
            <a:off x="1581808" y="3804072"/>
            <a:ext cx="1" cy="73246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線矢印コネクタ 9">
            <a:extLst>
              <a:ext uri="{FF2B5EF4-FFF2-40B4-BE49-F238E27FC236}">
                <a16:creationId xmlns:a16="http://schemas.microsoft.com/office/drawing/2014/main" id="{4EC9412D-1416-4B9A-B374-2AC7D3E6AF64}"/>
              </a:ext>
            </a:extLst>
          </p:cNvPr>
          <p:cNvCxnSpPr>
            <a:stCxn id="7" idx="2"/>
            <a:endCxn id="8" idx="0"/>
          </p:cNvCxnSpPr>
          <p:nvPr/>
        </p:nvCxnSpPr>
        <p:spPr bwMode="auto">
          <a:xfrm>
            <a:off x="1581809" y="5315307"/>
            <a:ext cx="0" cy="37822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正方形/長方形 10">
            <a:extLst>
              <a:ext uri="{FF2B5EF4-FFF2-40B4-BE49-F238E27FC236}">
                <a16:creationId xmlns:a16="http://schemas.microsoft.com/office/drawing/2014/main" id="{93A1DBA0-1658-415E-ACAC-D715D642C98D}"/>
              </a:ext>
            </a:extLst>
          </p:cNvPr>
          <p:cNvSpPr/>
          <p:nvPr/>
        </p:nvSpPr>
        <p:spPr bwMode="auto">
          <a:xfrm>
            <a:off x="6614451" y="2271228"/>
            <a:ext cx="4666125" cy="548795"/>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アルゴリズム</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6186B489-4168-4FC4-997D-1F7508C7EDDA}"/>
                  </a:ext>
                </a:extLst>
              </p:cNvPr>
              <p:cNvSpPr txBox="1"/>
              <p:nvPr/>
            </p:nvSpPr>
            <p:spPr>
              <a:xfrm>
                <a:off x="6618050" y="3068960"/>
                <a:ext cx="5008171" cy="3021468"/>
              </a:xfrm>
              <a:prstGeom prst="rect">
                <a:avLst/>
              </a:prstGeom>
              <a:noFill/>
            </p:spPr>
            <p:txBody>
              <a:bodyPr wrap="square" rtlCol="0">
                <a:spAutoFit/>
              </a:bodyPr>
              <a:lstStyle/>
              <a:p>
                <a:r>
                  <a:rPr kumimoji="1" lang="ja-JP" altLang="en-US" sz="1800" dirty="0">
                    <a:latin typeface="+mn-ea"/>
                    <a:ea typeface="+mn-ea"/>
                  </a:rPr>
                  <a:t>パラメータ：</a:t>
                </a:r>
                <a14:m>
                  <m:oMath xmlns:m="http://schemas.openxmlformats.org/officeDocument/2006/math">
                    <m:r>
                      <a:rPr kumimoji="1" lang="ja-JP" altLang="en-US" sz="1800" b="1" i="1" smtClean="0">
                        <a:latin typeface="Cambria Math" panose="02040503050406030204" pitchFamily="18" charset="0"/>
                        <a:ea typeface="+mn-ea"/>
                      </a:rPr>
                      <m:t>𝝁</m:t>
                    </m:r>
                    <m:r>
                      <a:rPr kumimoji="1" lang="en-US" altLang="ja-JP" sz="1800" b="0" i="1" smtClean="0">
                        <a:latin typeface="Cambria Math" panose="02040503050406030204" pitchFamily="18" charset="0"/>
                        <a:ea typeface="+mn-ea"/>
                      </a:rPr>
                      <m:t>,</m:t>
                    </m:r>
                    <m:r>
                      <a:rPr kumimoji="1" lang="el-GR" altLang="ja-JP" sz="1800" b="1" i="1" smtClean="0">
                        <a:latin typeface="Cambria Math" panose="02040503050406030204" pitchFamily="18" charset="0"/>
                        <a:ea typeface="Cambria Math" panose="02040503050406030204" pitchFamily="18" charset="0"/>
                      </a:rPr>
                      <m:t>𝜮</m:t>
                    </m:r>
                  </m:oMath>
                </a14:m>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 </a:t>
                </a:r>
                <a14:m>
                  <m:oMath xmlns:m="http://schemas.openxmlformats.org/officeDocument/2006/math">
                    <m:r>
                      <a:rPr kumimoji="1" lang="en-US" altLang="ja-JP" sz="1800" b="0" i="1" dirty="0" smtClean="0">
                        <a:latin typeface="Cambria Math" panose="02040503050406030204" pitchFamily="18" charset="0"/>
                        <a:ea typeface="+mn-ea"/>
                      </a:rPr>
                      <m:t>𝑡</m:t>
                    </m:r>
                    <m:r>
                      <a:rPr kumimoji="1" lang="en-US" altLang="ja-JP" sz="1800" b="0" i="1" dirty="0" smtClean="0">
                        <a:latin typeface="Cambria Math" panose="02040503050406030204" pitchFamily="18" charset="0"/>
                        <a:ea typeface="Cambria Math" panose="02040503050406030204" pitchFamily="18" charset="0"/>
                      </a:rPr>
                      <m:t>←1</m:t>
                    </m:r>
                  </m:oMath>
                </a14:m>
                <a:endParaRPr kumimoji="1" lang="en-US" altLang="ja-JP" sz="1800" dirty="0">
                  <a:latin typeface="+mn-ea"/>
                  <a:ea typeface="+mn-ea"/>
                </a:endParaRPr>
              </a:p>
              <a:p>
                <a:pPr marL="342900" indent="-342900">
                  <a:buFont typeface="+mj-lt"/>
                  <a:buAutoNum type="arabicPeriod"/>
                </a:pPr>
                <a:r>
                  <a:rPr kumimoji="1" lang="ja-JP" altLang="en-US" sz="1800" dirty="0">
                    <a:latin typeface="+mn-ea"/>
                    <a:ea typeface="+mn-ea"/>
                  </a:rPr>
                  <a:t>時刻</a:t>
                </a:r>
                <a14:m>
                  <m:oMath xmlns:m="http://schemas.openxmlformats.org/officeDocument/2006/math">
                    <m:r>
                      <a:rPr kumimoji="1" lang="en-US" altLang="ja-JP" sz="1800" b="0" i="1" dirty="0" smtClean="0">
                        <a:latin typeface="Cambria Math" panose="02040503050406030204" pitchFamily="18" charset="0"/>
                        <a:ea typeface="+mn-ea"/>
                      </a:rPr>
                      <m:t>𝑡</m:t>
                    </m:r>
                    <m:r>
                      <a:rPr kumimoji="1" lang="en-US" altLang="ja-JP" sz="1800" b="0" i="1" dirty="0" smtClean="0">
                        <a:latin typeface="Cambria Math" panose="02040503050406030204" pitchFamily="18" charset="0"/>
                        <a:ea typeface="+mn-ea"/>
                      </a:rPr>
                      <m:t>−1</m:t>
                    </m:r>
                  </m:oMath>
                </a14:m>
                <a:r>
                  <a:rPr kumimoji="1" lang="ja-JP" altLang="en-US" sz="1800" dirty="0">
                    <a:latin typeface="+mn-ea"/>
                    <a:ea typeface="+mn-ea"/>
                  </a:rPr>
                  <a:t>までの履歴</a:t>
                </a:r>
                <a14:m>
                  <m:oMath xmlns:m="http://schemas.openxmlformats.org/officeDocument/2006/math">
                    <m:r>
                      <m:rPr>
                        <m:sty m:val="p"/>
                      </m:rPr>
                      <a:rPr kumimoji="1" lang="en-US" altLang="ja-JP" sz="1800" b="0" i="0" dirty="0" smtClean="0">
                        <a:latin typeface="Cambria Math" panose="02040503050406030204" pitchFamily="18" charset="0"/>
                      </a:rPr>
                      <m:t>D</m:t>
                    </m:r>
                    <m:r>
                      <a:rPr kumimoji="1" lang="en-US" altLang="ja-JP" sz="1800" b="0" i="0" dirty="0" smtClean="0">
                        <a:latin typeface="Cambria Math" panose="02040503050406030204" pitchFamily="18" charset="0"/>
                      </a:rPr>
                      <m:t>(</m:t>
                    </m:r>
                    <m:r>
                      <a:rPr kumimoji="1" lang="en-US" altLang="ja-JP" sz="1800" i="1" dirty="0">
                        <a:latin typeface="Cambria Math" panose="02040503050406030204" pitchFamily="18" charset="0"/>
                      </a:rPr>
                      <m:t>𝑡</m:t>
                    </m:r>
                    <m:r>
                      <a:rPr kumimoji="1" lang="en-US" altLang="ja-JP" sz="1800" b="0" i="1" dirty="0" smtClean="0">
                        <a:latin typeface="Cambria Math" panose="02040503050406030204" pitchFamily="18" charset="0"/>
                      </a:rPr>
                      <m:t>−1)</m:t>
                    </m:r>
                  </m:oMath>
                </a14:m>
                <a:r>
                  <a:rPr kumimoji="1" lang="ja-JP" altLang="en-US" sz="1800" dirty="0">
                    <a:latin typeface="+mn-ea"/>
                    <a:ea typeface="+mn-ea"/>
                  </a:rPr>
                  <a:t>から、腕</a:t>
                </a:r>
                <a14:m>
                  <m:oMath xmlns:m="http://schemas.openxmlformats.org/officeDocument/2006/math">
                    <m:r>
                      <a:rPr kumimoji="1" lang="en-US" altLang="ja-JP" sz="1800" i="1">
                        <a:solidFill>
                          <a:srgbClr val="333333"/>
                        </a:solidFill>
                        <a:latin typeface="Cambria Math" panose="02040503050406030204" pitchFamily="18" charset="0"/>
                      </a:rPr>
                      <m:t>𝑖</m:t>
                    </m:r>
                  </m:oMath>
                </a14:m>
                <a:r>
                  <a:rPr kumimoji="1" lang="ja-JP" altLang="en-US" sz="1800" dirty="0">
                    <a:latin typeface="+mn-ea"/>
                    <a:ea typeface="+mn-ea"/>
                  </a:rPr>
                  <a:t>の</a:t>
                </a:r>
                <a:br>
                  <a:rPr kumimoji="1" lang="en-US" altLang="ja-JP" sz="1800" dirty="0">
                    <a:latin typeface="+mn-ea"/>
                    <a:ea typeface="+mn-ea"/>
                  </a:rPr>
                </a:br>
                <a:r>
                  <a:rPr kumimoji="1" lang="ja-JP" altLang="en-US" sz="1800" dirty="0">
                    <a:latin typeface="+mn-ea"/>
                    <a:ea typeface="+mn-ea"/>
                  </a:rPr>
                  <a:t>特徴量</a:t>
                </a:r>
                <a14:m>
                  <m:oMath xmlns:m="http://schemas.openxmlformats.org/officeDocument/2006/math">
                    <m:sSub>
                      <m:sSubPr>
                        <m:ctrlPr>
                          <a:rPr kumimoji="1" lang="en-US" altLang="ja-JP" sz="1800" i="1" dirty="0" smtClean="0">
                            <a:latin typeface="Cambria Math" panose="02040503050406030204" pitchFamily="18" charset="0"/>
                          </a:rPr>
                        </m:ctrlPr>
                      </m:sSubPr>
                      <m:e>
                        <m:r>
                          <a:rPr kumimoji="1" lang="en-US" altLang="ja-JP" sz="1800" b="1" i="1" dirty="0" smtClean="0">
                            <a:latin typeface="Cambria Math" panose="02040503050406030204" pitchFamily="18" charset="0"/>
                          </a:rPr>
                          <m:t>𝒙</m:t>
                        </m:r>
                      </m:e>
                      <m:sub>
                        <m:r>
                          <a:rPr kumimoji="1" lang="en-US" altLang="ja-JP" sz="1800" b="0" i="1" dirty="0" smtClean="0">
                            <a:latin typeface="Cambria Math" panose="02040503050406030204" pitchFamily="18" charset="0"/>
                          </a:rPr>
                          <m:t>𝑖</m:t>
                        </m:r>
                        <m:r>
                          <a:rPr kumimoji="1" lang="en-US" altLang="ja-JP" sz="1800" b="0" i="1" dirty="0" smtClean="0">
                            <a:latin typeface="Cambria Math" panose="02040503050406030204" pitchFamily="18" charset="0"/>
                          </a:rPr>
                          <m:t>,</m:t>
                        </m:r>
                        <m:r>
                          <a:rPr kumimoji="1" lang="en-US" altLang="ja-JP" sz="1800" b="0" i="1" dirty="0" smtClean="0">
                            <a:latin typeface="Cambria Math" panose="02040503050406030204" pitchFamily="18" charset="0"/>
                          </a:rPr>
                          <m:t>𝑡</m:t>
                        </m:r>
                      </m:sub>
                    </m:sSub>
                  </m:oMath>
                </a14:m>
                <a:r>
                  <a:rPr kumimoji="1" lang="ja-JP" altLang="en-US" sz="1800" dirty="0">
                    <a:latin typeface="+mn-ea"/>
                    <a:ea typeface="+mn-ea"/>
                  </a:rPr>
                  <a:t>の報酬期待値の事後分布</a:t>
                </a:r>
                <a14:m>
                  <m:oMath xmlns:m="http://schemas.openxmlformats.org/officeDocument/2006/math">
                    <m:r>
                      <a:rPr kumimoji="1" lang="en-US" altLang="ja-JP" sz="1800" b="0" i="1" dirty="0" smtClean="0">
                        <a:latin typeface="Cambria Math" panose="02040503050406030204" pitchFamily="18" charset="0"/>
                      </a:rPr>
                      <m:t>𝑝</m:t>
                    </m:r>
                    <m:r>
                      <a:rPr kumimoji="1" lang="en-US" altLang="ja-JP" sz="1800" b="0" i="1" dirty="0" smtClean="0">
                        <a:latin typeface="Cambria Math" panose="02040503050406030204" pitchFamily="18" charset="0"/>
                      </a:rPr>
                      <m:t>(</m:t>
                    </m:r>
                    <m:sSub>
                      <m:sSubPr>
                        <m:ctrlPr>
                          <a:rPr kumimoji="1" lang="en-US" altLang="ja-JP" sz="1800" b="0" i="1" dirty="0" smtClean="0">
                            <a:latin typeface="Cambria Math" panose="02040503050406030204" pitchFamily="18" charset="0"/>
                          </a:rPr>
                        </m:ctrlPr>
                      </m:sSubPr>
                      <m:e>
                        <m:r>
                          <a:rPr kumimoji="1" lang="ja-JP" altLang="en-US" sz="1800" b="0" i="1" dirty="0" smtClean="0">
                            <a:latin typeface="Cambria Math" panose="02040503050406030204" pitchFamily="18" charset="0"/>
                          </a:rPr>
                          <m:t>𝜃</m:t>
                        </m:r>
                      </m:e>
                      <m:sub>
                        <m:sSub>
                          <m:sSubPr>
                            <m:ctrlPr>
                              <a:rPr kumimoji="1" lang="en-US" altLang="ja-JP" sz="1800" b="0" i="1" dirty="0" smtClean="0">
                                <a:latin typeface="Cambria Math" panose="02040503050406030204" pitchFamily="18" charset="0"/>
                              </a:rPr>
                            </m:ctrlPr>
                          </m:sSubPr>
                          <m:e>
                            <m:r>
                              <a:rPr kumimoji="1" lang="en-US" altLang="ja-JP" sz="1800" b="1" i="1" dirty="0" smtClean="0">
                                <a:latin typeface="Cambria Math" panose="02040503050406030204" pitchFamily="18" charset="0"/>
                              </a:rPr>
                              <m:t>𝒙</m:t>
                            </m:r>
                          </m:e>
                          <m:sub>
                            <m:r>
                              <a:rPr kumimoji="1" lang="en-US" altLang="ja-JP" sz="1800" b="0" i="1" dirty="0" smtClean="0">
                                <a:latin typeface="Cambria Math" panose="02040503050406030204" pitchFamily="18" charset="0"/>
                              </a:rPr>
                              <m:t>𝑖</m:t>
                            </m:r>
                            <m:r>
                              <a:rPr kumimoji="1" lang="en-US" altLang="ja-JP" sz="1800" b="0" i="1" dirty="0" smtClean="0">
                                <a:latin typeface="Cambria Math" panose="02040503050406030204" pitchFamily="18" charset="0"/>
                              </a:rPr>
                              <m:t>,</m:t>
                            </m:r>
                            <m:r>
                              <a:rPr kumimoji="1" lang="en-US" altLang="ja-JP" sz="1800" b="0" i="1" dirty="0" smtClean="0">
                                <a:latin typeface="Cambria Math" panose="02040503050406030204" pitchFamily="18" charset="0"/>
                              </a:rPr>
                              <m:t>𝑡</m:t>
                            </m:r>
                          </m:sub>
                        </m:sSub>
                      </m:sub>
                    </m:sSub>
                    <m:r>
                      <a:rPr kumimoji="1" lang="en-US" altLang="ja-JP" sz="1800" b="0" i="1" dirty="0" smtClean="0">
                        <a:latin typeface="Cambria Math" panose="02040503050406030204" pitchFamily="18" charset="0"/>
                      </a:rPr>
                      <m:t>|</m:t>
                    </m:r>
                    <m:r>
                      <a:rPr kumimoji="1" lang="en-US" altLang="ja-JP" sz="1800" b="0" i="1" dirty="0" smtClean="0">
                        <a:latin typeface="Cambria Math" panose="02040503050406030204" pitchFamily="18" charset="0"/>
                      </a:rPr>
                      <m:t>𝐷</m:t>
                    </m:r>
                    <m:r>
                      <a:rPr kumimoji="1" lang="en-US" altLang="ja-JP" sz="1800" b="0" i="1" dirty="0" smtClean="0">
                        <a:latin typeface="Cambria Math" panose="02040503050406030204" pitchFamily="18" charset="0"/>
                      </a:rPr>
                      <m:t>(</m:t>
                    </m:r>
                    <m:r>
                      <a:rPr kumimoji="1" lang="en-US" altLang="ja-JP" sz="1800" b="0" i="1" dirty="0" smtClean="0">
                        <a:latin typeface="Cambria Math" panose="02040503050406030204" pitchFamily="18" charset="0"/>
                      </a:rPr>
                      <m:t>𝑡</m:t>
                    </m:r>
                    <m:r>
                      <a:rPr kumimoji="1" lang="en-US" altLang="ja-JP" sz="1800" b="0" i="1" dirty="0" smtClean="0">
                        <a:latin typeface="Cambria Math" panose="02040503050406030204" pitchFamily="18" charset="0"/>
                      </a:rPr>
                      <m:t>−1))</m:t>
                    </m:r>
                  </m:oMath>
                </a14:m>
                <a:r>
                  <a:rPr kumimoji="1" lang="ja-JP" altLang="en-US" sz="1800" dirty="0">
                    <a:latin typeface="+mn-ea"/>
                    <a:ea typeface="+mn-ea"/>
                  </a:rPr>
                  <a:t>を推論</a:t>
                </a:r>
                <a:endParaRPr kumimoji="1" lang="en-US" altLang="ja-JP" sz="1800" dirty="0">
                  <a:latin typeface="+mn-ea"/>
                  <a:ea typeface="+mn-ea"/>
                </a:endParaRPr>
              </a:p>
              <a:p>
                <a:pPr marL="342900" indent="-342900">
                  <a:buFont typeface="+mj-lt"/>
                  <a:buAutoNum type="arabicPeriod"/>
                </a:pPr>
                <a:r>
                  <a:rPr kumimoji="1" lang="ja-JP" altLang="en-US" sz="1800" dirty="0">
                    <a:latin typeface="+mn-ea"/>
                    <a:ea typeface="+mn-ea"/>
                  </a:rPr>
                  <a:t>報酬期待値のサンプル</a:t>
                </a:r>
                <a14:m>
                  <m:oMath xmlns:m="http://schemas.openxmlformats.org/officeDocument/2006/math">
                    <m:sSub>
                      <m:sSubPr>
                        <m:ctrlPr>
                          <a:rPr kumimoji="1" lang="en-US" altLang="ja-JP" sz="1800" b="0" i="1" dirty="0" smtClean="0">
                            <a:latin typeface="Cambria Math" panose="02040503050406030204" pitchFamily="18" charset="0"/>
                          </a:rPr>
                        </m:ctrlPr>
                      </m:sSubPr>
                      <m:e>
                        <m:acc>
                          <m:accPr>
                            <m:chr m:val="̃"/>
                            <m:ctrlPr>
                              <a:rPr kumimoji="1" lang="en-US" altLang="ja-JP" sz="1800" b="0" i="1" dirty="0" smtClean="0">
                                <a:latin typeface="Cambria Math" panose="02040503050406030204" pitchFamily="18" charset="0"/>
                              </a:rPr>
                            </m:ctrlPr>
                          </m:accPr>
                          <m:e>
                            <m:r>
                              <a:rPr kumimoji="1" lang="ja-JP" altLang="en-US" sz="1800" b="0" i="1" dirty="0" smtClean="0">
                                <a:latin typeface="Cambria Math" panose="02040503050406030204" pitchFamily="18" charset="0"/>
                              </a:rPr>
                              <m:t>𝜃</m:t>
                            </m:r>
                          </m:e>
                        </m:acc>
                      </m:e>
                      <m:sub>
                        <m:sSub>
                          <m:sSubPr>
                            <m:ctrlPr>
                              <a:rPr kumimoji="1" lang="en-US" altLang="ja-JP" sz="1800" i="1" dirty="0">
                                <a:latin typeface="Cambria Math" panose="02040503050406030204" pitchFamily="18" charset="0"/>
                              </a:rPr>
                            </m:ctrlPr>
                          </m:sSubPr>
                          <m:e>
                            <m:r>
                              <a:rPr kumimoji="1" lang="en-US" altLang="ja-JP" sz="1800" b="1" i="1" dirty="0">
                                <a:latin typeface="Cambria Math" panose="02040503050406030204" pitchFamily="18" charset="0"/>
                              </a:rPr>
                              <m:t>𝒙</m:t>
                            </m:r>
                          </m:e>
                          <m:sub>
                            <m:r>
                              <a:rPr kumimoji="1" lang="en-US" altLang="ja-JP" sz="1800" i="1" dirty="0">
                                <a:latin typeface="Cambria Math" panose="02040503050406030204" pitchFamily="18" charset="0"/>
                              </a:rPr>
                              <m:t>𝑖</m:t>
                            </m:r>
                            <m:r>
                              <a:rPr kumimoji="1" lang="en-US" altLang="ja-JP" sz="1800" i="1" dirty="0">
                                <a:latin typeface="Cambria Math" panose="02040503050406030204" pitchFamily="18" charset="0"/>
                              </a:rPr>
                              <m:t>,</m:t>
                            </m:r>
                            <m:r>
                              <a:rPr kumimoji="1" lang="en-US" altLang="ja-JP" sz="1800" i="1" dirty="0">
                                <a:latin typeface="Cambria Math" panose="02040503050406030204" pitchFamily="18" charset="0"/>
                              </a:rPr>
                              <m:t>𝑡</m:t>
                            </m:r>
                          </m:sub>
                        </m:sSub>
                      </m:sub>
                    </m:sSub>
                    <m:r>
                      <a:rPr kumimoji="1" lang="en-US" altLang="ja-JP" sz="1800" b="0" i="1" dirty="0" smtClean="0">
                        <a:latin typeface="Cambria Math" panose="02040503050406030204" pitchFamily="18" charset="0"/>
                        <a:ea typeface="Cambria Math" panose="02040503050406030204" pitchFamily="18" charset="0"/>
                      </a:rPr>
                      <m:t>~</m:t>
                    </m:r>
                    <m:r>
                      <a:rPr kumimoji="1" lang="en-US" altLang="ja-JP" sz="1800" b="0" i="1" dirty="0" smtClean="0">
                        <a:latin typeface="Cambria Math" panose="02040503050406030204" pitchFamily="18" charset="0"/>
                      </a:rPr>
                      <m:t>𝑝</m:t>
                    </m:r>
                    <m:r>
                      <a:rPr kumimoji="1" lang="en-US" altLang="ja-JP" sz="1800" b="0" i="1" dirty="0" smtClean="0">
                        <a:latin typeface="Cambria Math" panose="02040503050406030204" pitchFamily="18" charset="0"/>
                      </a:rPr>
                      <m:t>(</m:t>
                    </m:r>
                    <m:sSub>
                      <m:sSubPr>
                        <m:ctrlPr>
                          <a:rPr kumimoji="1" lang="en-US" altLang="ja-JP" sz="1800" b="0" i="1" dirty="0" smtClean="0">
                            <a:latin typeface="Cambria Math" panose="02040503050406030204" pitchFamily="18" charset="0"/>
                          </a:rPr>
                        </m:ctrlPr>
                      </m:sSubPr>
                      <m:e>
                        <m:r>
                          <a:rPr kumimoji="1" lang="ja-JP" altLang="en-US" sz="1800" b="0" i="1" dirty="0" smtClean="0">
                            <a:latin typeface="Cambria Math" panose="02040503050406030204" pitchFamily="18" charset="0"/>
                          </a:rPr>
                          <m:t>𝜃</m:t>
                        </m:r>
                      </m:e>
                      <m:sub>
                        <m:sSub>
                          <m:sSubPr>
                            <m:ctrlPr>
                              <a:rPr kumimoji="1" lang="en-US" altLang="ja-JP" sz="1800" b="0" i="1" dirty="0" smtClean="0">
                                <a:latin typeface="Cambria Math" panose="02040503050406030204" pitchFamily="18" charset="0"/>
                              </a:rPr>
                            </m:ctrlPr>
                          </m:sSubPr>
                          <m:e>
                            <m:r>
                              <a:rPr kumimoji="1" lang="en-US" altLang="ja-JP" sz="1800" b="1" i="1" dirty="0" smtClean="0">
                                <a:latin typeface="Cambria Math" panose="02040503050406030204" pitchFamily="18" charset="0"/>
                              </a:rPr>
                              <m:t>𝒙</m:t>
                            </m:r>
                          </m:e>
                          <m:sub>
                            <m:r>
                              <a:rPr kumimoji="1" lang="en-US" altLang="ja-JP" sz="1800" b="0" i="1" dirty="0" smtClean="0">
                                <a:latin typeface="Cambria Math" panose="02040503050406030204" pitchFamily="18" charset="0"/>
                              </a:rPr>
                              <m:t>𝑖</m:t>
                            </m:r>
                            <m:r>
                              <a:rPr kumimoji="1" lang="en-US" altLang="ja-JP" sz="1800" b="0" i="1" dirty="0" smtClean="0">
                                <a:latin typeface="Cambria Math" panose="02040503050406030204" pitchFamily="18" charset="0"/>
                              </a:rPr>
                              <m:t>,</m:t>
                            </m:r>
                            <m:r>
                              <a:rPr kumimoji="1" lang="en-US" altLang="ja-JP" sz="1800" b="0" i="1" dirty="0" smtClean="0">
                                <a:latin typeface="Cambria Math" panose="02040503050406030204" pitchFamily="18" charset="0"/>
                              </a:rPr>
                              <m:t>𝑡</m:t>
                            </m:r>
                          </m:sub>
                        </m:sSub>
                      </m:sub>
                    </m:sSub>
                    <m:r>
                      <a:rPr kumimoji="1" lang="en-US" altLang="ja-JP" sz="1800" b="0" i="1" dirty="0" smtClean="0">
                        <a:latin typeface="Cambria Math" panose="02040503050406030204" pitchFamily="18" charset="0"/>
                      </a:rPr>
                      <m:t>|</m:t>
                    </m:r>
                    <m:r>
                      <a:rPr kumimoji="1" lang="en-US" altLang="ja-JP" sz="1800" b="0" i="1" dirty="0" smtClean="0">
                        <a:latin typeface="Cambria Math" panose="02040503050406030204" pitchFamily="18" charset="0"/>
                      </a:rPr>
                      <m:t>𝐷</m:t>
                    </m:r>
                    <m:r>
                      <a:rPr kumimoji="1" lang="en-US" altLang="ja-JP" sz="1800" b="0" i="1" dirty="0" smtClean="0">
                        <a:latin typeface="Cambria Math" panose="02040503050406030204" pitchFamily="18" charset="0"/>
                      </a:rPr>
                      <m:t>(</m:t>
                    </m:r>
                    <m:r>
                      <a:rPr kumimoji="1" lang="en-US" altLang="ja-JP" sz="1800" b="0" i="1" dirty="0" smtClean="0">
                        <a:latin typeface="Cambria Math" panose="02040503050406030204" pitchFamily="18" charset="0"/>
                      </a:rPr>
                      <m:t>𝑡</m:t>
                    </m:r>
                    <m:r>
                      <a:rPr kumimoji="1" lang="en-US" altLang="ja-JP" sz="1800" b="0" i="1" dirty="0" smtClean="0">
                        <a:latin typeface="Cambria Math" panose="02040503050406030204" pitchFamily="18" charset="0"/>
                      </a:rPr>
                      <m:t>−1))</m:t>
                    </m:r>
                  </m:oMath>
                </a14:m>
                <a:r>
                  <a:rPr kumimoji="1" lang="ja-JP" altLang="en-US" sz="1800" dirty="0">
                    <a:latin typeface="+mn-ea"/>
                    <a:ea typeface="+mn-ea"/>
                  </a:rPr>
                  <a:t>を生成</a:t>
                </a:r>
                <a:endParaRPr kumimoji="1" lang="en-US" altLang="ja-JP" sz="1800" dirty="0">
                  <a:latin typeface="+mn-ea"/>
                  <a:ea typeface="+mn-ea"/>
                </a:endParaRPr>
              </a:p>
              <a:p>
                <a:pPr marL="342900" lvl="0" indent="-342900">
                  <a:buFont typeface="+mj-lt"/>
                  <a:buAutoNum type="arabicPeriod"/>
                </a:pPr>
                <a:r>
                  <a:rPr kumimoji="1" lang="en-US" altLang="ja-JP" sz="1800" dirty="0">
                    <a:solidFill>
                      <a:srgbClr val="333333"/>
                    </a:solidFill>
                    <a:latin typeface="メイリオ"/>
                    <a:ea typeface="メイリオ"/>
                  </a:rPr>
                  <a:t> </a:t>
                </a:r>
                <a14:m>
                  <m:oMath xmlns:m="http://schemas.openxmlformats.org/officeDocument/2006/math">
                    <m:r>
                      <a:rPr kumimoji="1" lang="en-US" altLang="ja-JP" sz="1800" i="1">
                        <a:solidFill>
                          <a:srgbClr val="333333"/>
                        </a:solidFill>
                        <a:latin typeface="Cambria Math" panose="02040503050406030204" pitchFamily="18" charset="0"/>
                        <a:ea typeface="+mn-ea"/>
                      </a:rPr>
                      <m:t>𝑖</m:t>
                    </m:r>
                    <m:r>
                      <a:rPr kumimoji="1" lang="en-US" altLang="ja-JP" sz="1800" i="1">
                        <a:solidFill>
                          <a:srgbClr val="333333"/>
                        </a:solidFill>
                        <a:latin typeface="Cambria Math" panose="02040503050406030204" pitchFamily="18" charset="0"/>
                        <a:ea typeface="Cambria Math" panose="02040503050406030204" pitchFamily="18" charset="0"/>
                      </a:rPr>
                      <m:t>←</m:t>
                    </m:r>
                    <m:sSub>
                      <m:sSubPr>
                        <m:ctrlPr>
                          <a:rPr kumimoji="1" lang="en-US" altLang="ja-JP" sz="1800" i="1">
                            <a:solidFill>
                              <a:srgbClr val="333333"/>
                            </a:solidFill>
                            <a:latin typeface="Cambria Math" panose="02040503050406030204" pitchFamily="18" charset="0"/>
                            <a:ea typeface="Cambria Math" panose="02040503050406030204" pitchFamily="18" charset="0"/>
                          </a:rPr>
                        </m:ctrlPr>
                      </m:sSubPr>
                      <m:e>
                        <m:r>
                          <m:rPr>
                            <m:nor/>
                          </m:rPr>
                          <a:rPr kumimoji="1" lang="en-US" altLang="ja-JP" sz="1800">
                            <a:solidFill>
                              <a:srgbClr val="333333"/>
                            </a:solidFill>
                            <a:latin typeface="Cambria Math" panose="02040503050406030204" pitchFamily="18" charset="0"/>
                            <a:ea typeface="Cambria Math" panose="02040503050406030204" pitchFamily="18" charset="0"/>
                          </a:rPr>
                          <m:t>argmax</m:t>
                        </m:r>
                      </m:e>
                      <m:sub>
                        <m:r>
                          <a:rPr kumimoji="1" lang="en-US" altLang="ja-JP" sz="1800" i="1">
                            <a:solidFill>
                              <a:srgbClr val="333333"/>
                            </a:solidFill>
                            <a:latin typeface="Cambria Math" panose="02040503050406030204" pitchFamily="18" charset="0"/>
                            <a:ea typeface="Cambria Math" panose="02040503050406030204" pitchFamily="18" charset="0"/>
                          </a:rPr>
                          <m:t>𝑖</m:t>
                        </m:r>
                        <m:r>
                          <a:rPr kumimoji="1" lang="en-US" altLang="ja-JP" sz="1800" i="1">
                            <a:solidFill>
                              <a:srgbClr val="333333"/>
                            </a:solidFill>
                            <a:latin typeface="Cambria Math" panose="02040503050406030204" pitchFamily="18" charset="0"/>
                            <a:ea typeface="Cambria Math" panose="02040503050406030204" pitchFamily="18" charset="0"/>
                          </a:rPr>
                          <m:t>∈{1,2,…,</m:t>
                        </m:r>
                        <m:r>
                          <a:rPr kumimoji="1" lang="en-US" altLang="ja-JP" sz="1800" i="1">
                            <a:solidFill>
                              <a:srgbClr val="333333"/>
                            </a:solidFill>
                            <a:latin typeface="Cambria Math" panose="02040503050406030204" pitchFamily="18" charset="0"/>
                            <a:ea typeface="Cambria Math" panose="02040503050406030204" pitchFamily="18" charset="0"/>
                          </a:rPr>
                          <m:t>𝐾</m:t>
                        </m:r>
                        <m:r>
                          <a:rPr kumimoji="1" lang="en-US" altLang="ja-JP" sz="1800" i="1">
                            <a:solidFill>
                              <a:srgbClr val="333333"/>
                            </a:solidFill>
                            <a:latin typeface="Cambria Math" panose="02040503050406030204" pitchFamily="18" charset="0"/>
                            <a:ea typeface="Cambria Math" panose="02040503050406030204" pitchFamily="18" charset="0"/>
                          </a:rPr>
                          <m:t>}</m:t>
                        </m:r>
                      </m:sub>
                    </m:sSub>
                    <m:sSub>
                      <m:sSubPr>
                        <m:ctrlPr>
                          <a:rPr kumimoji="1" lang="en-US" altLang="ja-JP" sz="1800" i="1">
                            <a:solidFill>
                              <a:srgbClr val="333333"/>
                            </a:solidFill>
                            <a:latin typeface="Cambria Math" panose="02040503050406030204" pitchFamily="18" charset="0"/>
                          </a:rPr>
                        </m:ctrlPr>
                      </m:sSubPr>
                      <m:e>
                        <m:acc>
                          <m:accPr>
                            <m:chr m:val="̃"/>
                            <m:ctrlPr>
                              <a:rPr kumimoji="1" lang="en-US" altLang="ja-JP" sz="1800" i="1">
                                <a:solidFill>
                                  <a:srgbClr val="333333"/>
                                </a:solidFill>
                                <a:latin typeface="Cambria Math" panose="02040503050406030204" pitchFamily="18" charset="0"/>
                              </a:rPr>
                            </m:ctrlPr>
                          </m:accPr>
                          <m:e>
                            <m:r>
                              <a:rPr kumimoji="1" lang="ja-JP" altLang="en-US" sz="1800" i="1">
                                <a:solidFill>
                                  <a:srgbClr val="333333"/>
                                </a:solidFill>
                                <a:latin typeface="Cambria Math" panose="02040503050406030204" pitchFamily="18" charset="0"/>
                              </a:rPr>
                              <m:t>𝜃</m:t>
                            </m:r>
                          </m:e>
                        </m:acc>
                      </m:e>
                      <m:sub>
                        <m:r>
                          <a:rPr kumimoji="1" lang="en-US" altLang="ja-JP" sz="1800" i="1">
                            <a:solidFill>
                              <a:srgbClr val="333333"/>
                            </a:solidFill>
                            <a:latin typeface="Cambria Math" panose="02040503050406030204" pitchFamily="18" charset="0"/>
                          </a:rPr>
                          <m:t>𝑖</m:t>
                        </m:r>
                      </m:sub>
                    </m:sSub>
                  </m:oMath>
                </a14:m>
                <a:endParaRPr kumimoji="1" lang="en-US" altLang="ja-JP" sz="1800" dirty="0">
                  <a:solidFill>
                    <a:srgbClr val="333333"/>
                  </a:solidFill>
                  <a:latin typeface="メイリオ"/>
                  <a:ea typeface="メイリオ"/>
                </a:endParaRPr>
              </a:p>
              <a:p>
                <a:pPr marL="342900" lvl="0" indent="-342900">
                  <a:buFont typeface="+mj-lt"/>
                  <a:buAutoNum type="arabicPeriod"/>
                </a:pPr>
                <a:r>
                  <a:rPr kumimoji="1" lang="ja-JP" altLang="en-US" sz="1800" dirty="0">
                    <a:solidFill>
                      <a:srgbClr val="333333"/>
                    </a:solidFill>
                    <a:latin typeface="メイリオ"/>
                    <a:ea typeface="メイリオ"/>
                  </a:rPr>
                  <a:t>腕</a:t>
                </a:r>
                <a14:m>
                  <m:oMath xmlns:m="http://schemas.openxmlformats.org/officeDocument/2006/math">
                    <m:r>
                      <a:rPr kumimoji="1" lang="en-US" altLang="ja-JP" sz="1800" i="1">
                        <a:solidFill>
                          <a:srgbClr val="333333"/>
                        </a:solidFill>
                        <a:latin typeface="Cambria Math" panose="02040503050406030204" pitchFamily="18" charset="0"/>
                        <a:ea typeface="+mn-ea"/>
                      </a:rPr>
                      <m:t>𝑖</m:t>
                    </m:r>
                  </m:oMath>
                </a14:m>
                <a:r>
                  <a:rPr kumimoji="1" lang="ja-JP" altLang="en-US" sz="1800" dirty="0">
                    <a:solidFill>
                      <a:srgbClr val="333333"/>
                    </a:solidFill>
                    <a:latin typeface="メイリオ"/>
                    <a:ea typeface="メイリオ"/>
                  </a:rPr>
                  <a:t>を引いて報酬</a:t>
                </a:r>
                <a14:m>
                  <m:oMath xmlns:m="http://schemas.openxmlformats.org/officeDocument/2006/math">
                    <m:sSub>
                      <m:sSubPr>
                        <m:ctrlPr>
                          <a:rPr kumimoji="1" lang="en-US" altLang="ja-JP" sz="1800" i="1">
                            <a:solidFill>
                              <a:srgbClr val="333333"/>
                            </a:solidFill>
                            <a:latin typeface="Cambria Math" panose="02040503050406030204" pitchFamily="18" charset="0"/>
                            <a:ea typeface="+mn-ea"/>
                          </a:rPr>
                        </m:ctrlPr>
                      </m:sSubPr>
                      <m:e>
                        <m:r>
                          <a:rPr kumimoji="1" lang="en-US" altLang="ja-JP" sz="1800" i="1">
                            <a:solidFill>
                              <a:srgbClr val="333333"/>
                            </a:solidFill>
                            <a:latin typeface="Cambria Math" panose="02040503050406030204" pitchFamily="18" charset="0"/>
                            <a:ea typeface="+mn-ea"/>
                          </a:rPr>
                          <m:t>𝑋</m:t>
                        </m:r>
                      </m:e>
                      <m:sub>
                        <m:r>
                          <a:rPr kumimoji="1" lang="en-US" altLang="ja-JP" sz="1800" i="1">
                            <a:solidFill>
                              <a:srgbClr val="333333"/>
                            </a:solidFill>
                            <a:latin typeface="Cambria Math" panose="02040503050406030204" pitchFamily="18" charset="0"/>
                            <a:ea typeface="+mn-ea"/>
                          </a:rPr>
                          <m:t>𝑖</m:t>
                        </m:r>
                      </m:sub>
                    </m:sSub>
                    <m:d>
                      <m:dPr>
                        <m:ctrlPr>
                          <a:rPr kumimoji="1" lang="en-US" altLang="ja-JP" sz="1800" i="1">
                            <a:solidFill>
                              <a:srgbClr val="333333"/>
                            </a:solidFill>
                            <a:latin typeface="Cambria Math" panose="02040503050406030204" pitchFamily="18" charset="0"/>
                            <a:ea typeface="+mn-ea"/>
                          </a:rPr>
                        </m:ctrlPr>
                      </m:dPr>
                      <m:e>
                        <m:r>
                          <a:rPr kumimoji="1" lang="en-US" altLang="ja-JP" sz="1800" i="1">
                            <a:solidFill>
                              <a:srgbClr val="333333"/>
                            </a:solidFill>
                            <a:latin typeface="Cambria Math" panose="02040503050406030204" pitchFamily="18" charset="0"/>
                            <a:ea typeface="+mn-ea"/>
                          </a:rPr>
                          <m:t>𝑡</m:t>
                        </m:r>
                      </m:e>
                    </m:d>
                    <m:r>
                      <a:rPr kumimoji="1" lang="en-US" altLang="ja-JP" sz="1800" i="1">
                        <a:solidFill>
                          <a:srgbClr val="333333"/>
                        </a:solidFill>
                        <a:latin typeface="Cambria Math" panose="02040503050406030204" pitchFamily="18" charset="0"/>
                        <a:ea typeface="Cambria Math" panose="02040503050406030204" pitchFamily="18" charset="0"/>
                      </a:rPr>
                      <m:t>∈{0,1}</m:t>
                    </m:r>
                  </m:oMath>
                </a14:m>
                <a:r>
                  <a:rPr kumimoji="1" lang="ja-JP" altLang="en-US" sz="1800" dirty="0">
                    <a:solidFill>
                      <a:srgbClr val="333333"/>
                    </a:solidFill>
                    <a:latin typeface="メイリオ"/>
                    <a:ea typeface="メイリオ"/>
                  </a:rPr>
                  <a:t>を観測</a:t>
                </a:r>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 </a:t>
                </a:r>
                <a14:m>
                  <m:oMath xmlns:m="http://schemas.openxmlformats.org/officeDocument/2006/math">
                    <m:r>
                      <a:rPr kumimoji="1" lang="en-US" altLang="ja-JP" sz="1800" b="0" i="1" dirty="0" smtClean="0">
                        <a:latin typeface="Cambria Math" panose="02040503050406030204" pitchFamily="18" charset="0"/>
                        <a:ea typeface="+mn-ea"/>
                      </a:rPr>
                      <m:t>𝑡</m:t>
                    </m:r>
                    <m:r>
                      <a:rPr kumimoji="1" lang="en-US" altLang="ja-JP" sz="1800" b="0" i="1" dirty="0" smtClean="0">
                        <a:latin typeface="Cambria Math" panose="02040503050406030204" pitchFamily="18" charset="0"/>
                        <a:ea typeface="Cambria Math" panose="02040503050406030204" pitchFamily="18" charset="0"/>
                      </a:rPr>
                      <m:t>←</m:t>
                    </m:r>
                    <m:r>
                      <a:rPr kumimoji="1" lang="en-US" altLang="ja-JP" sz="1800" b="0" i="1" dirty="0" smtClean="0">
                        <a:latin typeface="Cambria Math" panose="02040503050406030204" pitchFamily="18" charset="0"/>
                        <a:ea typeface="Cambria Math" panose="02040503050406030204" pitchFamily="18" charset="0"/>
                      </a:rPr>
                      <m:t>𝑡</m:t>
                    </m:r>
                    <m:r>
                      <a:rPr kumimoji="1" lang="en-US" altLang="ja-JP" sz="1800" b="0" i="1" dirty="0" smtClean="0">
                        <a:latin typeface="Cambria Math" panose="02040503050406030204" pitchFamily="18" charset="0"/>
                        <a:ea typeface="Cambria Math" panose="02040503050406030204" pitchFamily="18" charset="0"/>
                      </a:rPr>
                      <m:t>+1</m:t>
                    </m:r>
                  </m:oMath>
                </a14:m>
                <a:r>
                  <a:rPr kumimoji="1" lang="ja-JP" altLang="en-US" sz="1800" dirty="0">
                    <a:latin typeface="+mn-ea"/>
                    <a:ea typeface="+mn-ea"/>
                  </a:rPr>
                  <a:t>として</a:t>
                </a:r>
                <a:r>
                  <a:rPr kumimoji="1" lang="en-US" altLang="ja-JP" sz="1800" dirty="0">
                    <a:latin typeface="+mn-ea"/>
                    <a:ea typeface="+mn-ea"/>
                  </a:rPr>
                  <a:t>2</a:t>
                </a:r>
                <a:r>
                  <a:rPr kumimoji="1" lang="ja-JP" altLang="en-US" sz="1800" dirty="0">
                    <a:latin typeface="+mn-ea"/>
                    <a:ea typeface="+mn-ea"/>
                  </a:rPr>
                  <a:t>へ戻る</a:t>
                </a:r>
                <a:endParaRPr kumimoji="1" lang="en-US" altLang="ja-JP" sz="1800" dirty="0">
                  <a:latin typeface="+mn-ea"/>
                  <a:ea typeface="+mn-ea"/>
                </a:endParaRPr>
              </a:p>
            </p:txBody>
          </p:sp>
        </mc:Choice>
        <mc:Fallback xmlns="">
          <p:sp>
            <p:nvSpPr>
              <p:cNvPr id="12" name="テキスト ボックス 11">
                <a:extLst>
                  <a:ext uri="{FF2B5EF4-FFF2-40B4-BE49-F238E27FC236}">
                    <a16:creationId xmlns:a16="http://schemas.microsoft.com/office/drawing/2014/main" id="{6186B489-4168-4FC4-997D-1F7508C7EDDA}"/>
                  </a:ext>
                </a:extLst>
              </p:cNvPr>
              <p:cNvSpPr txBox="1">
                <a:spLocks noRot="1" noChangeAspect="1" noMove="1" noResize="1" noEditPoints="1" noAdjustHandles="1" noChangeArrowheads="1" noChangeShapeType="1" noTextEdit="1"/>
              </p:cNvSpPr>
              <p:nvPr/>
            </p:nvSpPr>
            <p:spPr>
              <a:xfrm>
                <a:off x="6618050" y="3068960"/>
                <a:ext cx="5008171" cy="3021468"/>
              </a:xfrm>
              <a:prstGeom prst="rect">
                <a:avLst/>
              </a:prstGeom>
              <a:blipFill>
                <a:blip r:embed="rId2"/>
                <a:stretch>
                  <a:fillRect l="-1705" t="-605" r="-122" b="-443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C8F98261-A546-446A-8F3B-FD7718E5FBDC}"/>
                  </a:ext>
                </a:extLst>
              </p:cNvPr>
              <p:cNvSpPr txBox="1"/>
              <p:nvPr/>
            </p:nvSpPr>
            <p:spPr>
              <a:xfrm>
                <a:off x="2036168" y="5304367"/>
                <a:ext cx="194753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mn-ea"/>
                        </a:rPr>
                        <m:t>𝑟</m:t>
                      </m:r>
                      <m:r>
                        <a:rPr kumimoji="1" lang="en-US" altLang="ja-JP" sz="2000" b="0" i="1" smtClean="0">
                          <a:latin typeface="Cambria Math" panose="02040503050406030204" pitchFamily="18" charset="0"/>
                          <a:ea typeface="+mn-ea"/>
                        </a:rPr>
                        <m:t>~</m:t>
                      </m:r>
                      <m:r>
                        <m:rPr>
                          <m:nor/>
                        </m:rPr>
                        <a:rPr kumimoji="1" lang="en-US" altLang="ja-JP" sz="2000" b="0" i="0" smtClean="0">
                          <a:latin typeface="Cambria Math" panose="02040503050406030204" pitchFamily="18" charset="0"/>
                          <a:ea typeface="+mn-ea"/>
                        </a:rPr>
                        <m:t>Bernoulli</m:t>
                      </m:r>
                      <m:r>
                        <a:rPr kumimoji="1" lang="en-US" altLang="ja-JP" sz="2000" b="0" i="1" smtClean="0">
                          <a:latin typeface="Cambria Math" panose="02040503050406030204" pitchFamily="18" charset="0"/>
                          <a:ea typeface="+mn-ea"/>
                        </a:rPr>
                        <m:t>(</m:t>
                      </m:r>
                      <m:sSub>
                        <m:sSubPr>
                          <m:ctrlPr>
                            <a:rPr kumimoji="1" lang="en-US" altLang="ja-JP" sz="2000" i="1">
                              <a:latin typeface="Cambria Math" panose="02040503050406030204" pitchFamily="18" charset="0"/>
                            </a:rPr>
                          </m:ctrlPr>
                        </m:sSubPr>
                        <m:e>
                          <m:r>
                            <a:rPr kumimoji="1" lang="ja-JP" altLang="en-US" sz="2000" i="1">
                              <a:latin typeface="Cambria Math" panose="02040503050406030204" pitchFamily="18" charset="0"/>
                            </a:rPr>
                            <m:t>𝜃</m:t>
                          </m:r>
                        </m:e>
                        <m:sub>
                          <m:r>
                            <a:rPr kumimoji="1" lang="en-US" altLang="ja-JP" sz="2000" i="1">
                              <a:latin typeface="Cambria Math" panose="02040503050406030204" pitchFamily="18" charset="0"/>
                            </a:rPr>
                            <m:t>𝑥</m:t>
                          </m:r>
                        </m:sub>
                      </m:sSub>
                      <m:r>
                        <a:rPr kumimoji="1" lang="en-US" altLang="ja-JP" sz="2000" b="0" i="1" smtClean="0">
                          <a:latin typeface="Cambria Math" panose="02040503050406030204" pitchFamily="18" charset="0"/>
                          <a:ea typeface="+mn-ea"/>
                        </a:rPr>
                        <m:t>)</m:t>
                      </m:r>
                    </m:oMath>
                  </m:oMathPara>
                </a14:m>
                <a:endParaRPr kumimoji="1" lang="ja-JP" altLang="en-US" sz="2000" dirty="0">
                  <a:latin typeface="+mn-ea"/>
                  <a:ea typeface="+mn-ea"/>
                </a:endParaRPr>
              </a:p>
            </p:txBody>
          </p:sp>
        </mc:Choice>
        <mc:Fallback xmlns="">
          <p:sp>
            <p:nvSpPr>
              <p:cNvPr id="13" name="テキスト ボックス 12">
                <a:extLst>
                  <a:ext uri="{FF2B5EF4-FFF2-40B4-BE49-F238E27FC236}">
                    <a16:creationId xmlns:a16="http://schemas.microsoft.com/office/drawing/2014/main" id="{C8F98261-A546-446A-8F3B-FD7718E5FBDC}"/>
                  </a:ext>
                </a:extLst>
              </p:cNvPr>
              <p:cNvSpPr txBox="1">
                <a:spLocks noRot="1" noChangeAspect="1" noMove="1" noResize="1" noEditPoints="1" noAdjustHandles="1" noChangeArrowheads="1" noChangeShapeType="1" noTextEdit="1"/>
              </p:cNvSpPr>
              <p:nvPr/>
            </p:nvSpPr>
            <p:spPr>
              <a:xfrm>
                <a:off x="2036168" y="5304367"/>
                <a:ext cx="1947535" cy="400110"/>
              </a:xfrm>
              <a:prstGeom prst="rect">
                <a:avLst/>
              </a:prstGeom>
              <a:blipFill>
                <a:blip r:embed="rId3"/>
                <a:stretch>
                  <a:fillRect r="-2508" b="-10606"/>
                </a:stretch>
              </a:blipFill>
            </p:spPr>
            <p:txBody>
              <a:bodyPr/>
              <a:lstStyle/>
              <a:p>
                <a:r>
                  <a:rPr lang="ja-JP" altLang="en-US">
                    <a:noFill/>
                  </a:rPr>
                  <a:t> </a:t>
                </a:r>
              </a:p>
            </p:txBody>
          </p:sp>
        </mc:Fallback>
      </mc:AlternateContent>
      <p:grpSp>
        <p:nvGrpSpPr>
          <p:cNvPr id="23" name="グループ化 22">
            <a:extLst>
              <a:ext uri="{FF2B5EF4-FFF2-40B4-BE49-F238E27FC236}">
                <a16:creationId xmlns:a16="http://schemas.microsoft.com/office/drawing/2014/main" id="{DF787E80-B9AC-4B53-A0C5-26B3AD723EDA}"/>
              </a:ext>
            </a:extLst>
          </p:cNvPr>
          <p:cNvGrpSpPr/>
          <p:nvPr/>
        </p:nvGrpSpPr>
        <p:grpSpPr>
          <a:xfrm>
            <a:off x="1127448" y="5693536"/>
            <a:ext cx="2146253" cy="769229"/>
            <a:chOff x="1127448" y="5693536"/>
            <a:chExt cx="2146253" cy="769229"/>
          </a:xfrm>
        </p:grpSpPr>
        <p:pic>
          <p:nvPicPr>
            <p:cNvPr id="8" name="図 7">
              <a:extLst>
                <a:ext uri="{FF2B5EF4-FFF2-40B4-BE49-F238E27FC236}">
                  <a16:creationId xmlns:a16="http://schemas.microsoft.com/office/drawing/2014/main" id="{8AC94705-807D-4255-914E-85D898CC133D}"/>
                </a:ext>
              </a:extLst>
            </p:cNvPr>
            <p:cNvPicPr>
              <a:picLocks noChangeAspect="1"/>
            </p:cNvPicPr>
            <p:nvPr/>
          </p:nvPicPr>
          <p:blipFill rotWithShape="1">
            <a:blip r:embed="rId4">
              <a:extLst>
                <a:ext uri="{28A0092B-C50C-407E-A947-70E740481C1C}">
                  <a14:useLocalDpi xmlns:a14="http://schemas.microsoft.com/office/drawing/2010/main" val="0"/>
                </a:ext>
              </a:extLst>
            </a:blip>
            <a:srcRect b="15350"/>
            <a:stretch/>
          </p:blipFill>
          <p:spPr>
            <a:xfrm>
              <a:off x="1127448" y="5693536"/>
              <a:ext cx="908722" cy="769229"/>
            </a:xfrm>
            <a:prstGeom prst="rect">
              <a:avLst/>
            </a:prstGeom>
          </p:spPr>
        </p:pic>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6C80E3DF-D198-40F7-9547-7D8E6F17F8BD}"/>
                    </a:ext>
                  </a:extLst>
                </p:cNvPr>
                <p:cNvSpPr txBox="1"/>
                <p:nvPr/>
              </p:nvSpPr>
              <p:spPr>
                <a:xfrm>
                  <a:off x="2036168" y="5878095"/>
                  <a:ext cx="1237533"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mn-ea"/>
                          </a:rPr>
                          <m:t>𝑟</m:t>
                        </m:r>
                        <m:r>
                          <a:rPr kumimoji="1" lang="en-US" altLang="ja-JP" sz="2000" b="0" i="1" smtClean="0">
                            <a:latin typeface="Cambria Math" panose="02040503050406030204" pitchFamily="18" charset="0"/>
                            <a:ea typeface="Cambria Math" panose="02040503050406030204" pitchFamily="18" charset="0"/>
                          </a:rPr>
                          <m:t>∈{0,1}</m:t>
                        </m:r>
                      </m:oMath>
                    </m:oMathPara>
                  </a14:m>
                  <a:endParaRPr kumimoji="1" lang="ja-JP" altLang="en-US" sz="2000" dirty="0">
                    <a:latin typeface="+mn-ea"/>
                    <a:ea typeface="+mn-ea"/>
                  </a:endParaRPr>
                </a:p>
              </p:txBody>
            </p:sp>
          </mc:Choice>
          <mc:Fallback xmlns="">
            <p:sp>
              <p:nvSpPr>
                <p:cNvPr id="14" name="テキスト ボックス 13">
                  <a:extLst>
                    <a:ext uri="{FF2B5EF4-FFF2-40B4-BE49-F238E27FC236}">
                      <a16:creationId xmlns:a16="http://schemas.microsoft.com/office/drawing/2014/main" id="{6C80E3DF-D198-40F7-9547-7D8E6F17F8BD}"/>
                    </a:ext>
                  </a:extLst>
                </p:cNvPr>
                <p:cNvSpPr txBox="1">
                  <a:spLocks noRot="1" noChangeAspect="1" noMove="1" noResize="1" noEditPoints="1" noAdjustHandles="1" noChangeArrowheads="1" noChangeShapeType="1" noTextEdit="1"/>
                </p:cNvSpPr>
                <p:nvPr/>
              </p:nvSpPr>
              <p:spPr>
                <a:xfrm>
                  <a:off x="2036168" y="5878095"/>
                  <a:ext cx="1237533" cy="400110"/>
                </a:xfrm>
                <a:prstGeom prst="rect">
                  <a:avLst/>
                </a:prstGeom>
                <a:blipFill>
                  <a:blip r:embed="rId5"/>
                  <a:stretch>
                    <a:fillRect b="-10606"/>
                  </a:stretch>
                </a:blipFill>
              </p:spPr>
              <p:txBody>
                <a:bodyPr/>
                <a:lstStyle/>
                <a:p>
                  <a:r>
                    <a:rPr lang="ja-JP" altLang="en-US">
                      <a:noFill/>
                    </a:rPr>
                    <a:t> </a:t>
                  </a:r>
                </a:p>
              </p:txBody>
            </p:sp>
          </mc:Fallback>
        </mc:AlternateContent>
      </p:grpSp>
      <p:grpSp>
        <p:nvGrpSpPr>
          <p:cNvPr id="25" name="グループ化 24">
            <a:extLst>
              <a:ext uri="{FF2B5EF4-FFF2-40B4-BE49-F238E27FC236}">
                <a16:creationId xmlns:a16="http://schemas.microsoft.com/office/drawing/2014/main" id="{32FC9DF2-241D-447B-891D-C4236AB967CE}"/>
              </a:ext>
            </a:extLst>
          </p:cNvPr>
          <p:cNvGrpSpPr/>
          <p:nvPr/>
        </p:nvGrpSpPr>
        <p:grpSpPr>
          <a:xfrm>
            <a:off x="1127448" y="4536537"/>
            <a:ext cx="2407966" cy="778770"/>
            <a:chOff x="1127448" y="4554806"/>
            <a:chExt cx="2407966" cy="778770"/>
          </a:xfrm>
        </p:grpSpPr>
        <p:pic>
          <p:nvPicPr>
            <p:cNvPr id="7" name="図 6">
              <a:extLst>
                <a:ext uri="{FF2B5EF4-FFF2-40B4-BE49-F238E27FC236}">
                  <a16:creationId xmlns:a16="http://schemas.microsoft.com/office/drawing/2014/main" id="{1A63615C-2DC3-455C-BC0D-B0D263F5C482}"/>
                </a:ext>
              </a:extLst>
            </p:cNvPr>
            <p:cNvPicPr>
              <a:picLocks noChangeAspect="1"/>
            </p:cNvPicPr>
            <p:nvPr/>
          </p:nvPicPr>
          <p:blipFill rotWithShape="1">
            <a:blip r:embed="rId6">
              <a:extLst>
                <a:ext uri="{28A0092B-C50C-407E-A947-70E740481C1C}">
                  <a14:useLocalDpi xmlns:a14="http://schemas.microsoft.com/office/drawing/2010/main" val="0"/>
                </a:ext>
              </a:extLst>
            </a:blip>
            <a:srcRect b="14300"/>
            <a:stretch/>
          </p:blipFill>
          <p:spPr>
            <a:xfrm>
              <a:off x="1127448" y="4554806"/>
              <a:ext cx="908721" cy="778770"/>
            </a:xfrm>
            <a:prstGeom prst="rect">
              <a:avLst/>
            </a:prstGeom>
          </p:spPr>
        </p:pic>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CFA1B075-21FA-4FA0-8E3A-48FF18E54A13}"/>
                    </a:ext>
                  </a:extLst>
                </p:cNvPr>
                <p:cNvSpPr txBox="1"/>
                <p:nvPr/>
              </p:nvSpPr>
              <p:spPr>
                <a:xfrm>
                  <a:off x="2036168" y="4744136"/>
                  <a:ext cx="149924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i="1">
                                <a:latin typeface="Cambria Math" panose="02040503050406030204" pitchFamily="18" charset="0"/>
                              </a:rPr>
                            </m:ctrlPr>
                          </m:sSubPr>
                          <m:e>
                            <m:r>
                              <a:rPr kumimoji="1" lang="ja-JP" altLang="en-US" sz="2000" i="1">
                                <a:latin typeface="Cambria Math" panose="02040503050406030204" pitchFamily="18" charset="0"/>
                              </a:rPr>
                              <m:t>𝜃</m:t>
                            </m:r>
                          </m:e>
                          <m:sub>
                            <m:r>
                              <a:rPr kumimoji="1" lang="en-US" altLang="ja-JP" sz="2000" i="1">
                                <a:latin typeface="Cambria Math" panose="02040503050406030204" pitchFamily="18" charset="0"/>
                              </a:rPr>
                              <m:t>𝑥</m:t>
                            </m:r>
                          </m:sub>
                        </m:sSub>
                        <m:r>
                          <a:rPr kumimoji="1" lang="en-US" altLang="ja-JP" sz="2000" i="1">
                            <a:latin typeface="Cambria Math" panose="02040503050406030204" pitchFamily="18" charset="0"/>
                            <a:ea typeface="+mn-ea"/>
                          </a:rPr>
                          <m:t>∈</m:t>
                        </m:r>
                        <m:r>
                          <a:rPr kumimoji="1" lang="en-US" altLang="ja-JP" sz="2000" b="0" i="1" smtClean="0">
                            <a:latin typeface="Cambria Math" panose="02040503050406030204" pitchFamily="18" charset="0"/>
                            <a:ea typeface="+mn-ea"/>
                          </a:rPr>
                          <m:t>[0,1]</m:t>
                        </m:r>
                      </m:oMath>
                    </m:oMathPara>
                  </a14:m>
                  <a:endParaRPr kumimoji="1" lang="ja-JP" altLang="en-US" sz="2000" dirty="0">
                    <a:latin typeface="+mn-ea"/>
                    <a:ea typeface="+mn-ea"/>
                  </a:endParaRPr>
                </a:p>
              </p:txBody>
            </p:sp>
          </mc:Choice>
          <mc:Fallback xmlns="">
            <p:sp>
              <p:nvSpPr>
                <p:cNvPr id="15" name="テキスト ボックス 14">
                  <a:extLst>
                    <a:ext uri="{FF2B5EF4-FFF2-40B4-BE49-F238E27FC236}">
                      <a16:creationId xmlns:a16="http://schemas.microsoft.com/office/drawing/2014/main" id="{CFA1B075-21FA-4FA0-8E3A-48FF18E54A13}"/>
                    </a:ext>
                  </a:extLst>
                </p:cNvPr>
                <p:cNvSpPr txBox="1">
                  <a:spLocks noRot="1" noChangeAspect="1" noMove="1" noResize="1" noEditPoints="1" noAdjustHandles="1" noChangeArrowheads="1" noChangeShapeType="1" noTextEdit="1"/>
                </p:cNvSpPr>
                <p:nvPr/>
              </p:nvSpPr>
              <p:spPr>
                <a:xfrm>
                  <a:off x="2036168" y="4744136"/>
                  <a:ext cx="1499246" cy="400110"/>
                </a:xfrm>
                <a:prstGeom prst="rect">
                  <a:avLst/>
                </a:prstGeom>
                <a:blipFill>
                  <a:blip r:embed="rId7"/>
                  <a:stretch>
                    <a:fillRect b="-10606"/>
                  </a:stretch>
                </a:blipFill>
              </p:spPr>
              <p:txBody>
                <a:bodyPr/>
                <a:lstStyle/>
                <a:p>
                  <a:r>
                    <a:rPr lang="ja-JP" altLang="en-US">
                      <a:noFill/>
                    </a:rPr>
                    <a:t> </a:t>
                  </a:r>
                </a:p>
              </p:txBody>
            </p:sp>
          </mc:Fallback>
        </mc:AlternateContent>
      </p:grpSp>
      <p:grpSp>
        <p:nvGrpSpPr>
          <p:cNvPr id="24" name="グループ化 23">
            <a:extLst>
              <a:ext uri="{FF2B5EF4-FFF2-40B4-BE49-F238E27FC236}">
                <a16:creationId xmlns:a16="http://schemas.microsoft.com/office/drawing/2014/main" id="{32E32D10-3CA3-48A4-8729-EF3E7CB4BA9F}"/>
              </a:ext>
            </a:extLst>
          </p:cNvPr>
          <p:cNvGrpSpPr/>
          <p:nvPr/>
        </p:nvGrpSpPr>
        <p:grpSpPr>
          <a:xfrm>
            <a:off x="1127448" y="3053928"/>
            <a:ext cx="1584177" cy="750144"/>
            <a:chOff x="1127448" y="3053928"/>
            <a:chExt cx="1584177" cy="750144"/>
          </a:xfrm>
        </p:grpSpPr>
        <p:pic>
          <p:nvPicPr>
            <p:cNvPr id="6" name="図 5">
              <a:extLst>
                <a:ext uri="{FF2B5EF4-FFF2-40B4-BE49-F238E27FC236}">
                  <a16:creationId xmlns:a16="http://schemas.microsoft.com/office/drawing/2014/main" id="{FD7F7032-7755-4ED5-9920-D5CAA68FF705}"/>
                </a:ext>
              </a:extLst>
            </p:cNvPr>
            <p:cNvPicPr>
              <a:picLocks noChangeAspect="1"/>
            </p:cNvPicPr>
            <p:nvPr/>
          </p:nvPicPr>
          <p:blipFill rotWithShape="1">
            <a:blip r:embed="rId8">
              <a:extLst>
                <a:ext uri="{28A0092B-C50C-407E-A947-70E740481C1C}">
                  <a14:useLocalDpi xmlns:a14="http://schemas.microsoft.com/office/drawing/2010/main" val="0"/>
                </a:ext>
              </a:extLst>
            </a:blip>
            <a:srcRect b="17451"/>
            <a:stretch/>
          </p:blipFill>
          <p:spPr>
            <a:xfrm>
              <a:off x="1127448" y="3053928"/>
              <a:ext cx="908720" cy="750144"/>
            </a:xfrm>
            <a:prstGeom prst="rect">
              <a:avLst/>
            </a:prstGeom>
          </p:spPr>
        </p:pic>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FFE9F6C-81F9-478C-942D-E1AE92E5B2C0}"/>
                    </a:ext>
                  </a:extLst>
                </p:cNvPr>
                <p:cNvSpPr txBox="1"/>
                <p:nvPr/>
              </p:nvSpPr>
              <p:spPr>
                <a:xfrm>
                  <a:off x="2036169" y="3241510"/>
                  <a:ext cx="675456"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ja-JP" altLang="en-US" sz="2000" b="1" i="1" smtClean="0">
                            <a:latin typeface="Cambria Math" panose="02040503050406030204" pitchFamily="18" charset="0"/>
                            <a:ea typeface="+mn-ea"/>
                          </a:rPr>
                          <m:t>𝝁</m:t>
                        </m:r>
                        <m:r>
                          <a:rPr kumimoji="1" lang="en-US" altLang="ja-JP" sz="2000" b="0" i="1" smtClean="0">
                            <a:latin typeface="Cambria Math" panose="02040503050406030204" pitchFamily="18" charset="0"/>
                            <a:ea typeface="+mn-ea"/>
                          </a:rPr>
                          <m:t>,</m:t>
                        </m:r>
                        <m:r>
                          <a:rPr kumimoji="1" lang="el-GR" altLang="ja-JP" sz="2000" b="1" i="1" smtClean="0">
                            <a:latin typeface="Cambria Math" panose="02040503050406030204" pitchFamily="18" charset="0"/>
                            <a:ea typeface="Cambria Math" panose="02040503050406030204" pitchFamily="18" charset="0"/>
                          </a:rPr>
                          <m:t>𝜮</m:t>
                        </m:r>
                      </m:oMath>
                    </m:oMathPara>
                  </a14:m>
                  <a:endParaRPr kumimoji="1" lang="ja-JP" altLang="en-US" sz="2000" b="1" dirty="0">
                    <a:latin typeface="+mn-ea"/>
                    <a:ea typeface="+mn-ea"/>
                  </a:endParaRPr>
                </a:p>
              </p:txBody>
            </p:sp>
          </mc:Choice>
          <mc:Fallback xmlns="">
            <p:sp>
              <p:nvSpPr>
                <p:cNvPr id="17" name="テキスト ボックス 16">
                  <a:extLst>
                    <a:ext uri="{FF2B5EF4-FFF2-40B4-BE49-F238E27FC236}">
                      <a16:creationId xmlns:a16="http://schemas.microsoft.com/office/drawing/2014/main" id="{5FFE9F6C-81F9-478C-942D-E1AE92E5B2C0}"/>
                    </a:ext>
                  </a:extLst>
                </p:cNvPr>
                <p:cNvSpPr txBox="1">
                  <a:spLocks noRot="1" noChangeAspect="1" noMove="1" noResize="1" noEditPoints="1" noAdjustHandles="1" noChangeArrowheads="1" noChangeShapeType="1" noTextEdit="1"/>
                </p:cNvSpPr>
                <p:nvPr/>
              </p:nvSpPr>
              <p:spPr>
                <a:xfrm>
                  <a:off x="2036169" y="3241510"/>
                  <a:ext cx="675456" cy="400110"/>
                </a:xfrm>
                <a:prstGeom prst="rect">
                  <a:avLst/>
                </a:prstGeom>
                <a:blipFill>
                  <a:blip r:embed="rId9"/>
                  <a:stretch>
                    <a:fillRect b="-1538"/>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19" name="吹き出し: 四角形 18">
                <a:extLst>
                  <a:ext uri="{FF2B5EF4-FFF2-40B4-BE49-F238E27FC236}">
                    <a16:creationId xmlns:a16="http://schemas.microsoft.com/office/drawing/2014/main" id="{C2EDABCC-6FC7-4BC4-9215-2FE74136FEEE}"/>
                  </a:ext>
                </a:extLst>
              </p:cNvPr>
              <p:cNvSpPr/>
              <p:nvPr/>
            </p:nvSpPr>
            <p:spPr bwMode="auto">
              <a:xfrm>
                <a:off x="3983702" y="4653136"/>
                <a:ext cx="2256313" cy="1809629"/>
              </a:xfrm>
              <a:prstGeom prst="wedgeRectCallout">
                <a:avLst>
                  <a:gd name="adj1" fmla="val -76308"/>
                  <a:gd name="adj2" fmla="val -34708"/>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14:m>
                  <m:oMath xmlns:m="http://schemas.openxmlformats.org/officeDocument/2006/math">
                    <m:sSub>
                      <m:sSubPr>
                        <m:ctrlPr>
                          <a:rPr kumimoji="1" lang="en-US" altLang="ja-JP" sz="2000" b="0" i="1" u="none" strike="noStrike" kern="1200" cap="none" spc="0" normalizeH="0" baseline="0" noProof="0" smtClean="0">
                            <a:ln>
                              <a:noFill/>
                            </a:ln>
                            <a:solidFill>
                              <a:schemeClr val="bg1"/>
                            </a:solidFill>
                            <a:effectLst/>
                            <a:uLnTx/>
                            <a:uFillTx/>
                            <a:latin typeface="Cambria Math" panose="02040503050406030204" pitchFamily="18" charset="0"/>
                            <a:cs typeface="+mn-cs"/>
                          </a:rPr>
                        </m:ctrlPr>
                      </m:sSubPr>
                      <m:e>
                        <m:r>
                          <a:rPr kumimoji="1" lang="ja-JP" altLang="en-US" sz="2000" b="0" i="1" u="none" strike="noStrike" kern="1200" cap="none" spc="0" normalizeH="0" baseline="0" noProof="0">
                            <a:ln>
                              <a:noFill/>
                            </a:ln>
                            <a:solidFill>
                              <a:schemeClr val="bg1"/>
                            </a:solidFill>
                            <a:effectLst/>
                            <a:uLnTx/>
                            <a:uFillTx/>
                            <a:latin typeface="Cambria Math" panose="02040503050406030204" pitchFamily="18" charset="0"/>
                            <a:cs typeface="+mn-cs"/>
                          </a:rPr>
                          <m:t>𝜃</m:t>
                        </m:r>
                      </m:e>
                      <m:sub>
                        <m:r>
                          <a:rPr kumimoji="1" lang="en-US" altLang="ja-JP" sz="2000" b="0" i="1" u="none" strike="noStrike" kern="1200" cap="none" spc="0" normalizeH="0" baseline="0" noProof="0">
                            <a:ln>
                              <a:noFill/>
                            </a:ln>
                            <a:solidFill>
                              <a:schemeClr val="bg1"/>
                            </a:solidFill>
                            <a:effectLst/>
                            <a:uLnTx/>
                            <a:uFillTx/>
                            <a:latin typeface="Cambria Math" panose="02040503050406030204" pitchFamily="18" charset="0"/>
                            <a:cs typeface="+mn-cs"/>
                          </a:rPr>
                          <m:t>𝑥</m:t>
                        </m:r>
                      </m:sub>
                    </m:sSub>
                  </m:oMath>
                </a14:m>
                <a:r>
                  <a:rPr kumimoji="1" lang="ja-JP" altLang="en-US" sz="1800" b="1" dirty="0">
                    <a:solidFill>
                      <a:schemeClr val="bg1"/>
                    </a:solidFill>
                    <a:latin typeface="+mn-ea"/>
                    <a:ea typeface="+mn-ea"/>
                  </a:rPr>
                  <a:t>の事後分布を</a:t>
                </a:r>
                <a:endParaRPr kumimoji="1" lang="en-US" altLang="ja-JP" sz="1800" b="1" dirty="0">
                  <a:solidFill>
                    <a:schemeClr val="bg1"/>
                  </a:solidFill>
                  <a:latin typeface="+mn-ea"/>
                  <a:ea typeface="+mn-ea"/>
                </a:endParaRPr>
              </a:p>
              <a:p>
                <a:pPr algn="ctr">
                  <a:spcBef>
                    <a:spcPts val="600"/>
                  </a:spcBef>
                  <a:buClr>
                    <a:srgbClr val="BFBFBF"/>
                  </a:buClr>
                </a:pPr>
                <a:r>
                  <a:rPr kumimoji="1" lang="en-US" altLang="ja-JP" sz="1800" b="1" dirty="0">
                    <a:solidFill>
                      <a:schemeClr val="bg1"/>
                    </a:solidFill>
                    <a:latin typeface="+mn-ea"/>
                    <a:ea typeface="+mn-ea"/>
                  </a:rPr>
                  <a:t>MCMC</a:t>
                </a:r>
                <a:r>
                  <a:rPr kumimoji="1" lang="ja-JP" altLang="en-US" sz="1800" b="1" dirty="0">
                    <a:solidFill>
                      <a:schemeClr val="bg1"/>
                    </a:solidFill>
                    <a:latin typeface="+mn-ea"/>
                    <a:ea typeface="+mn-ea"/>
                  </a:rPr>
                  <a:t>によって</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推論し、その分布を</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用いてサンプリング</a:t>
                </a:r>
                <a:endParaRPr kumimoji="1" lang="en-US" altLang="ja-JP" sz="1800" b="1" dirty="0">
                  <a:solidFill>
                    <a:schemeClr val="bg1"/>
                  </a:solidFill>
                  <a:latin typeface="+mn-ea"/>
                  <a:ea typeface="+mn-ea"/>
                </a:endParaRPr>
              </a:p>
            </p:txBody>
          </p:sp>
        </mc:Choice>
        <mc:Fallback xmlns="">
          <p:sp>
            <p:nvSpPr>
              <p:cNvPr id="19" name="吹き出し: 四角形 18">
                <a:extLst>
                  <a:ext uri="{FF2B5EF4-FFF2-40B4-BE49-F238E27FC236}">
                    <a16:creationId xmlns:a16="http://schemas.microsoft.com/office/drawing/2014/main" id="{C2EDABCC-6FC7-4BC4-9215-2FE74136FEEE}"/>
                  </a:ext>
                </a:extLst>
              </p:cNvPr>
              <p:cNvSpPr>
                <a:spLocks noRot="1" noChangeAspect="1" noMove="1" noResize="1" noEditPoints="1" noAdjustHandles="1" noChangeArrowheads="1" noChangeShapeType="1" noTextEdit="1"/>
              </p:cNvSpPr>
              <p:nvPr/>
            </p:nvSpPr>
            <p:spPr bwMode="auto">
              <a:xfrm>
                <a:off x="3983702" y="4653136"/>
                <a:ext cx="2256313" cy="1809629"/>
              </a:xfrm>
              <a:prstGeom prst="wedgeRectCallout">
                <a:avLst>
                  <a:gd name="adj1" fmla="val -76308"/>
                  <a:gd name="adj2" fmla="val -34708"/>
                </a:avLst>
              </a:prstGeom>
              <a:blipFill>
                <a:blip r:embed="rId10"/>
                <a:stretch>
                  <a:fillRect r="-1706"/>
                </a:stretch>
              </a:blipFill>
              <a:ln w="9525" cap="flat" cmpd="sng" algn="ctr">
                <a:noFill/>
                <a:prstDash val="solid"/>
                <a:round/>
                <a:headEnd type="none" w="med" len="med"/>
                <a:tailEnd type="triangle" w="med" len="med"/>
              </a:ln>
              <a:effectLst/>
            </p:spPr>
            <p:txBody>
              <a:bodyPr/>
              <a:lstStyle/>
              <a:p>
                <a:r>
                  <a:rPr lang="ja-JP" altLang="en-US">
                    <a:noFill/>
                  </a:rPr>
                  <a:t> </a:t>
                </a:r>
              </a:p>
            </p:txBody>
          </p:sp>
        </mc:Fallback>
      </mc:AlternateContent>
      <p:grpSp>
        <p:nvGrpSpPr>
          <p:cNvPr id="26" name="グループ化 25">
            <a:extLst>
              <a:ext uri="{FF2B5EF4-FFF2-40B4-BE49-F238E27FC236}">
                <a16:creationId xmlns:a16="http://schemas.microsoft.com/office/drawing/2014/main" id="{81FC1F60-B965-40EA-844D-61A66226B4C6}"/>
              </a:ext>
            </a:extLst>
          </p:cNvPr>
          <p:cNvGrpSpPr/>
          <p:nvPr/>
        </p:nvGrpSpPr>
        <p:grpSpPr>
          <a:xfrm>
            <a:off x="2036168" y="3793132"/>
            <a:ext cx="2475653" cy="754345"/>
            <a:chOff x="2036168" y="3732644"/>
            <a:chExt cx="2475653" cy="754345"/>
          </a:xfrm>
        </p:grpSpPr>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03B0488C-E783-497D-BB0B-D9821D48834F}"/>
                    </a:ext>
                  </a:extLst>
                </p:cNvPr>
                <p:cNvSpPr txBox="1"/>
                <p:nvPr/>
              </p:nvSpPr>
              <p:spPr>
                <a:xfrm>
                  <a:off x="2036168" y="3732644"/>
                  <a:ext cx="1237533"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000" b="1" i="1" smtClean="0">
                            <a:latin typeface="Cambria Math" panose="02040503050406030204" pitchFamily="18" charset="0"/>
                            <a:ea typeface="+mn-ea"/>
                          </a:rPr>
                          <m:t>𝒘</m:t>
                        </m:r>
                        <m:r>
                          <a:rPr kumimoji="1" lang="en-US" altLang="ja-JP" sz="2000" b="0" i="1" smtClean="0">
                            <a:latin typeface="Cambria Math" panose="02040503050406030204" pitchFamily="18" charset="0"/>
                            <a:ea typeface="+mn-ea"/>
                          </a:rPr>
                          <m:t>~</m:t>
                        </m:r>
                        <m:r>
                          <a:rPr kumimoji="1" lang="ja-JP" altLang="en-US" sz="2000" b="0" i="1" smtClean="0">
                            <a:latin typeface="Cambria Math" panose="02040503050406030204" pitchFamily="18" charset="0"/>
                            <a:ea typeface="+mn-ea"/>
                          </a:rPr>
                          <m:t>𝒩</m:t>
                        </m:r>
                        <m:r>
                          <a:rPr kumimoji="1" lang="en-US" altLang="ja-JP" sz="2000" b="0" i="1" smtClean="0">
                            <a:latin typeface="Cambria Math" panose="02040503050406030204" pitchFamily="18" charset="0"/>
                            <a:ea typeface="+mn-ea"/>
                          </a:rPr>
                          <m:t>(</m:t>
                        </m:r>
                        <m:r>
                          <a:rPr kumimoji="1" lang="ja-JP" altLang="en-US" sz="2000" b="1" i="1">
                            <a:latin typeface="Cambria Math" panose="02040503050406030204" pitchFamily="18" charset="0"/>
                          </a:rPr>
                          <m:t>𝝁</m:t>
                        </m:r>
                        <m:r>
                          <a:rPr kumimoji="1" lang="en-US" altLang="ja-JP" sz="2000" i="1">
                            <a:latin typeface="Cambria Math" panose="02040503050406030204" pitchFamily="18" charset="0"/>
                          </a:rPr>
                          <m:t>,</m:t>
                        </m:r>
                        <m:r>
                          <a:rPr kumimoji="1" lang="el-GR" altLang="ja-JP" sz="2000" b="1" i="1" smtClean="0">
                            <a:latin typeface="Cambria Math" panose="02040503050406030204" pitchFamily="18" charset="0"/>
                            <a:ea typeface="Cambria Math" panose="02040503050406030204" pitchFamily="18" charset="0"/>
                          </a:rPr>
                          <m:t>𝜮</m:t>
                        </m:r>
                        <m:r>
                          <a:rPr kumimoji="1" lang="en-US" altLang="ja-JP" sz="2000" b="0" i="1" smtClean="0">
                            <a:latin typeface="Cambria Math" panose="02040503050406030204" pitchFamily="18" charset="0"/>
                            <a:ea typeface="+mn-ea"/>
                          </a:rPr>
                          <m:t>)</m:t>
                        </m:r>
                      </m:oMath>
                    </m:oMathPara>
                  </a14:m>
                  <a:endParaRPr kumimoji="1" lang="ja-JP" altLang="en-US" sz="2000" dirty="0">
                    <a:latin typeface="+mn-ea"/>
                    <a:ea typeface="+mn-ea"/>
                  </a:endParaRPr>
                </a:p>
              </p:txBody>
            </p:sp>
          </mc:Choice>
          <mc:Fallback xmlns="">
            <p:sp>
              <p:nvSpPr>
                <p:cNvPr id="16" name="テキスト ボックス 15">
                  <a:extLst>
                    <a:ext uri="{FF2B5EF4-FFF2-40B4-BE49-F238E27FC236}">
                      <a16:creationId xmlns:a16="http://schemas.microsoft.com/office/drawing/2014/main" id="{03B0488C-E783-497D-BB0B-D9821D48834F}"/>
                    </a:ext>
                  </a:extLst>
                </p:cNvPr>
                <p:cNvSpPr txBox="1">
                  <a:spLocks noRot="1" noChangeAspect="1" noMove="1" noResize="1" noEditPoints="1" noAdjustHandles="1" noChangeArrowheads="1" noChangeShapeType="1" noTextEdit="1"/>
                </p:cNvSpPr>
                <p:nvPr/>
              </p:nvSpPr>
              <p:spPr>
                <a:xfrm>
                  <a:off x="2036168" y="3732644"/>
                  <a:ext cx="1237533" cy="400110"/>
                </a:xfrm>
                <a:prstGeom prst="rect">
                  <a:avLst/>
                </a:prstGeom>
                <a:blipFill>
                  <a:blip r:embed="rId11"/>
                  <a:stretch>
                    <a:fillRect r="-19704" b="-1060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BF3FCC13-8411-4642-837B-B22FC77E7AAF}"/>
                    </a:ext>
                  </a:extLst>
                </p:cNvPr>
                <p:cNvSpPr txBox="1"/>
                <p:nvPr/>
              </p:nvSpPr>
              <p:spPr>
                <a:xfrm>
                  <a:off x="2036168" y="4086879"/>
                  <a:ext cx="2475653"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kumimoji="1" lang="en-US" altLang="ja-JP" sz="2000" i="0" smtClean="0">
                            <a:latin typeface="Cambria Math" panose="02040503050406030204" pitchFamily="18" charset="0"/>
                            <a:ea typeface="+mn-ea"/>
                          </a:rPr>
                          <m:t>logit</m:t>
                        </m:r>
                        <m:r>
                          <m:rPr>
                            <m:nor/>
                          </m:rPr>
                          <a:rPr kumimoji="1" lang="en-US" altLang="ja-JP" sz="2000" b="0" i="0" smtClean="0">
                            <a:latin typeface="Cambria Math" panose="02040503050406030204" pitchFamily="18" charset="0"/>
                            <a:ea typeface="+mn-ea"/>
                          </a:rPr>
                          <m:t>(</m:t>
                        </m:r>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𝑥</m:t>
                            </m:r>
                          </m:sub>
                        </m:sSub>
                        <m:r>
                          <m:rPr>
                            <m:nor/>
                          </m:rPr>
                          <a:rPr kumimoji="1" lang="en-US" altLang="ja-JP" sz="2000" b="0" i="0" smtClean="0">
                            <a:latin typeface="Cambria Math" panose="02040503050406030204" pitchFamily="18" charset="0"/>
                            <a:ea typeface="+mn-ea"/>
                          </a:rPr>
                          <m:t>)</m:t>
                        </m:r>
                        <m:r>
                          <a:rPr kumimoji="1" lang="en-US" altLang="ja-JP" sz="2000" b="0" i="1" smtClean="0">
                            <a:latin typeface="Cambria Math" panose="02040503050406030204" pitchFamily="18" charset="0"/>
                            <a:ea typeface="+mn-ea"/>
                          </a:rPr>
                          <m:t>=</m:t>
                        </m:r>
                        <m:sSup>
                          <m:sSupPr>
                            <m:ctrlPr>
                              <a:rPr kumimoji="1" lang="en-US" altLang="ja-JP" sz="2000" b="0" i="1" smtClean="0">
                                <a:latin typeface="Cambria Math" panose="02040503050406030204" pitchFamily="18" charset="0"/>
                                <a:ea typeface="+mn-ea"/>
                              </a:rPr>
                            </m:ctrlPr>
                          </m:sSupPr>
                          <m:e>
                            <m:r>
                              <a:rPr kumimoji="1" lang="ja-JP" altLang="en-US" sz="2000" i="1">
                                <a:latin typeface="Cambria Math" panose="02040503050406030204" pitchFamily="18" charset="0"/>
                              </a:rPr>
                              <m:t>𝜙</m:t>
                            </m:r>
                            <m:d>
                              <m:dPr>
                                <m:ctrlPr>
                                  <a:rPr kumimoji="1" lang="en-US" altLang="ja-JP" sz="2000" i="1">
                                    <a:latin typeface="Cambria Math" panose="02040503050406030204" pitchFamily="18" charset="0"/>
                                  </a:rPr>
                                </m:ctrlPr>
                              </m:dPr>
                              <m:e>
                                <m:r>
                                  <a:rPr kumimoji="1" lang="en-US" altLang="ja-JP" sz="2000" b="1" i="1">
                                    <a:latin typeface="Cambria Math" panose="02040503050406030204" pitchFamily="18" charset="0"/>
                                  </a:rPr>
                                  <m:t>𝒙</m:t>
                                </m:r>
                              </m:e>
                            </m:d>
                          </m:e>
                          <m:sup>
                            <m:r>
                              <a:rPr kumimoji="1" lang="en-US" altLang="ja-JP" sz="2000" b="0" i="1" smtClean="0">
                                <a:latin typeface="Cambria Math" panose="02040503050406030204" pitchFamily="18" charset="0"/>
                                <a:ea typeface="+mn-ea"/>
                              </a:rPr>
                              <m:t>𝑇</m:t>
                            </m:r>
                          </m:sup>
                        </m:sSup>
                        <m:r>
                          <a:rPr kumimoji="1" lang="en-US" altLang="ja-JP" sz="2000" b="1" i="1" smtClean="0">
                            <a:latin typeface="Cambria Math" panose="02040503050406030204" pitchFamily="18" charset="0"/>
                            <a:ea typeface="+mn-ea"/>
                          </a:rPr>
                          <m:t>𝒘</m:t>
                        </m:r>
                      </m:oMath>
                    </m:oMathPara>
                  </a14:m>
                  <a:endParaRPr kumimoji="1" lang="ja-JP" altLang="en-US" sz="2000" dirty="0">
                    <a:latin typeface="+mn-ea"/>
                    <a:ea typeface="+mn-ea"/>
                  </a:endParaRPr>
                </a:p>
              </p:txBody>
            </p:sp>
          </mc:Choice>
          <mc:Fallback xmlns="">
            <p:sp>
              <p:nvSpPr>
                <p:cNvPr id="20" name="テキスト ボックス 19">
                  <a:extLst>
                    <a:ext uri="{FF2B5EF4-FFF2-40B4-BE49-F238E27FC236}">
                      <a16:creationId xmlns:a16="http://schemas.microsoft.com/office/drawing/2014/main" id="{BF3FCC13-8411-4642-837B-B22FC77E7AAF}"/>
                    </a:ext>
                  </a:extLst>
                </p:cNvPr>
                <p:cNvSpPr txBox="1">
                  <a:spLocks noRot="1" noChangeAspect="1" noMove="1" noResize="1" noEditPoints="1" noAdjustHandles="1" noChangeArrowheads="1" noChangeShapeType="1" noTextEdit="1"/>
                </p:cNvSpPr>
                <p:nvPr/>
              </p:nvSpPr>
              <p:spPr>
                <a:xfrm>
                  <a:off x="2036168" y="4086879"/>
                  <a:ext cx="2475653" cy="400110"/>
                </a:xfrm>
                <a:prstGeom prst="rect">
                  <a:avLst/>
                </a:prstGeom>
                <a:blipFill>
                  <a:blip r:embed="rId12"/>
                  <a:stretch>
                    <a:fillRect b="-12121"/>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2385344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C307E0-84E3-4E3C-9B13-CEE590B762DE}"/>
              </a:ext>
            </a:extLst>
          </p:cNvPr>
          <p:cNvSpPr>
            <a:spLocks noGrp="1"/>
          </p:cNvSpPr>
          <p:nvPr>
            <p:ph type="title"/>
          </p:nvPr>
        </p:nvSpPr>
        <p:spPr/>
        <p:txBody>
          <a:bodyPr/>
          <a:lstStyle/>
          <a:p>
            <a:r>
              <a:rPr kumimoji="1" lang="en-US" altLang="ja-JP" dirty="0"/>
              <a:t>MCMC</a:t>
            </a:r>
            <a:r>
              <a:rPr kumimoji="1" lang="ja-JP" altLang="en-US" dirty="0"/>
              <a:t>によるトンプソン抽出 結果</a:t>
            </a:r>
          </a:p>
        </p:txBody>
      </p:sp>
      <p:sp>
        <p:nvSpPr>
          <p:cNvPr id="3" name="コンテンツ プレースホルダー 2">
            <a:extLst>
              <a:ext uri="{FF2B5EF4-FFF2-40B4-BE49-F238E27FC236}">
                <a16:creationId xmlns:a16="http://schemas.microsoft.com/office/drawing/2014/main" id="{38DDB202-2F34-4624-8F16-93D5791A26C3}"/>
              </a:ext>
            </a:extLst>
          </p:cNvPr>
          <p:cNvSpPr>
            <a:spLocks noGrp="1"/>
          </p:cNvSpPr>
          <p:nvPr>
            <p:ph idx="1"/>
          </p:nvPr>
        </p:nvSpPr>
        <p:spPr/>
        <p:txBody>
          <a:bodyPr/>
          <a:lstStyle/>
          <a:p>
            <a:r>
              <a:rPr kumimoji="1" lang="ja-JP" altLang="en-US" dirty="0"/>
              <a:t>非常によい成果を挙げているが、計算時間がかかりすぎる</a:t>
            </a:r>
          </a:p>
        </p:txBody>
      </p:sp>
      <p:sp>
        <p:nvSpPr>
          <p:cNvPr id="4" name="スライド番号プレースホルダー 3">
            <a:extLst>
              <a:ext uri="{FF2B5EF4-FFF2-40B4-BE49-F238E27FC236}">
                <a16:creationId xmlns:a16="http://schemas.microsoft.com/office/drawing/2014/main" id="{6B13B651-812D-4A09-8C69-7E574F10A3E9}"/>
              </a:ext>
            </a:extLst>
          </p:cNvPr>
          <p:cNvSpPr>
            <a:spLocks noGrp="1"/>
          </p:cNvSpPr>
          <p:nvPr>
            <p:ph type="sldNum" sz="quarter" idx="10"/>
          </p:nvPr>
        </p:nvSpPr>
        <p:spPr/>
        <p:txBody>
          <a:bodyPr/>
          <a:lstStyle/>
          <a:p>
            <a:fld id="{F7D9C81F-6F51-475F-ABDF-7FEE4B0A1340}" type="slidenum">
              <a:rPr lang="en-US" altLang="ja-JP" smtClean="0"/>
              <a:pPr/>
              <a:t>28</a:t>
            </a:fld>
            <a:endParaRPr lang="en-US" altLang="ja-JP" dirty="0"/>
          </a:p>
        </p:txBody>
      </p:sp>
      <p:pic>
        <p:nvPicPr>
          <p:cNvPr id="5" name="図 4">
            <a:extLst>
              <a:ext uri="{FF2B5EF4-FFF2-40B4-BE49-F238E27FC236}">
                <a16:creationId xmlns:a16="http://schemas.microsoft.com/office/drawing/2014/main" id="{DC39F3CA-3ADA-4D10-A5EB-1F2079E6C5A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5014" y="1981091"/>
            <a:ext cx="6287943" cy="4191962"/>
          </a:xfrm>
          <a:prstGeom prst="rect">
            <a:avLst/>
          </a:prstGeom>
        </p:spPr>
      </p:pic>
      <p:sp>
        <p:nvSpPr>
          <p:cNvPr id="6" name="テキスト ボックス 5">
            <a:extLst>
              <a:ext uri="{FF2B5EF4-FFF2-40B4-BE49-F238E27FC236}">
                <a16:creationId xmlns:a16="http://schemas.microsoft.com/office/drawing/2014/main" id="{8B378E1C-CE83-481E-8077-4DDE4CA9DAE5}"/>
              </a:ext>
            </a:extLst>
          </p:cNvPr>
          <p:cNvSpPr txBox="1"/>
          <p:nvPr/>
        </p:nvSpPr>
        <p:spPr>
          <a:xfrm>
            <a:off x="6096000" y="2204864"/>
            <a:ext cx="3048972" cy="276999"/>
          </a:xfrm>
          <a:prstGeom prst="rect">
            <a:avLst/>
          </a:prstGeom>
          <a:noFill/>
        </p:spPr>
        <p:txBody>
          <a:bodyPr wrap="square" rtlCol="0">
            <a:spAutoFit/>
          </a:bodyPr>
          <a:lstStyle/>
          <a:p>
            <a:pPr algn="l"/>
            <a:r>
              <a:rPr kumimoji="1" lang="en-US" altLang="ja-JP" sz="1200" dirty="0">
                <a:latin typeface="+mn-ea"/>
                <a:ea typeface="+mn-ea"/>
              </a:rPr>
              <a:t>T=1000</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D6A9F507-E185-4265-B2B4-E5A6F8B71F3B}"/>
                  </a:ext>
                </a:extLst>
              </p:cNvPr>
              <p:cNvSpPr txBox="1"/>
              <p:nvPr/>
            </p:nvSpPr>
            <p:spPr>
              <a:xfrm>
                <a:off x="6096000" y="2693238"/>
                <a:ext cx="1368152" cy="523220"/>
              </a:xfrm>
              <a:prstGeom prst="rect">
                <a:avLst/>
              </a:prstGeom>
              <a:noFill/>
            </p:spPr>
            <p:txBody>
              <a:bodyPr wrap="square" rtlCol="0">
                <a:spAutoFit/>
              </a:bodyPr>
              <a:lstStyle/>
              <a:p>
                <a:r>
                  <a:rPr kumimoji="1" lang="ja-JP" altLang="en-US" b="1" dirty="0"/>
                  <a:t> </a:t>
                </a:r>
                <a14:m>
                  <m:oMath xmlns:m="http://schemas.openxmlformats.org/officeDocument/2006/math">
                    <m:r>
                      <a:rPr kumimoji="1" lang="ja-JP" altLang="en-US" b="1" i="1">
                        <a:latin typeface="Cambria Math" panose="02040503050406030204" pitchFamily="18" charset="0"/>
                      </a:rPr>
                      <m:t>𝝁</m:t>
                    </m:r>
                    <m:r>
                      <a:rPr kumimoji="1" lang="en-US" altLang="ja-JP" sz="1400" b="0" i="1" smtClean="0">
                        <a:latin typeface="Cambria Math" panose="02040503050406030204" pitchFamily="18" charset="0"/>
                      </a:rPr>
                      <m:t>=</m:t>
                    </m:r>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(0,0,0)</m:t>
                        </m:r>
                      </m:e>
                      <m:sup>
                        <m:r>
                          <a:rPr kumimoji="1" lang="en-US" altLang="ja-JP" sz="1400" b="0" i="1" smtClean="0">
                            <a:latin typeface="Cambria Math" panose="02040503050406030204" pitchFamily="18" charset="0"/>
                          </a:rPr>
                          <m:t>𝑇</m:t>
                        </m:r>
                      </m:sup>
                    </m:sSup>
                  </m:oMath>
                </a14:m>
                <a:endParaRPr kumimoji="1" lang="en-US" altLang="ja-JP" dirty="0"/>
              </a:p>
              <a:p>
                <a:r>
                  <a:rPr kumimoji="1" lang="en-US" altLang="ja-JP" b="1" dirty="0">
                    <a:ea typeface="Cambria Math" panose="02040503050406030204" pitchFamily="18" charset="0"/>
                  </a:rPr>
                  <a:t> </a:t>
                </a:r>
                <a14:m>
                  <m:oMath xmlns:m="http://schemas.openxmlformats.org/officeDocument/2006/math">
                    <m:r>
                      <a:rPr kumimoji="1" lang="el-GR" altLang="ja-JP" b="1" i="1">
                        <a:latin typeface="Cambria Math" panose="02040503050406030204" pitchFamily="18" charset="0"/>
                        <a:ea typeface="Cambria Math" panose="02040503050406030204" pitchFamily="18" charset="0"/>
                      </a:rPr>
                      <m:t>𝜮</m:t>
                    </m:r>
                    <m:r>
                      <a:rPr kumimoji="1" lang="en-US" altLang="ja-JP" b="0" i="1" smtClean="0">
                        <a:latin typeface="Cambria Math" panose="02040503050406030204" pitchFamily="18" charset="0"/>
                        <a:ea typeface="+mn-ea"/>
                      </a:rPr>
                      <m:t>=10</m:t>
                    </m:r>
                    <m:sSub>
                      <m:sSubPr>
                        <m:ctrlPr>
                          <a:rPr kumimoji="1" lang="en-US" altLang="ja-JP" b="0" i="1" smtClean="0">
                            <a:latin typeface="Cambria Math" panose="02040503050406030204" pitchFamily="18" charset="0"/>
                            <a:ea typeface="+mn-ea"/>
                          </a:rPr>
                        </m:ctrlPr>
                      </m:sSubPr>
                      <m:e>
                        <m:r>
                          <a:rPr kumimoji="1" lang="en-US" altLang="ja-JP" b="0" i="1" smtClean="0">
                            <a:latin typeface="Cambria Math" panose="02040503050406030204" pitchFamily="18" charset="0"/>
                            <a:ea typeface="+mn-ea"/>
                          </a:rPr>
                          <m:t>𝐼</m:t>
                        </m:r>
                      </m:e>
                      <m:sub>
                        <m:r>
                          <a:rPr kumimoji="1" lang="en-US" altLang="ja-JP" b="0" i="1" smtClean="0">
                            <a:latin typeface="Cambria Math" panose="02040503050406030204" pitchFamily="18" charset="0"/>
                            <a:ea typeface="+mn-ea"/>
                          </a:rPr>
                          <m:t>3</m:t>
                        </m:r>
                      </m:sub>
                    </m:sSub>
                  </m:oMath>
                </a14:m>
                <a:endParaRPr kumimoji="1" lang="en-US" altLang="ja-JP" dirty="0">
                  <a:ea typeface="+mn-ea"/>
                </a:endParaRPr>
              </a:p>
            </p:txBody>
          </p:sp>
        </mc:Choice>
        <mc:Fallback xmlns="">
          <p:sp>
            <p:nvSpPr>
              <p:cNvPr id="7" name="テキスト ボックス 6">
                <a:extLst>
                  <a:ext uri="{FF2B5EF4-FFF2-40B4-BE49-F238E27FC236}">
                    <a16:creationId xmlns:a16="http://schemas.microsoft.com/office/drawing/2014/main" id="{D6A9F507-E185-4265-B2B4-E5A6F8B71F3B}"/>
                  </a:ext>
                </a:extLst>
              </p:cNvPr>
              <p:cNvSpPr txBox="1">
                <a:spLocks noRot="1" noChangeAspect="1" noMove="1" noResize="1" noEditPoints="1" noAdjustHandles="1" noChangeArrowheads="1" noChangeShapeType="1" noTextEdit="1"/>
              </p:cNvSpPr>
              <p:nvPr/>
            </p:nvSpPr>
            <p:spPr>
              <a:xfrm>
                <a:off x="6096000" y="2693238"/>
                <a:ext cx="1368152" cy="523220"/>
              </a:xfrm>
              <a:prstGeom prst="rect">
                <a:avLst/>
              </a:prstGeom>
              <a:blipFill>
                <a:blip r:embed="rId3"/>
                <a:stretch>
                  <a:fillRect/>
                </a:stretch>
              </a:blipFill>
            </p:spPr>
            <p:txBody>
              <a:bodyPr/>
              <a:lstStyle/>
              <a:p>
                <a:r>
                  <a:rPr lang="ja-JP" altLang="en-US">
                    <a:noFill/>
                  </a:rPr>
                  <a:t> </a:t>
                </a:r>
              </a:p>
            </p:txBody>
          </p:sp>
        </mc:Fallback>
      </mc:AlternateContent>
      <p:sp>
        <p:nvSpPr>
          <p:cNvPr id="8" name="吹き出し: 四角形 7">
            <a:extLst>
              <a:ext uri="{FF2B5EF4-FFF2-40B4-BE49-F238E27FC236}">
                <a16:creationId xmlns:a16="http://schemas.microsoft.com/office/drawing/2014/main" id="{393D5E99-1A65-4327-8473-E2944538F046}"/>
              </a:ext>
            </a:extLst>
          </p:cNvPr>
          <p:cNvSpPr/>
          <p:nvPr/>
        </p:nvSpPr>
        <p:spPr bwMode="auto">
          <a:xfrm>
            <a:off x="767408" y="5949280"/>
            <a:ext cx="2487562" cy="783690"/>
          </a:xfrm>
          <a:prstGeom prst="wedgeRectCallout">
            <a:avLst>
              <a:gd name="adj1" fmla="val -17703"/>
              <a:gd name="adj2" fmla="val -92090"/>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各腕とベルヌーイ分布の</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パラメータの値</a:t>
            </a:r>
            <a:endParaRPr kumimoji="1" lang="en-US" altLang="ja-JP" sz="1600" b="1" dirty="0">
              <a:solidFill>
                <a:schemeClr val="bg1"/>
              </a:solidFill>
              <a:latin typeface="+mn-ea"/>
              <a:ea typeface="+mn-ea"/>
            </a:endParaRPr>
          </a:p>
        </p:txBody>
      </p:sp>
      <p:sp>
        <p:nvSpPr>
          <p:cNvPr id="9" name="吹き出し: 四角形 8">
            <a:extLst>
              <a:ext uri="{FF2B5EF4-FFF2-40B4-BE49-F238E27FC236}">
                <a16:creationId xmlns:a16="http://schemas.microsoft.com/office/drawing/2014/main" id="{A2EE88D1-C0FA-4234-A331-BBC801B8EC59}"/>
              </a:ext>
            </a:extLst>
          </p:cNvPr>
          <p:cNvSpPr/>
          <p:nvPr/>
        </p:nvSpPr>
        <p:spPr bwMode="auto">
          <a:xfrm>
            <a:off x="6475812" y="3356701"/>
            <a:ext cx="1368152" cy="783690"/>
          </a:xfrm>
          <a:prstGeom prst="wedgeRectCallout">
            <a:avLst>
              <a:gd name="adj1" fmla="val -66369"/>
              <a:gd name="adj2" fmla="val -29361"/>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正解率</a:t>
            </a:r>
            <a:r>
              <a:rPr kumimoji="1" lang="en-US" altLang="ja-JP" sz="1600" b="1" dirty="0">
                <a:solidFill>
                  <a:schemeClr val="bg1"/>
                </a:solidFill>
                <a:latin typeface="+mn-ea"/>
                <a:ea typeface="+mn-ea"/>
              </a:rPr>
              <a:t>90%!</a:t>
            </a:r>
          </a:p>
        </p:txBody>
      </p:sp>
      <p:sp>
        <p:nvSpPr>
          <p:cNvPr id="10" name="吹き出し: 四角形 9">
            <a:extLst>
              <a:ext uri="{FF2B5EF4-FFF2-40B4-BE49-F238E27FC236}">
                <a16:creationId xmlns:a16="http://schemas.microsoft.com/office/drawing/2014/main" id="{8E0A8776-C1FB-461B-A0C2-C93E6F0D3802}"/>
              </a:ext>
            </a:extLst>
          </p:cNvPr>
          <p:cNvSpPr/>
          <p:nvPr/>
        </p:nvSpPr>
        <p:spPr bwMode="auto">
          <a:xfrm>
            <a:off x="3994845" y="5949280"/>
            <a:ext cx="3060506" cy="783690"/>
          </a:xfrm>
          <a:prstGeom prst="wedgeRectCallout">
            <a:avLst>
              <a:gd name="adj1" fmla="val -23305"/>
              <a:gd name="adj2" fmla="val -95007"/>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600" b="1" dirty="0">
                <a:solidFill>
                  <a:schemeClr val="bg1"/>
                </a:solidFill>
                <a:latin typeface="+mn-ea"/>
                <a:ea typeface="+mn-ea"/>
              </a:rPr>
              <a:t>MCMC</a:t>
            </a:r>
            <a:r>
              <a:rPr kumimoji="1" lang="ja-JP" altLang="en-US" sz="1600" b="1" dirty="0">
                <a:solidFill>
                  <a:schemeClr val="bg1"/>
                </a:solidFill>
                <a:latin typeface="+mn-ea"/>
                <a:ea typeface="+mn-ea"/>
              </a:rPr>
              <a:t>によるトンプソン抽出が</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各腕を選択した回数</a:t>
            </a:r>
            <a:endParaRPr kumimoji="1" lang="en-US" altLang="ja-JP" sz="1600" b="1" dirty="0">
              <a:solidFill>
                <a:schemeClr val="bg1"/>
              </a:solidFill>
              <a:latin typeface="+mn-ea"/>
              <a:ea typeface="+mn-ea"/>
            </a:endParaRPr>
          </a:p>
        </p:txBody>
      </p:sp>
      <p:sp>
        <p:nvSpPr>
          <p:cNvPr id="12" name="テキスト ボックス 11">
            <a:extLst>
              <a:ext uri="{FF2B5EF4-FFF2-40B4-BE49-F238E27FC236}">
                <a16:creationId xmlns:a16="http://schemas.microsoft.com/office/drawing/2014/main" id="{9FC7DC36-7436-4077-AFD8-C47C1A04750D}"/>
              </a:ext>
            </a:extLst>
          </p:cNvPr>
          <p:cNvSpPr txBox="1"/>
          <p:nvPr/>
        </p:nvSpPr>
        <p:spPr>
          <a:xfrm>
            <a:off x="7159888" y="4716896"/>
            <a:ext cx="4662526" cy="1846659"/>
          </a:xfrm>
          <a:prstGeom prst="rect">
            <a:avLst/>
          </a:prstGeom>
          <a:noFill/>
        </p:spPr>
        <p:txBody>
          <a:bodyPr wrap="square" rtlCol="0">
            <a:spAutoFit/>
          </a:bodyPr>
          <a:lstStyle/>
          <a:p>
            <a:r>
              <a:rPr kumimoji="1" lang="ja-JP" altLang="en-US" sz="1800" dirty="0">
                <a:latin typeface="+mn-ea"/>
                <a:ea typeface="+mn-ea"/>
              </a:rPr>
              <a:t>ただし、</a:t>
            </a:r>
            <a:r>
              <a:rPr kumimoji="1" lang="en-US" altLang="ja-JP" sz="1800" dirty="0">
                <a:latin typeface="+mn-ea"/>
                <a:ea typeface="+mn-ea"/>
              </a:rPr>
              <a:t>T=1000</a:t>
            </a:r>
            <a:r>
              <a:rPr kumimoji="1" lang="ja-JP" altLang="en-US" sz="1800" dirty="0">
                <a:latin typeface="+mn-ea"/>
                <a:ea typeface="+mn-ea"/>
              </a:rPr>
              <a:t>回の反復を</a:t>
            </a:r>
            <a:r>
              <a:rPr kumimoji="1" lang="en-US" altLang="ja-JP" sz="1800" dirty="0">
                <a:latin typeface="+mn-ea"/>
                <a:ea typeface="+mn-ea"/>
              </a:rPr>
              <a:t>N=20</a:t>
            </a:r>
            <a:r>
              <a:rPr kumimoji="1" lang="ja-JP" altLang="en-US" sz="1800" dirty="0">
                <a:latin typeface="+mn-ea"/>
                <a:ea typeface="+mn-ea"/>
              </a:rPr>
              <a:t>回シミュレーションした際にかかった時間は</a:t>
            </a:r>
            <a:endParaRPr kumimoji="1" lang="en-US" altLang="ja-JP" sz="1800" dirty="0">
              <a:latin typeface="+mn-ea"/>
              <a:ea typeface="+mn-ea"/>
            </a:endParaRPr>
          </a:p>
          <a:p>
            <a:r>
              <a:rPr kumimoji="1" lang="en-US" altLang="ja-JP" sz="2400" b="1" dirty="0">
                <a:latin typeface="+mn-ea"/>
                <a:ea typeface="+mn-ea"/>
              </a:rPr>
              <a:t>9</a:t>
            </a:r>
            <a:r>
              <a:rPr kumimoji="1" lang="ja-JP" altLang="en-US" sz="2400" b="1" dirty="0">
                <a:latin typeface="+mn-ea"/>
                <a:ea typeface="+mn-ea"/>
              </a:rPr>
              <a:t>時間</a:t>
            </a:r>
            <a:r>
              <a:rPr kumimoji="1" lang="en-US" altLang="ja-JP" sz="2400" b="1" dirty="0">
                <a:latin typeface="+mn-ea"/>
                <a:ea typeface="+mn-ea"/>
              </a:rPr>
              <a:t>42</a:t>
            </a:r>
            <a:r>
              <a:rPr kumimoji="1" lang="ja-JP" altLang="en-US" sz="2400" b="1" dirty="0">
                <a:latin typeface="+mn-ea"/>
                <a:ea typeface="+mn-ea"/>
              </a:rPr>
              <a:t>分</a:t>
            </a:r>
            <a:endParaRPr kumimoji="1" lang="en-US" altLang="ja-JP" sz="2400" b="1" dirty="0">
              <a:latin typeface="+mn-ea"/>
              <a:ea typeface="+mn-ea"/>
            </a:endParaRPr>
          </a:p>
          <a:p>
            <a:r>
              <a:rPr kumimoji="1" lang="en-US" altLang="ja-JP" sz="1800" dirty="0">
                <a:latin typeface="+mn-ea"/>
                <a:ea typeface="+mn-ea"/>
              </a:rPr>
              <a:t>T=1000, N=1000 </a:t>
            </a:r>
            <a:r>
              <a:rPr kumimoji="1" lang="ja-JP" altLang="en-US" sz="1800" dirty="0">
                <a:latin typeface="+mn-ea"/>
                <a:ea typeface="+mn-ea"/>
              </a:rPr>
              <a:t>の普通のトンプソン抽出では</a:t>
            </a:r>
            <a:r>
              <a:rPr kumimoji="1" lang="en-US" altLang="ja-JP" sz="1800" dirty="0">
                <a:latin typeface="+mn-ea"/>
                <a:ea typeface="+mn-ea"/>
              </a:rPr>
              <a:t>4</a:t>
            </a:r>
            <a:r>
              <a:rPr kumimoji="1" lang="ja-JP" altLang="en-US" sz="1800" dirty="0">
                <a:latin typeface="+mn-ea"/>
                <a:ea typeface="+mn-ea"/>
              </a:rPr>
              <a:t>秒でシミュレーションが完了するため、</a:t>
            </a:r>
            <a:r>
              <a:rPr kumimoji="1" lang="en-US" altLang="ja-JP" sz="1800" dirty="0">
                <a:latin typeface="+mn-ea"/>
                <a:ea typeface="+mn-ea"/>
              </a:rPr>
              <a:t>MCMC</a:t>
            </a:r>
            <a:r>
              <a:rPr kumimoji="1" lang="ja-JP" altLang="en-US" sz="1800" dirty="0">
                <a:latin typeface="+mn-ea"/>
                <a:ea typeface="+mn-ea"/>
              </a:rPr>
              <a:t>に時間を取られすぎている</a:t>
            </a:r>
          </a:p>
        </p:txBody>
      </p:sp>
    </p:spTree>
    <p:extLst>
      <p:ext uri="{BB962C8B-B14F-4D97-AF65-F5344CB8AC3E}">
        <p14:creationId xmlns:p14="http://schemas.microsoft.com/office/powerpoint/2010/main" val="4111135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1993A6E-FFBC-489F-B6C3-986205F12790}"/>
              </a:ext>
            </a:extLst>
          </p:cNvPr>
          <p:cNvSpPr>
            <a:spLocks noGrp="1"/>
          </p:cNvSpPr>
          <p:nvPr>
            <p:ph type="sldNum" sz="quarter" idx="10"/>
          </p:nvPr>
        </p:nvSpPr>
        <p:spPr/>
        <p:txBody>
          <a:bodyPr/>
          <a:lstStyle/>
          <a:p>
            <a:fld id="{94EFC6F0-072C-4C7B-A2B9-91F85E8B1E43}" type="slidenum">
              <a:rPr lang="en-US" altLang="ja-JP" smtClean="0"/>
              <a:pPr/>
              <a:t>29</a:t>
            </a:fld>
            <a:endParaRPr lang="en-US" altLang="ja-JP" dirty="0"/>
          </a:p>
        </p:txBody>
      </p:sp>
      <p:pic>
        <p:nvPicPr>
          <p:cNvPr id="5" name="図プレースホルダー 4">
            <a:extLst>
              <a:ext uri="{FF2B5EF4-FFF2-40B4-BE49-F238E27FC236}">
                <a16:creationId xmlns:a16="http://schemas.microsoft.com/office/drawing/2014/main" id="{584ABADE-8130-4E9E-8B61-375BB306D9C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962" r="6962"/>
          <a:stretch>
            <a:fillRect/>
          </a:stretch>
        </p:blipFill>
        <p:spPr/>
      </p:pic>
      <p:sp>
        <p:nvSpPr>
          <p:cNvPr id="3" name="正方形/長方形 2">
            <a:extLst>
              <a:ext uri="{FF2B5EF4-FFF2-40B4-BE49-F238E27FC236}">
                <a16:creationId xmlns:a16="http://schemas.microsoft.com/office/drawing/2014/main" id="{B27264C7-0229-49B4-9C97-958510EF10E1}"/>
              </a:ext>
            </a:extLst>
          </p:cNvPr>
          <p:cNvSpPr/>
          <p:nvPr/>
        </p:nvSpPr>
        <p:spPr bwMode="auto">
          <a:xfrm>
            <a:off x="4511824" y="3140968"/>
            <a:ext cx="5712636" cy="432048"/>
          </a:xfrm>
          <a:prstGeom prst="rect">
            <a:avLst/>
          </a:prstGeom>
          <a:noFill/>
          <a:ln w="28575" cap="flat" cmpd="sng" algn="ctr">
            <a:solidFill>
              <a:schemeClr val="accent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Tree>
    <p:extLst>
      <p:ext uri="{BB962C8B-B14F-4D97-AF65-F5344CB8AC3E}">
        <p14:creationId xmlns:p14="http://schemas.microsoft.com/office/powerpoint/2010/main" val="263725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1993A6E-FFBC-489F-B6C3-986205F12790}"/>
              </a:ext>
            </a:extLst>
          </p:cNvPr>
          <p:cNvSpPr>
            <a:spLocks noGrp="1"/>
          </p:cNvSpPr>
          <p:nvPr>
            <p:ph type="sldNum" sz="quarter" idx="10"/>
          </p:nvPr>
        </p:nvSpPr>
        <p:spPr/>
        <p:txBody>
          <a:bodyPr/>
          <a:lstStyle/>
          <a:p>
            <a:fld id="{94EFC6F0-072C-4C7B-A2B9-91F85E8B1E43}" type="slidenum">
              <a:rPr lang="en-US" altLang="ja-JP" smtClean="0"/>
              <a:pPr/>
              <a:t>3</a:t>
            </a:fld>
            <a:endParaRPr lang="en-US" altLang="ja-JP" dirty="0"/>
          </a:p>
        </p:txBody>
      </p:sp>
      <p:pic>
        <p:nvPicPr>
          <p:cNvPr id="5" name="図プレースホルダー 4">
            <a:extLst>
              <a:ext uri="{FF2B5EF4-FFF2-40B4-BE49-F238E27FC236}">
                <a16:creationId xmlns:a16="http://schemas.microsoft.com/office/drawing/2014/main" id="{584ABADE-8130-4E9E-8B61-375BB306D9C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962" r="6962"/>
          <a:stretch>
            <a:fillRect/>
          </a:stretch>
        </p:blipFill>
        <p:spPr/>
      </p:pic>
    </p:spTree>
    <p:extLst>
      <p:ext uri="{BB962C8B-B14F-4D97-AF65-F5344CB8AC3E}">
        <p14:creationId xmlns:p14="http://schemas.microsoft.com/office/powerpoint/2010/main" val="10154433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08D0BBE2-C90C-40D6-9D2F-A3028E13514F}"/>
              </a:ext>
            </a:extLst>
          </p:cNvPr>
          <p:cNvSpPr>
            <a:spLocks noGrp="1"/>
          </p:cNvSpPr>
          <p:nvPr>
            <p:ph idx="1"/>
          </p:nvPr>
        </p:nvSpPr>
        <p:spPr/>
        <p:txBody>
          <a:bodyPr/>
          <a:lstStyle/>
          <a:p>
            <a:r>
              <a:rPr kumimoji="1" lang="ja-JP" altLang="en-US" dirty="0"/>
              <a:t>今回の発表では、バンディット問題とその解法について解説します</a:t>
            </a:r>
          </a:p>
        </p:txBody>
      </p:sp>
      <p:sp>
        <p:nvSpPr>
          <p:cNvPr id="3" name="スライド番号プレースホルダー 2">
            <a:extLst>
              <a:ext uri="{FF2B5EF4-FFF2-40B4-BE49-F238E27FC236}">
                <a16:creationId xmlns:a16="http://schemas.microsoft.com/office/drawing/2014/main" id="{EDF44EE0-88C7-46E3-923D-304D99C92594}"/>
              </a:ext>
            </a:extLst>
          </p:cNvPr>
          <p:cNvSpPr>
            <a:spLocks noGrp="1"/>
          </p:cNvSpPr>
          <p:nvPr>
            <p:ph type="sldNum" sz="quarter" idx="10"/>
          </p:nvPr>
        </p:nvSpPr>
        <p:spPr/>
        <p:txBody>
          <a:bodyPr/>
          <a:lstStyle/>
          <a:p>
            <a:fld id="{F7D9C81F-6F51-475F-ABDF-7FEE4B0A1340}" type="slidenum">
              <a:rPr lang="en-US" altLang="ja-JP" smtClean="0"/>
              <a:pPr/>
              <a:t>30</a:t>
            </a:fld>
            <a:endParaRPr lang="en-US" altLang="ja-JP" dirty="0"/>
          </a:p>
        </p:txBody>
      </p:sp>
      <p:sp>
        <p:nvSpPr>
          <p:cNvPr id="4" name="テキスト プレースホルダー 3">
            <a:extLst>
              <a:ext uri="{FF2B5EF4-FFF2-40B4-BE49-F238E27FC236}">
                <a16:creationId xmlns:a16="http://schemas.microsoft.com/office/drawing/2014/main" id="{08100794-7385-4E1E-B32D-4A5344BBD6E5}"/>
              </a:ext>
            </a:extLst>
          </p:cNvPr>
          <p:cNvSpPr>
            <a:spLocks noGrp="1"/>
          </p:cNvSpPr>
          <p:nvPr>
            <p:ph type="body" sz="quarter" idx="13"/>
          </p:nvPr>
        </p:nvSpPr>
        <p:spPr>
          <a:xfrm>
            <a:off x="1214438" y="5429581"/>
            <a:ext cx="2289175" cy="1223963"/>
          </a:xfrm>
        </p:spPr>
        <p:txBody>
          <a:bodyPr/>
          <a:lstStyle/>
          <a:p>
            <a:r>
              <a:rPr kumimoji="1" lang="ja-JP" altLang="en-US" dirty="0"/>
              <a:t>バンディット問題とはなんぞや？</a:t>
            </a:r>
          </a:p>
        </p:txBody>
      </p:sp>
      <p:sp>
        <p:nvSpPr>
          <p:cNvPr id="5" name="テキスト プレースホルダー 4">
            <a:extLst>
              <a:ext uri="{FF2B5EF4-FFF2-40B4-BE49-F238E27FC236}">
                <a16:creationId xmlns:a16="http://schemas.microsoft.com/office/drawing/2014/main" id="{1E2D4516-E593-41D5-BAF6-BD257229E264}"/>
              </a:ext>
            </a:extLst>
          </p:cNvPr>
          <p:cNvSpPr>
            <a:spLocks noGrp="1"/>
          </p:cNvSpPr>
          <p:nvPr>
            <p:ph type="body" sz="quarter" idx="14"/>
          </p:nvPr>
        </p:nvSpPr>
        <p:spPr>
          <a:xfrm>
            <a:off x="5161219" y="5429581"/>
            <a:ext cx="2289175" cy="1223963"/>
          </a:xfrm>
        </p:spPr>
        <p:txBody>
          <a:bodyPr/>
          <a:lstStyle/>
          <a:p>
            <a:r>
              <a:rPr kumimoji="1" lang="ja-JP" altLang="en-US" dirty="0"/>
              <a:t>シンプルな</a:t>
            </a:r>
            <a:endParaRPr kumimoji="1" lang="en-US" altLang="ja-JP" dirty="0"/>
          </a:p>
          <a:p>
            <a:r>
              <a:rPr kumimoji="1" lang="ja-JP" altLang="en-US" dirty="0"/>
              <a:t>バンディット問題を</a:t>
            </a:r>
            <a:endParaRPr kumimoji="1" lang="en-US" altLang="ja-JP" dirty="0"/>
          </a:p>
          <a:p>
            <a:r>
              <a:rPr kumimoji="1" lang="ja-JP" altLang="en-US" dirty="0"/>
              <a:t>解くアルゴリズムに</a:t>
            </a:r>
            <a:endParaRPr kumimoji="1" lang="en-US" altLang="ja-JP" dirty="0"/>
          </a:p>
          <a:p>
            <a:r>
              <a:rPr kumimoji="1" lang="ja-JP" altLang="en-US" dirty="0"/>
              <a:t>ついて解説</a:t>
            </a:r>
          </a:p>
        </p:txBody>
      </p:sp>
      <p:sp>
        <p:nvSpPr>
          <p:cNvPr id="6" name="テキスト プレースホルダー 5">
            <a:extLst>
              <a:ext uri="{FF2B5EF4-FFF2-40B4-BE49-F238E27FC236}">
                <a16:creationId xmlns:a16="http://schemas.microsoft.com/office/drawing/2014/main" id="{69F5DE9B-AE05-48AB-A339-CBE53290CA8F}"/>
              </a:ext>
            </a:extLst>
          </p:cNvPr>
          <p:cNvSpPr>
            <a:spLocks noGrp="1"/>
          </p:cNvSpPr>
          <p:nvPr>
            <p:ph type="body" sz="quarter" idx="15"/>
          </p:nvPr>
        </p:nvSpPr>
        <p:spPr>
          <a:xfrm>
            <a:off x="9108000" y="5429581"/>
            <a:ext cx="2289175" cy="1223963"/>
          </a:xfrm>
        </p:spPr>
        <p:txBody>
          <a:bodyPr/>
          <a:lstStyle/>
          <a:p>
            <a:r>
              <a:rPr kumimoji="1" lang="ja-JP" altLang="en-US" dirty="0"/>
              <a:t>特徴量を考慮した</a:t>
            </a:r>
            <a:endParaRPr kumimoji="1" lang="en-US" altLang="ja-JP" dirty="0"/>
          </a:p>
          <a:p>
            <a:r>
              <a:rPr kumimoji="1" lang="ja-JP" altLang="en-US" dirty="0"/>
              <a:t>バンディット問題に</a:t>
            </a:r>
            <a:endParaRPr kumimoji="1" lang="en-US" altLang="ja-JP" dirty="0"/>
          </a:p>
          <a:p>
            <a:r>
              <a:rPr kumimoji="1" lang="ja-JP" altLang="en-US" dirty="0"/>
              <a:t>ついて解説</a:t>
            </a:r>
            <a:endParaRPr kumimoji="1" lang="en-US" altLang="ja-JP" dirty="0"/>
          </a:p>
        </p:txBody>
      </p:sp>
      <p:pic>
        <p:nvPicPr>
          <p:cNvPr id="7" name="図 6">
            <a:extLst>
              <a:ext uri="{FF2B5EF4-FFF2-40B4-BE49-F238E27FC236}">
                <a16:creationId xmlns:a16="http://schemas.microsoft.com/office/drawing/2014/main" id="{A4AA125C-5EE8-4192-BFAA-22853BF78BEB}"/>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1364496" y="3068960"/>
            <a:ext cx="1989058" cy="1704613"/>
          </a:xfrm>
          <a:prstGeom prst="rect">
            <a:avLst/>
          </a:prstGeom>
        </p:spPr>
      </p:pic>
      <p:grpSp>
        <p:nvGrpSpPr>
          <p:cNvPr id="31" name="グループ化 30">
            <a:extLst>
              <a:ext uri="{FF2B5EF4-FFF2-40B4-BE49-F238E27FC236}">
                <a16:creationId xmlns:a16="http://schemas.microsoft.com/office/drawing/2014/main" id="{C9FA0DCF-53F5-4080-872B-B80FD2A2CB76}"/>
              </a:ext>
            </a:extLst>
          </p:cNvPr>
          <p:cNvGrpSpPr/>
          <p:nvPr/>
        </p:nvGrpSpPr>
        <p:grpSpPr>
          <a:xfrm>
            <a:off x="4541610" y="3078899"/>
            <a:ext cx="3528392" cy="1704613"/>
            <a:chOff x="695400" y="2086855"/>
            <a:chExt cx="6488964" cy="2926321"/>
          </a:xfrm>
        </p:grpSpPr>
        <p:pic>
          <p:nvPicPr>
            <p:cNvPr id="11" name="図 10">
              <a:extLst>
                <a:ext uri="{FF2B5EF4-FFF2-40B4-BE49-F238E27FC236}">
                  <a16:creationId xmlns:a16="http://schemas.microsoft.com/office/drawing/2014/main" id="{44F58AAB-881D-4152-BB46-17D6B06BCE9C}"/>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1163400" y="2554855"/>
              <a:ext cx="999073" cy="856201"/>
            </a:xfrm>
            <a:prstGeom prst="rect">
              <a:avLst/>
            </a:prstGeom>
            <a:ln>
              <a:solidFill>
                <a:schemeClr val="accent1"/>
              </a:solidFill>
            </a:ln>
          </p:spPr>
        </p:pic>
        <p:pic>
          <p:nvPicPr>
            <p:cNvPr id="12" name="図 11">
              <a:extLst>
                <a:ext uri="{FF2B5EF4-FFF2-40B4-BE49-F238E27FC236}">
                  <a16:creationId xmlns:a16="http://schemas.microsoft.com/office/drawing/2014/main" id="{7FA1B7EC-DAB6-4F55-8AAC-A24A923D5D86}"/>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1163400" y="3751722"/>
              <a:ext cx="999073" cy="856201"/>
            </a:xfrm>
            <a:prstGeom prst="rect">
              <a:avLst/>
            </a:prstGeom>
          </p:spPr>
        </p:pic>
        <p:grpSp>
          <p:nvGrpSpPr>
            <p:cNvPr id="30" name="グループ化 29">
              <a:extLst>
                <a:ext uri="{FF2B5EF4-FFF2-40B4-BE49-F238E27FC236}">
                  <a16:creationId xmlns:a16="http://schemas.microsoft.com/office/drawing/2014/main" id="{BE0147D2-3A28-40C8-9319-B48CC3C14D11}"/>
                </a:ext>
              </a:extLst>
            </p:cNvPr>
            <p:cNvGrpSpPr/>
            <p:nvPr/>
          </p:nvGrpSpPr>
          <p:grpSpPr>
            <a:xfrm>
              <a:off x="695400" y="2086855"/>
              <a:ext cx="6488964" cy="2926321"/>
              <a:chOff x="695400" y="2086855"/>
              <a:chExt cx="6488964" cy="2926321"/>
            </a:xfrm>
          </p:grpSpPr>
          <p:sp>
            <p:nvSpPr>
              <p:cNvPr id="9" name="正方形/長方形 8">
                <a:extLst>
                  <a:ext uri="{FF2B5EF4-FFF2-40B4-BE49-F238E27FC236}">
                    <a16:creationId xmlns:a16="http://schemas.microsoft.com/office/drawing/2014/main" id="{97A31307-1661-45D4-A797-33BD32F60C86}"/>
                  </a:ext>
                </a:extLst>
              </p:cNvPr>
              <p:cNvSpPr/>
              <p:nvPr/>
            </p:nvSpPr>
            <p:spPr bwMode="auto">
              <a:xfrm>
                <a:off x="929400" y="2348880"/>
                <a:ext cx="1368152" cy="2664296"/>
              </a:xfrm>
              <a:prstGeom prst="rect">
                <a:avLst/>
              </a:prstGeom>
              <a:noFill/>
              <a:ln w="9525" cap="flat" cmpd="sng" algn="ctr">
                <a:solidFill>
                  <a:schemeClr val="bg2"/>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10" name="楕円 9">
                <a:extLst>
                  <a:ext uri="{FF2B5EF4-FFF2-40B4-BE49-F238E27FC236}">
                    <a16:creationId xmlns:a16="http://schemas.microsoft.com/office/drawing/2014/main" id="{BC3F15A7-A707-4B83-B8C6-62B52B6F4D22}"/>
                  </a:ext>
                </a:extLst>
              </p:cNvPr>
              <p:cNvSpPr/>
              <p:nvPr/>
            </p:nvSpPr>
            <p:spPr bwMode="auto">
              <a:xfrm>
                <a:off x="695400" y="2114880"/>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b="1" dirty="0">
                    <a:solidFill>
                      <a:schemeClr val="bg1"/>
                    </a:solidFill>
                    <a:latin typeface="+mn-ea"/>
                    <a:ea typeface="+mn-ea"/>
                  </a:rPr>
                  <a:t>1</a:t>
                </a:r>
                <a:endParaRPr kumimoji="1" lang="ja-JP" altLang="en-US" sz="2400" b="1" dirty="0">
                  <a:solidFill>
                    <a:schemeClr val="bg1"/>
                  </a:solidFill>
                  <a:latin typeface="+mn-ea"/>
                  <a:ea typeface="+mn-ea"/>
                </a:endParaRPr>
              </a:p>
            </p:txBody>
          </p:sp>
          <p:sp>
            <p:nvSpPr>
              <p:cNvPr id="15" name="正方形/長方形 14">
                <a:extLst>
                  <a:ext uri="{FF2B5EF4-FFF2-40B4-BE49-F238E27FC236}">
                    <a16:creationId xmlns:a16="http://schemas.microsoft.com/office/drawing/2014/main" id="{8DA81DCC-925F-4E7A-B468-D0272F817C36}"/>
                  </a:ext>
                </a:extLst>
              </p:cNvPr>
              <p:cNvSpPr/>
              <p:nvPr/>
            </p:nvSpPr>
            <p:spPr bwMode="auto">
              <a:xfrm>
                <a:off x="3382637" y="2348880"/>
                <a:ext cx="1368152" cy="2664296"/>
              </a:xfrm>
              <a:prstGeom prst="rect">
                <a:avLst/>
              </a:prstGeom>
              <a:solidFill>
                <a:schemeClr val="bg1"/>
              </a:solidFill>
              <a:ln w="9525" cap="flat" cmpd="sng" algn="ctr">
                <a:solidFill>
                  <a:schemeClr val="bg2"/>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17" name="楕円 16">
                <a:extLst>
                  <a:ext uri="{FF2B5EF4-FFF2-40B4-BE49-F238E27FC236}">
                    <a16:creationId xmlns:a16="http://schemas.microsoft.com/office/drawing/2014/main" id="{22340C9A-855A-4187-AEA7-E3FF172D492B}"/>
                  </a:ext>
                </a:extLst>
              </p:cNvPr>
              <p:cNvSpPr/>
              <p:nvPr/>
            </p:nvSpPr>
            <p:spPr bwMode="auto">
              <a:xfrm>
                <a:off x="3128974" y="2114880"/>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b="1" dirty="0">
                    <a:solidFill>
                      <a:schemeClr val="bg1"/>
                    </a:solidFill>
                    <a:latin typeface="+mn-ea"/>
                    <a:ea typeface="+mn-ea"/>
                  </a:rPr>
                  <a:t>2</a:t>
                </a:r>
                <a:endParaRPr kumimoji="1" lang="ja-JP" altLang="en-US" sz="2400" b="1" dirty="0">
                  <a:solidFill>
                    <a:schemeClr val="bg1"/>
                  </a:solidFill>
                  <a:latin typeface="+mn-ea"/>
                  <a:ea typeface="+mn-ea"/>
                </a:endParaRPr>
              </a:p>
            </p:txBody>
          </p:sp>
          <p:pic>
            <p:nvPicPr>
              <p:cNvPr id="18" name="図 17">
                <a:extLst>
                  <a:ext uri="{FF2B5EF4-FFF2-40B4-BE49-F238E27FC236}">
                    <a16:creationId xmlns:a16="http://schemas.microsoft.com/office/drawing/2014/main" id="{9D9CFABA-37F6-4162-AFB6-11DC2AA15F68}"/>
                  </a:ext>
                </a:extLst>
              </p:cNvPr>
              <p:cNvPicPr>
                <a:picLocks noChangeAspect="1"/>
              </p:cNvPicPr>
              <p:nvPr/>
            </p:nvPicPr>
            <p:blipFill rotWithShape="1">
              <a:blip r:embed="rId3">
                <a:extLst>
                  <a:ext uri="{28A0092B-C50C-407E-A947-70E740481C1C}">
                    <a14:useLocalDpi xmlns:a14="http://schemas.microsoft.com/office/drawing/2010/main" val="0"/>
                  </a:ext>
                </a:extLst>
              </a:blip>
              <a:srcRect b="15350"/>
              <a:stretch/>
            </p:blipFill>
            <p:spPr>
              <a:xfrm>
                <a:off x="3623991" y="2554855"/>
                <a:ext cx="1008112" cy="853362"/>
              </a:xfrm>
              <a:prstGeom prst="rect">
                <a:avLst/>
              </a:prstGeom>
            </p:spPr>
          </p:pic>
          <p:sp>
            <p:nvSpPr>
              <p:cNvPr id="19" name="テキスト ボックス 18">
                <a:extLst>
                  <a:ext uri="{FF2B5EF4-FFF2-40B4-BE49-F238E27FC236}">
                    <a16:creationId xmlns:a16="http://schemas.microsoft.com/office/drawing/2014/main" id="{99E5E564-7368-4279-BFAF-982AE9A2CA71}"/>
                  </a:ext>
                </a:extLst>
              </p:cNvPr>
              <p:cNvSpPr txBox="1"/>
              <p:nvPr/>
            </p:nvSpPr>
            <p:spPr>
              <a:xfrm>
                <a:off x="3562657" y="3488328"/>
                <a:ext cx="1008112" cy="307777"/>
              </a:xfrm>
              <a:prstGeom prst="rect">
                <a:avLst/>
              </a:prstGeom>
              <a:noFill/>
            </p:spPr>
            <p:txBody>
              <a:bodyPr wrap="square" rtlCol="0">
                <a:spAutoFit/>
              </a:bodyPr>
              <a:lstStyle/>
              <a:p>
                <a:pPr algn="ctr"/>
                <a:r>
                  <a:rPr kumimoji="1" lang="en-US" altLang="ja-JP" dirty="0">
                    <a:latin typeface="+mn-lt"/>
                    <a:ea typeface="+mn-ea"/>
                  </a:rPr>
                  <a:t>or</a:t>
                </a:r>
                <a:endParaRPr kumimoji="1" lang="ja-JP" altLang="en-US" dirty="0">
                  <a:latin typeface="+mn-lt"/>
                  <a:ea typeface="+mn-ea"/>
                </a:endParaRPr>
              </a:p>
            </p:txBody>
          </p:sp>
          <p:sp>
            <p:nvSpPr>
              <p:cNvPr id="21" name="正方形/長方形 20">
                <a:extLst>
                  <a:ext uri="{FF2B5EF4-FFF2-40B4-BE49-F238E27FC236}">
                    <a16:creationId xmlns:a16="http://schemas.microsoft.com/office/drawing/2014/main" id="{DFE2F1B0-8B1D-47D5-8CD7-9732913AC8EA}"/>
                  </a:ext>
                </a:extLst>
              </p:cNvPr>
              <p:cNvSpPr/>
              <p:nvPr/>
            </p:nvSpPr>
            <p:spPr bwMode="auto">
              <a:xfrm>
                <a:off x="5816212" y="2348880"/>
                <a:ext cx="1368152" cy="2664296"/>
              </a:xfrm>
              <a:prstGeom prst="rect">
                <a:avLst/>
              </a:prstGeom>
              <a:noFill/>
              <a:ln w="9525" cap="flat" cmpd="sng" algn="ctr">
                <a:solidFill>
                  <a:schemeClr val="bg2"/>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3200" b="1" dirty="0">
                    <a:solidFill>
                      <a:schemeClr val="bg1"/>
                    </a:solidFill>
                    <a:latin typeface="+mn-ea"/>
                    <a:ea typeface="+mn-ea"/>
                  </a:rPr>
                  <a:t>ｈがｋ</a:t>
                </a:r>
              </a:p>
            </p:txBody>
          </p:sp>
          <p:sp>
            <p:nvSpPr>
              <p:cNvPr id="22" name="楕円 21">
                <a:extLst>
                  <a:ext uri="{FF2B5EF4-FFF2-40B4-BE49-F238E27FC236}">
                    <a16:creationId xmlns:a16="http://schemas.microsoft.com/office/drawing/2014/main" id="{68FA56C5-7602-4F62-9D17-4B717F313BED}"/>
                  </a:ext>
                </a:extLst>
              </p:cNvPr>
              <p:cNvSpPr/>
              <p:nvPr/>
            </p:nvSpPr>
            <p:spPr bwMode="auto">
              <a:xfrm>
                <a:off x="5582212" y="2086855"/>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b="1" dirty="0">
                    <a:solidFill>
                      <a:schemeClr val="bg1"/>
                    </a:solidFill>
                    <a:latin typeface="+mn-ea"/>
                    <a:ea typeface="+mn-ea"/>
                  </a:rPr>
                  <a:t>3</a:t>
                </a:r>
                <a:endParaRPr kumimoji="1" lang="ja-JP" altLang="en-US" sz="2400" b="1" dirty="0">
                  <a:solidFill>
                    <a:schemeClr val="bg1"/>
                  </a:solidFill>
                  <a:latin typeface="+mn-ea"/>
                  <a:ea typeface="+mn-ea"/>
                </a:endParaRPr>
              </a:p>
            </p:txBody>
          </p:sp>
          <p:pic>
            <p:nvPicPr>
              <p:cNvPr id="23" name="図 22">
                <a:extLst>
                  <a:ext uri="{FF2B5EF4-FFF2-40B4-BE49-F238E27FC236}">
                    <a16:creationId xmlns:a16="http://schemas.microsoft.com/office/drawing/2014/main" id="{90963C6A-577C-4312-82BC-CDBBDC705B18}"/>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6050212" y="2554855"/>
                <a:ext cx="999073" cy="856201"/>
              </a:xfrm>
              <a:prstGeom prst="rect">
                <a:avLst/>
              </a:prstGeom>
              <a:ln w="57150">
                <a:solidFill>
                  <a:schemeClr val="accent1"/>
                </a:solidFill>
              </a:ln>
            </p:spPr>
          </p:pic>
          <p:pic>
            <p:nvPicPr>
              <p:cNvPr id="24" name="図 23">
                <a:extLst>
                  <a:ext uri="{FF2B5EF4-FFF2-40B4-BE49-F238E27FC236}">
                    <a16:creationId xmlns:a16="http://schemas.microsoft.com/office/drawing/2014/main" id="{CF9B4AB5-2A1E-4DCF-A199-3AF58D209188}"/>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6050212" y="3751722"/>
                <a:ext cx="999073" cy="856201"/>
              </a:xfrm>
              <a:prstGeom prst="rect">
                <a:avLst/>
              </a:prstGeom>
            </p:spPr>
          </p:pic>
          <p:cxnSp>
            <p:nvCxnSpPr>
              <p:cNvPr id="26" name="コネクタ: カギ線 25">
                <a:extLst>
                  <a:ext uri="{FF2B5EF4-FFF2-40B4-BE49-F238E27FC236}">
                    <a16:creationId xmlns:a16="http://schemas.microsoft.com/office/drawing/2014/main" id="{0359650D-0A87-487B-BAFE-69E1AFE300DA}"/>
                  </a:ext>
                </a:extLst>
              </p:cNvPr>
              <p:cNvCxnSpPr>
                <a:stCxn id="21" idx="3"/>
                <a:endCxn id="9" idx="1"/>
              </p:cNvCxnSpPr>
              <p:nvPr/>
            </p:nvCxnSpPr>
            <p:spPr bwMode="auto">
              <a:xfrm flipH="1">
                <a:off x="929400" y="3681028"/>
                <a:ext cx="6254964" cy="12700"/>
              </a:xfrm>
              <a:prstGeom prst="bentConnector5">
                <a:avLst>
                  <a:gd name="adj1" fmla="val -3655"/>
                  <a:gd name="adj2" fmla="val 14804407"/>
                  <a:gd name="adj3" fmla="val 103655"/>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コネクタ: カギ線 26">
                <a:extLst>
                  <a:ext uri="{FF2B5EF4-FFF2-40B4-BE49-F238E27FC236}">
                    <a16:creationId xmlns:a16="http://schemas.microsoft.com/office/drawing/2014/main" id="{FCE72676-A5A9-4C08-A791-0BB859A7F49B}"/>
                  </a:ext>
                </a:extLst>
              </p:cNvPr>
              <p:cNvCxnSpPr>
                <a:stCxn id="9" idx="3"/>
                <a:endCxn id="15" idx="1"/>
              </p:cNvCxnSpPr>
              <p:nvPr/>
            </p:nvCxnSpPr>
            <p:spPr bwMode="auto">
              <a:xfrm>
                <a:off x="2297552" y="3681028"/>
                <a:ext cx="1085085" cy="12700"/>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コネクタ: カギ線 27">
                <a:extLst>
                  <a:ext uri="{FF2B5EF4-FFF2-40B4-BE49-F238E27FC236}">
                    <a16:creationId xmlns:a16="http://schemas.microsoft.com/office/drawing/2014/main" id="{D56AA0DC-5843-48EA-ACD9-010771E35CC2}"/>
                  </a:ext>
                </a:extLst>
              </p:cNvPr>
              <p:cNvCxnSpPr>
                <a:cxnSpLocks/>
                <a:stCxn id="15" idx="3"/>
                <a:endCxn id="21" idx="1"/>
              </p:cNvCxnSpPr>
              <p:nvPr/>
            </p:nvCxnSpPr>
            <p:spPr bwMode="auto">
              <a:xfrm>
                <a:off x="4750789" y="3681028"/>
                <a:ext cx="1065423" cy="12700"/>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nvGrpSpPr>
          <p:cNvPr id="47" name="グループ化 46">
            <a:extLst>
              <a:ext uri="{FF2B5EF4-FFF2-40B4-BE49-F238E27FC236}">
                <a16:creationId xmlns:a16="http://schemas.microsoft.com/office/drawing/2014/main" id="{9D591D1E-CC03-4A32-B6B6-859B5E67CF98}"/>
              </a:ext>
            </a:extLst>
          </p:cNvPr>
          <p:cNvGrpSpPr/>
          <p:nvPr/>
        </p:nvGrpSpPr>
        <p:grpSpPr>
          <a:xfrm>
            <a:off x="8948088" y="3095225"/>
            <a:ext cx="2836496" cy="2205985"/>
            <a:chOff x="1127448" y="2713166"/>
            <a:chExt cx="4709431" cy="3408837"/>
          </a:xfrm>
        </p:grpSpPr>
        <p:cxnSp>
          <p:nvCxnSpPr>
            <p:cNvPr id="34" name="直線矢印コネクタ 33">
              <a:extLst>
                <a:ext uri="{FF2B5EF4-FFF2-40B4-BE49-F238E27FC236}">
                  <a16:creationId xmlns:a16="http://schemas.microsoft.com/office/drawing/2014/main" id="{51D4A7A6-059A-4C64-B55A-8D045047D158}"/>
                </a:ext>
              </a:extLst>
            </p:cNvPr>
            <p:cNvCxnSpPr>
              <a:stCxn id="44" idx="2"/>
              <a:endCxn id="41" idx="0"/>
            </p:cNvCxnSpPr>
            <p:nvPr/>
          </p:nvCxnSpPr>
          <p:spPr bwMode="auto">
            <a:xfrm>
              <a:off x="1581808" y="3463310"/>
              <a:ext cx="1" cy="5160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線矢印コネクタ 34">
              <a:extLst>
                <a:ext uri="{FF2B5EF4-FFF2-40B4-BE49-F238E27FC236}">
                  <a16:creationId xmlns:a16="http://schemas.microsoft.com/office/drawing/2014/main" id="{137EA425-CB66-4BEE-9C81-FF7377AAA36D}"/>
                </a:ext>
              </a:extLst>
            </p:cNvPr>
            <p:cNvCxnSpPr>
              <a:stCxn id="41" idx="2"/>
              <a:endCxn id="38" idx="0"/>
            </p:cNvCxnSpPr>
            <p:nvPr/>
          </p:nvCxnSpPr>
          <p:spPr bwMode="auto">
            <a:xfrm>
              <a:off x="1581809" y="4758110"/>
              <a:ext cx="0" cy="59466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36" name="テキスト ボックス 35">
                  <a:extLst>
                    <a:ext uri="{FF2B5EF4-FFF2-40B4-BE49-F238E27FC236}">
                      <a16:creationId xmlns:a16="http://schemas.microsoft.com/office/drawing/2014/main" id="{A43F4058-4F79-4008-8CDB-B80F261D3513}"/>
                    </a:ext>
                  </a:extLst>
                </p:cNvPr>
                <p:cNvSpPr txBox="1"/>
                <p:nvPr/>
              </p:nvSpPr>
              <p:spPr>
                <a:xfrm>
                  <a:off x="2036169" y="4875045"/>
                  <a:ext cx="1912244" cy="4755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ea typeface="+mn-ea"/>
                          </a:rPr>
                          <m:t>𝑟</m:t>
                        </m:r>
                        <m:r>
                          <a:rPr kumimoji="1" lang="en-US" altLang="ja-JP" b="0" i="1" smtClean="0">
                            <a:latin typeface="Cambria Math" panose="02040503050406030204" pitchFamily="18" charset="0"/>
                            <a:ea typeface="+mn-ea"/>
                          </a:rPr>
                          <m:t>~</m:t>
                        </m:r>
                        <m:r>
                          <a:rPr kumimoji="1" lang="ja-JP" altLang="en-US" i="1">
                            <a:latin typeface="Cambria Math" panose="02040503050406030204" pitchFamily="18" charset="0"/>
                          </a:rPr>
                          <m:t>𝒩</m:t>
                        </m:r>
                        <m:r>
                          <a:rPr kumimoji="1" lang="en-US" altLang="ja-JP" b="0" i="1" smtClean="0">
                            <a:latin typeface="Cambria Math" panose="02040503050406030204" pitchFamily="18" charset="0"/>
                            <a:ea typeface="+mn-ea"/>
                          </a:rPr>
                          <m:t>(</m:t>
                        </m:r>
                        <m:sSub>
                          <m:sSubPr>
                            <m:ctrlPr>
                              <a:rPr kumimoji="1" lang="en-US" altLang="ja-JP" i="1">
                                <a:latin typeface="Cambria Math" panose="02040503050406030204" pitchFamily="18" charset="0"/>
                              </a:rPr>
                            </m:ctrlPr>
                          </m:sSubPr>
                          <m:e>
                            <m:r>
                              <a:rPr kumimoji="1" lang="ja-JP" altLang="en-US" i="1">
                                <a:latin typeface="Cambria Math" panose="02040503050406030204" pitchFamily="18" charset="0"/>
                              </a:rPr>
                              <m:t>𝜃</m:t>
                            </m:r>
                          </m:e>
                          <m:sub>
                            <m:r>
                              <a:rPr kumimoji="1" lang="en-US" altLang="ja-JP" i="1">
                                <a:latin typeface="Cambria Math" panose="02040503050406030204" pitchFamily="18" charset="0"/>
                              </a:rPr>
                              <m:t>𝑥</m:t>
                            </m:r>
                          </m:sub>
                        </m:sSub>
                        <m:r>
                          <a:rPr kumimoji="1" lang="en-US" altLang="ja-JP" b="0" i="1" smtClean="0">
                            <a:latin typeface="Cambria Math" panose="02040503050406030204" pitchFamily="18" charset="0"/>
                          </a:rPr>
                          <m:t>, </m:t>
                        </m:r>
                        <m:sSup>
                          <m:sSupPr>
                            <m:ctrlPr>
                              <a:rPr kumimoji="1" lang="en-US" altLang="ja-JP" b="0" i="1" smtClean="0">
                                <a:latin typeface="Cambria Math" panose="02040503050406030204" pitchFamily="18" charset="0"/>
                              </a:rPr>
                            </m:ctrlPr>
                          </m:sSupPr>
                          <m:e>
                            <m:r>
                              <a:rPr kumimoji="1" lang="ja-JP" altLang="en-US" b="0" i="1" smtClean="0">
                                <a:latin typeface="Cambria Math" panose="02040503050406030204" pitchFamily="18" charset="0"/>
                              </a:rPr>
                              <m:t>𝜎</m:t>
                            </m:r>
                          </m:e>
                          <m:sup>
                            <m:r>
                              <a:rPr kumimoji="1" lang="en-US" altLang="ja-JP" b="0" i="1" smtClean="0">
                                <a:latin typeface="Cambria Math" panose="02040503050406030204" pitchFamily="18" charset="0"/>
                              </a:rPr>
                              <m:t>2</m:t>
                            </m:r>
                          </m:sup>
                        </m:sSup>
                        <m:r>
                          <a:rPr kumimoji="1" lang="en-US" altLang="ja-JP" b="0" i="1" smtClean="0">
                            <a:latin typeface="Cambria Math" panose="02040503050406030204" pitchFamily="18" charset="0"/>
                            <a:ea typeface="+mn-ea"/>
                          </a:rPr>
                          <m:t>)</m:t>
                        </m:r>
                      </m:oMath>
                    </m:oMathPara>
                  </a14:m>
                  <a:endParaRPr kumimoji="1" lang="ja-JP" altLang="en-US" dirty="0">
                    <a:latin typeface="+mn-ea"/>
                    <a:ea typeface="+mn-ea"/>
                  </a:endParaRPr>
                </a:p>
              </p:txBody>
            </p:sp>
          </mc:Choice>
          <mc:Fallback>
            <p:sp>
              <p:nvSpPr>
                <p:cNvPr id="36" name="テキスト ボックス 35">
                  <a:extLst>
                    <a:ext uri="{FF2B5EF4-FFF2-40B4-BE49-F238E27FC236}">
                      <a16:creationId xmlns:a16="http://schemas.microsoft.com/office/drawing/2014/main" id="{A43F4058-4F79-4008-8CDB-B80F261D3513}"/>
                    </a:ext>
                  </a:extLst>
                </p:cNvPr>
                <p:cNvSpPr txBox="1">
                  <a:spLocks noRot="1" noChangeAspect="1" noMove="1" noResize="1" noEditPoints="1" noAdjustHandles="1" noChangeArrowheads="1" noChangeShapeType="1" noTextEdit="1"/>
                </p:cNvSpPr>
                <p:nvPr/>
              </p:nvSpPr>
              <p:spPr>
                <a:xfrm>
                  <a:off x="2036169" y="4875045"/>
                  <a:ext cx="1912244" cy="475598"/>
                </a:xfrm>
                <a:prstGeom prst="rect">
                  <a:avLst/>
                </a:prstGeom>
                <a:blipFill>
                  <a:blip r:embed="rId4"/>
                  <a:stretch>
                    <a:fillRect b="-3922"/>
                  </a:stretch>
                </a:blipFill>
              </p:spPr>
              <p:txBody>
                <a:bodyPr/>
                <a:lstStyle/>
                <a:p>
                  <a:r>
                    <a:rPr lang="ja-JP" altLang="en-US">
                      <a:noFill/>
                    </a:rPr>
                    <a:t> </a:t>
                  </a:r>
                </a:p>
              </p:txBody>
            </p:sp>
          </mc:Fallback>
        </mc:AlternateContent>
        <p:grpSp>
          <p:nvGrpSpPr>
            <p:cNvPr id="37" name="グループ化 36">
              <a:extLst>
                <a:ext uri="{FF2B5EF4-FFF2-40B4-BE49-F238E27FC236}">
                  <a16:creationId xmlns:a16="http://schemas.microsoft.com/office/drawing/2014/main" id="{4FF20B48-6E69-4BBF-8957-F38A2315669E}"/>
                </a:ext>
              </a:extLst>
            </p:cNvPr>
            <p:cNvGrpSpPr/>
            <p:nvPr/>
          </p:nvGrpSpPr>
          <p:grpSpPr>
            <a:xfrm>
              <a:off x="1127448" y="5352774"/>
              <a:ext cx="2820965" cy="769229"/>
              <a:chOff x="1127448" y="5693536"/>
              <a:chExt cx="2820965" cy="769229"/>
            </a:xfrm>
          </p:grpSpPr>
          <p:pic>
            <p:nvPicPr>
              <p:cNvPr id="38" name="図 37">
                <a:extLst>
                  <a:ext uri="{FF2B5EF4-FFF2-40B4-BE49-F238E27FC236}">
                    <a16:creationId xmlns:a16="http://schemas.microsoft.com/office/drawing/2014/main" id="{1635BD02-F166-4AF2-B392-C1876B818532}"/>
                  </a:ext>
                </a:extLst>
              </p:cNvPr>
              <p:cNvPicPr>
                <a:picLocks noChangeAspect="1"/>
              </p:cNvPicPr>
              <p:nvPr/>
            </p:nvPicPr>
            <p:blipFill rotWithShape="1">
              <a:blip r:embed="rId3">
                <a:extLst>
                  <a:ext uri="{28A0092B-C50C-407E-A947-70E740481C1C}">
                    <a14:useLocalDpi xmlns:a14="http://schemas.microsoft.com/office/drawing/2010/main" val="0"/>
                  </a:ext>
                </a:extLst>
              </a:blip>
              <a:srcRect b="15350"/>
              <a:stretch/>
            </p:blipFill>
            <p:spPr>
              <a:xfrm>
                <a:off x="1127448" y="5693536"/>
                <a:ext cx="908722" cy="769229"/>
              </a:xfrm>
              <a:prstGeom prst="rect">
                <a:avLst/>
              </a:prstGeom>
            </p:spPr>
          </p:pic>
          <mc:AlternateContent xmlns:mc="http://schemas.openxmlformats.org/markup-compatibility/2006">
            <mc:Choice xmlns:a14="http://schemas.microsoft.com/office/drawing/2010/main" Requires="a14">
              <p:sp>
                <p:nvSpPr>
                  <p:cNvPr id="39" name="テキスト ボックス 38">
                    <a:extLst>
                      <a:ext uri="{FF2B5EF4-FFF2-40B4-BE49-F238E27FC236}">
                        <a16:creationId xmlns:a16="http://schemas.microsoft.com/office/drawing/2014/main" id="{3325006B-A741-47A6-A11C-FFAE994B98ED}"/>
                      </a:ext>
                    </a:extLst>
                  </p:cNvPr>
                  <p:cNvSpPr txBox="1"/>
                  <p:nvPr/>
                </p:nvSpPr>
                <p:spPr>
                  <a:xfrm>
                    <a:off x="1582280" y="5878095"/>
                    <a:ext cx="2366133" cy="475597"/>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ea typeface="+mn-ea"/>
                            </a:rPr>
                            <m:t>𝑟</m:t>
                          </m:r>
                          <m:r>
                            <a:rPr kumimoji="1" lang="en-US" altLang="ja-JP" b="0" i="1" smtClean="0">
                              <a:latin typeface="Cambria Math" panose="02040503050406030204" pitchFamily="18" charset="0"/>
                              <a:ea typeface="Cambria Math" panose="02040503050406030204" pitchFamily="18" charset="0"/>
                            </a:rPr>
                            <m:t>∈{0,1}</m:t>
                          </m:r>
                        </m:oMath>
                      </m:oMathPara>
                    </a14:m>
                    <a:endParaRPr kumimoji="1" lang="ja-JP" altLang="en-US" dirty="0">
                      <a:latin typeface="+mn-ea"/>
                      <a:ea typeface="+mn-ea"/>
                    </a:endParaRPr>
                  </a:p>
                </p:txBody>
              </p:sp>
            </mc:Choice>
            <mc:Fallback>
              <p:sp>
                <p:nvSpPr>
                  <p:cNvPr id="39" name="テキスト ボックス 38">
                    <a:extLst>
                      <a:ext uri="{FF2B5EF4-FFF2-40B4-BE49-F238E27FC236}">
                        <a16:creationId xmlns:a16="http://schemas.microsoft.com/office/drawing/2014/main" id="{3325006B-A741-47A6-A11C-FFAE994B98ED}"/>
                      </a:ext>
                    </a:extLst>
                  </p:cNvPr>
                  <p:cNvSpPr txBox="1">
                    <a:spLocks noRot="1" noChangeAspect="1" noMove="1" noResize="1" noEditPoints="1" noAdjustHandles="1" noChangeArrowheads="1" noChangeShapeType="1" noTextEdit="1"/>
                  </p:cNvSpPr>
                  <p:nvPr/>
                </p:nvSpPr>
                <p:spPr>
                  <a:xfrm>
                    <a:off x="1582280" y="5878095"/>
                    <a:ext cx="2366133" cy="475597"/>
                  </a:xfrm>
                  <a:prstGeom prst="rect">
                    <a:avLst/>
                  </a:prstGeom>
                  <a:blipFill>
                    <a:blip r:embed="rId5"/>
                    <a:stretch>
                      <a:fillRect b="-6000"/>
                    </a:stretch>
                  </a:blipFill>
                </p:spPr>
                <p:txBody>
                  <a:bodyPr/>
                  <a:lstStyle/>
                  <a:p>
                    <a:r>
                      <a:rPr lang="ja-JP" altLang="en-US">
                        <a:noFill/>
                      </a:rPr>
                      <a:t> </a:t>
                    </a:r>
                  </a:p>
                </p:txBody>
              </p:sp>
            </mc:Fallback>
          </mc:AlternateContent>
        </p:grpSp>
        <p:grpSp>
          <p:nvGrpSpPr>
            <p:cNvPr id="40" name="グループ化 39">
              <a:extLst>
                <a:ext uri="{FF2B5EF4-FFF2-40B4-BE49-F238E27FC236}">
                  <a16:creationId xmlns:a16="http://schemas.microsoft.com/office/drawing/2014/main" id="{72451F54-888B-433C-883A-51A34F778F2B}"/>
                </a:ext>
              </a:extLst>
            </p:cNvPr>
            <p:cNvGrpSpPr/>
            <p:nvPr/>
          </p:nvGrpSpPr>
          <p:grpSpPr>
            <a:xfrm>
              <a:off x="1127448" y="3979340"/>
              <a:ext cx="4709431" cy="843956"/>
              <a:chOff x="1127448" y="4570527"/>
              <a:chExt cx="4709431" cy="843956"/>
            </a:xfrm>
          </p:grpSpPr>
          <p:pic>
            <p:nvPicPr>
              <p:cNvPr id="41" name="図 40">
                <a:extLst>
                  <a:ext uri="{FF2B5EF4-FFF2-40B4-BE49-F238E27FC236}">
                    <a16:creationId xmlns:a16="http://schemas.microsoft.com/office/drawing/2014/main" id="{DE652765-90B5-4E2A-BCB7-D7F95C61BA0F}"/>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1127448" y="4570527"/>
                <a:ext cx="908721" cy="778770"/>
              </a:xfrm>
              <a:prstGeom prst="rect">
                <a:avLst/>
              </a:prstGeom>
            </p:spPr>
          </p:pic>
          <mc:AlternateContent xmlns:mc="http://schemas.openxmlformats.org/markup-compatibility/2006">
            <mc:Choice xmlns:a14="http://schemas.microsoft.com/office/drawing/2010/main" Requires="a14">
              <p:sp>
                <p:nvSpPr>
                  <p:cNvPr id="42" name="テキスト ボックス 41">
                    <a:extLst>
                      <a:ext uri="{FF2B5EF4-FFF2-40B4-BE49-F238E27FC236}">
                        <a16:creationId xmlns:a16="http://schemas.microsoft.com/office/drawing/2014/main" id="{1CDEC961-CAB7-4C8B-9215-1CF5424DCD71}"/>
                      </a:ext>
                    </a:extLst>
                  </p:cNvPr>
                  <p:cNvSpPr txBox="1"/>
                  <p:nvPr/>
                </p:nvSpPr>
                <p:spPr>
                  <a:xfrm>
                    <a:off x="2036168" y="4605969"/>
                    <a:ext cx="3800711" cy="808514"/>
                  </a:xfrm>
                  <a:prstGeom prst="rect">
                    <a:avLst/>
                  </a:prstGeom>
                  <a:noFill/>
                </p:spPr>
                <p:txBody>
                  <a:bodyPr wrap="square" rtlCol="0">
                    <a:spAutoFit/>
                  </a:bodyPr>
                  <a:lstStyle/>
                  <a:p>
                    <a:r>
                      <a:rPr kumimoji="1" lang="en-US" altLang="ja-JP" dirty="0"/>
                      <a:t> </a:t>
                    </a:r>
                    <a14:m>
                      <m:oMath xmlns:m="http://schemas.openxmlformats.org/officeDocument/2006/math">
                        <m:sSub>
                          <m:sSubPr>
                            <m:ctrlPr>
                              <a:rPr kumimoji="1" lang="en-US" altLang="ja-JP" i="1" smtClean="0">
                                <a:latin typeface="Cambria Math" panose="02040503050406030204" pitchFamily="18" charset="0"/>
                              </a:rPr>
                            </m:ctrlPr>
                          </m:sSubPr>
                          <m:e>
                            <m:r>
                              <a:rPr kumimoji="1" lang="ja-JP" altLang="en-US" i="1">
                                <a:latin typeface="Cambria Math" panose="02040503050406030204" pitchFamily="18" charset="0"/>
                              </a:rPr>
                              <m:t>𝜃</m:t>
                            </m:r>
                          </m:e>
                          <m:sub>
                            <m:r>
                              <a:rPr kumimoji="1" lang="en-US" altLang="ja-JP" i="1">
                                <a:latin typeface="Cambria Math" panose="02040503050406030204" pitchFamily="18" charset="0"/>
                              </a:rPr>
                              <m:t>𝑥</m:t>
                            </m:r>
                          </m:sub>
                        </m:sSub>
                        <m:r>
                          <a:rPr kumimoji="1" lang="en-US" altLang="ja-JP" i="1">
                            <a:latin typeface="Cambria Math" panose="02040503050406030204" pitchFamily="18" charset="0"/>
                          </a:rPr>
                          <m:t>=</m:t>
                        </m:r>
                        <m:sSup>
                          <m:sSupPr>
                            <m:ctrlPr>
                              <a:rPr kumimoji="1" lang="en-US" altLang="ja-JP" i="1">
                                <a:latin typeface="Cambria Math" panose="02040503050406030204" pitchFamily="18" charset="0"/>
                              </a:rPr>
                            </m:ctrlPr>
                          </m:sSupPr>
                          <m:e>
                            <m:r>
                              <a:rPr kumimoji="1" lang="ja-JP" altLang="en-US" i="1">
                                <a:latin typeface="Cambria Math" panose="02040503050406030204" pitchFamily="18" charset="0"/>
                              </a:rPr>
                              <m:t>𝜙</m:t>
                            </m:r>
                            <m:d>
                              <m:dPr>
                                <m:ctrlPr>
                                  <a:rPr kumimoji="1" lang="en-US" altLang="ja-JP" i="1">
                                    <a:latin typeface="Cambria Math" panose="02040503050406030204" pitchFamily="18" charset="0"/>
                                  </a:rPr>
                                </m:ctrlPr>
                              </m:dPr>
                              <m:e>
                                <m:r>
                                  <a:rPr kumimoji="1" lang="en-US" altLang="ja-JP" b="1" i="1">
                                    <a:latin typeface="Cambria Math" panose="02040503050406030204" pitchFamily="18" charset="0"/>
                                  </a:rPr>
                                  <m:t>𝒙</m:t>
                                </m:r>
                              </m:e>
                            </m:d>
                          </m:e>
                          <m:sup>
                            <m:r>
                              <a:rPr kumimoji="1" lang="en-US" altLang="ja-JP" i="1">
                                <a:latin typeface="Cambria Math" panose="02040503050406030204" pitchFamily="18" charset="0"/>
                              </a:rPr>
                              <m:t>𝑇</m:t>
                            </m:r>
                          </m:sup>
                        </m:sSup>
                        <m:r>
                          <a:rPr kumimoji="1" lang="en-US" altLang="ja-JP" b="1" i="1">
                            <a:latin typeface="Cambria Math" panose="02040503050406030204" pitchFamily="18" charset="0"/>
                          </a:rPr>
                          <m:t>𝒘</m:t>
                        </m:r>
                      </m:oMath>
                    </a14:m>
                    <a:endParaRPr kumimoji="1" lang="en-US" altLang="ja-JP" b="1"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kumimoji="1" lang="en-US" altLang="ja-JP" b="1" i="1" smtClean="0">
                              <a:latin typeface="Cambria Math" panose="02040503050406030204" pitchFamily="18" charset="0"/>
                            </a:rPr>
                            <m:t>~</m:t>
                          </m:r>
                          <m:r>
                            <a:rPr kumimoji="1" lang="ja-JP" altLang="en-US" i="1">
                              <a:latin typeface="Cambria Math" panose="02040503050406030204" pitchFamily="18" charset="0"/>
                            </a:rPr>
                            <m:t>𝒩</m:t>
                          </m:r>
                          <m:r>
                            <a:rPr kumimoji="1" lang="en-US" altLang="ja-JP" i="1">
                              <a:latin typeface="Cambria Math" panose="02040503050406030204" pitchFamily="18" charset="0"/>
                            </a:rPr>
                            <m:t>(</m:t>
                          </m:r>
                          <m:sSup>
                            <m:sSupPr>
                              <m:ctrlPr>
                                <a:rPr kumimoji="1" lang="en-US" altLang="ja-JP" i="1">
                                  <a:latin typeface="Cambria Math" panose="02040503050406030204" pitchFamily="18" charset="0"/>
                                </a:rPr>
                              </m:ctrlPr>
                            </m:sSupPr>
                            <m:e>
                              <m:r>
                                <a:rPr kumimoji="1" lang="ja-JP" altLang="en-US" i="1">
                                  <a:latin typeface="Cambria Math" panose="02040503050406030204" pitchFamily="18" charset="0"/>
                                </a:rPr>
                                <m:t>𝜙</m:t>
                              </m:r>
                              <m:d>
                                <m:dPr>
                                  <m:ctrlPr>
                                    <a:rPr kumimoji="1" lang="en-US" altLang="ja-JP" i="1">
                                      <a:latin typeface="Cambria Math" panose="02040503050406030204" pitchFamily="18" charset="0"/>
                                    </a:rPr>
                                  </m:ctrlPr>
                                </m:dPr>
                                <m:e>
                                  <m:r>
                                    <a:rPr kumimoji="1" lang="en-US" altLang="ja-JP" b="1" i="1">
                                      <a:latin typeface="Cambria Math" panose="02040503050406030204" pitchFamily="18" charset="0"/>
                                    </a:rPr>
                                    <m:t>𝒙</m:t>
                                  </m:r>
                                </m:e>
                              </m:d>
                            </m:e>
                            <m:sup>
                              <m:r>
                                <a:rPr kumimoji="1" lang="en-US" altLang="ja-JP" i="1">
                                  <a:latin typeface="Cambria Math" panose="02040503050406030204" pitchFamily="18" charset="0"/>
                                </a:rPr>
                                <m:t>𝑇</m:t>
                              </m:r>
                            </m:sup>
                          </m:sSup>
                          <m:r>
                            <a:rPr kumimoji="1" lang="ja-JP" altLang="en-US" b="1" i="1">
                              <a:latin typeface="Cambria Math" panose="02040503050406030204" pitchFamily="18" charset="0"/>
                            </a:rPr>
                            <m:t>𝝁</m:t>
                          </m:r>
                          <m:r>
                            <a:rPr kumimoji="1" lang="en-US" altLang="ja-JP" i="1">
                              <a:latin typeface="Cambria Math" panose="02040503050406030204" pitchFamily="18" charset="0"/>
                            </a:rPr>
                            <m:t>,</m:t>
                          </m:r>
                          <m:sSup>
                            <m:sSupPr>
                              <m:ctrlPr>
                                <a:rPr kumimoji="1" lang="en-US" altLang="ja-JP" i="1">
                                  <a:latin typeface="Cambria Math" panose="02040503050406030204" pitchFamily="18" charset="0"/>
                                </a:rPr>
                              </m:ctrlPr>
                            </m:sSupPr>
                            <m:e>
                              <m:r>
                                <a:rPr kumimoji="1" lang="ja-JP" altLang="en-US" i="1">
                                  <a:latin typeface="Cambria Math" panose="02040503050406030204" pitchFamily="18" charset="0"/>
                                </a:rPr>
                                <m:t>𝜙</m:t>
                              </m:r>
                              <m:d>
                                <m:dPr>
                                  <m:ctrlPr>
                                    <a:rPr kumimoji="1" lang="en-US" altLang="ja-JP" i="1">
                                      <a:latin typeface="Cambria Math" panose="02040503050406030204" pitchFamily="18" charset="0"/>
                                    </a:rPr>
                                  </m:ctrlPr>
                                </m:dPr>
                                <m:e>
                                  <m:r>
                                    <a:rPr kumimoji="1" lang="en-US" altLang="ja-JP" b="1" i="1">
                                      <a:latin typeface="Cambria Math" panose="02040503050406030204" pitchFamily="18" charset="0"/>
                                    </a:rPr>
                                    <m:t>𝒙</m:t>
                                  </m:r>
                                </m:e>
                              </m:d>
                            </m:e>
                            <m:sup>
                              <m:r>
                                <a:rPr kumimoji="1" lang="en-US" altLang="ja-JP" i="1">
                                  <a:latin typeface="Cambria Math" panose="02040503050406030204" pitchFamily="18" charset="0"/>
                                </a:rPr>
                                <m:t>𝑇</m:t>
                              </m:r>
                            </m:sup>
                          </m:sSup>
                          <m:r>
                            <a:rPr kumimoji="1" lang="el-GR" altLang="ja-JP" b="1" i="1">
                              <a:latin typeface="Cambria Math" panose="02040503050406030204" pitchFamily="18" charset="0"/>
                              <a:ea typeface="Cambria Math" panose="02040503050406030204" pitchFamily="18" charset="0"/>
                            </a:rPr>
                            <m:t>𝜮</m:t>
                          </m:r>
                          <m:r>
                            <a:rPr kumimoji="1" lang="ja-JP" altLang="en-US" i="1">
                              <a:latin typeface="Cambria Math" panose="02040503050406030204" pitchFamily="18" charset="0"/>
                            </a:rPr>
                            <m:t>𝜙</m:t>
                          </m:r>
                          <m:d>
                            <m:dPr>
                              <m:ctrlPr>
                                <a:rPr kumimoji="1" lang="en-US" altLang="ja-JP" i="1">
                                  <a:latin typeface="Cambria Math" panose="02040503050406030204" pitchFamily="18" charset="0"/>
                                </a:rPr>
                              </m:ctrlPr>
                            </m:dPr>
                            <m:e>
                              <m:r>
                                <a:rPr kumimoji="1" lang="en-US" altLang="ja-JP" b="1" i="1">
                                  <a:latin typeface="Cambria Math" panose="02040503050406030204" pitchFamily="18" charset="0"/>
                                </a:rPr>
                                <m:t>𝒙</m:t>
                              </m:r>
                            </m:e>
                          </m:d>
                          <m:r>
                            <a:rPr kumimoji="1" lang="en-US" altLang="ja-JP" i="1">
                              <a:latin typeface="Cambria Math" panose="02040503050406030204" pitchFamily="18" charset="0"/>
                            </a:rPr>
                            <m:t>)</m:t>
                          </m:r>
                        </m:oMath>
                      </m:oMathPara>
                    </a14:m>
                    <a:endParaRPr kumimoji="1" lang="ja-JP" altLang="en-US" dirty="0">
                      <a:latin typeface="+mn-ea"/>
                    </a:endParaRPr>
                  </a:p>
                </p:txBody>
              </p:sp>
            </mc:Choice>
            <mc:Fallback>
              <p:sp>
                <p:nvSpPr>
                  <p:cNvPr id="42" name="テキスト ボックス 41">
                    <a:extLst>
                      <a:ext uri="{FF2B5EF4-FFF2-40B4-BE49-F238E27FC236}">
                        <a16:creationId xmlns:a16="http://schemas.microsoft.com/office/drawing/2014/main" id="{1CDEC961-CAB7-4C8B-9215-1CF5424DCD71}"/>
                      </a:ext>
                    </a:extLst>
                  </p:cNvPr>
                  <p:cNvSpPr txBox="1">
                    <a:spLocks noRot="1" noChangeAspect="1" noMove="1" noResize="1" noEditPoints="1" noAdjustHandles="1" noChangeArrowheads="1" noChangeShapeType="1" noTextEdit="1"/>
                  </p:cNvSpPr>
                  <p:nvPr/>
                </p:nvSpPr>
                <p:spPr>
                  <a:xfrm>
                    <a:off x="2036168" y="4605969"/>
                    <a:ext cx="3800711" cy="808514"/>
                  </a:xfrm>
                  <a:prstGeom prst="rect">
                    <a:avLst/>
                  </a:prstGeom>
                  <a:blipFill>
                    <a:blip r:embed="rId6"/>
                    <a:stretch>
                      <a:fillRect b="-2326"/>
                    </a:stretch>
                  </a:blipFill>
                </p:spPr>
                <p:txBody>
                  <a:bodyPr/>
                  <a:lstStyle/>
                  <a:p>
                    <a:r>
                      <a:rPr lang="ja-JP" altLang="en-US">
                        <a:noFill/>
                      </a:rPr>
                      <a:t> </a:t>
                    </a:r>
                  </a:p>
                </p:txBody>
              </p:sp>
            </mc:Fallback>
          </mc:AlternateContent>
        </p:grpSp>
        <p:grpSp>
          <p:nvGrpSpPr>
            <p:cNvPr id="43" name="グループ化 42">
              <a:extLst>
                <a:ext uri="{FF2B5EF4-FFF2-40B4-BE49-F238E27FC236}">
                  <a16:creationId xmlns:a16="http://schemas.microsoft.com/office/drawing/2014/main" id="{41187DAB-C9B1-47E5-A8CC-39AD8555FBBD}"/>
                </a:ext>
              </a:extLst>
            </p:cNvPr>
            <p:cNvGrpSpPr/>
            <p:nvPr/>
          </p:nvGrpSpPr>
          <p:grpSpPr>
            <a:xfrm>
              <a:off x="1127448" y="2713166"/>
              <a:ext cx="1584177" cy="750144"/>
              <a:chOff x="1127448" y="3053928"/>
              <a:chExt cx="1584177" cy="750144"/>
            </a:xfrm>
          </p:grpSpPr>
          <p:pic>
            <p:nvPicPr>
              <p:cNvPr id="44" name="図 43">
                <a:extLst>
                  <a:ext uri="{FF2B5EF4-FFF2-40B4-BE49-F238E27FC236}">
                    <a16:creationId xmlns:a16="http://schemas.microsoft.com/office/drawing/2014/main" id="{B713F5D6-2CD4-4AE7-9AC7-2BBCFB175A62}"/>
                  </a:ext>
                </a:extLst>
              </p:cNvPr>
              <p:cNvPicPr>
                <a:picLocks noChangeAspect="1"/>
              </p:cNvPicPr>
              <p:nvPr/>
            </p:nvPicPr>
            <p:blipFill rotWithShape="1">
              <a:blip r:embed="rId7">
                <a:extLst>
                  <a:ext uri="{28A0092B-C50C-407E-A947-70E740481C1C}">
                    <a14:useLocalDpi xmlns:a14="http://schemas.microsoft.com/office/drawing/2010/main" val="0"/>
                  </a:ext>
                </a:extLst>
              </a:blip>
              <a:srcRect b="17451"/>
              <a:stretch/>
            </p:blipFill>
            <p:spPr>
              <a:xfrm>
                <a:off x="1127448" y="3053928"/>
                <a:ext cx="908720" cy="750144"/>
              </a:xfrm>
              <a:prstGeom prst="rect">
                <a:avLst/>
              </a:prstGeom>
            </p:spPr>
          </p:pic>
          <mc:AlternateContent xmlns:mc="http://schemas.openxmlformats.org/markup-compatibility/2006">
            <mc:Choice xmlns:a14="http://schemas.microsoft.com/office/drawing/2010/main" Requires="a14">
              <p:sp>
                <p:nvSpPr>
                  <p:cNvPr id="45" name="テキスト ボックス 44">
                    <a:extLst>
                      <a:ext uri="{FF2B5EF4-FFF2-40B4-BE49-F238E27FC236}">
                        <a16:creationId xmlns:a16="http://schemas.microsoft.com/office/drawing/2014/main" id="{FB06A6CC-5713-4F35-8D4E-51624D529706}"/>
                      </a:ext>
                    </a:extLst>
                  </p:cNvPr>
                  <p:cNvSpPr txBox="1"/>
                  <p:nvPr/>
                </p:nvSpPr>
                <p:spPr>
                  <a:xfrm>
                    <a:off x="2036169" y="3241510"/>
                    <a:ext cx="675456" cy="475598"/>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ja-JP" altLang="en-US" b="1" i="1" smtClean="0">
                              <a:latin typeface="Cambria Math" panose="02040503050406030204" pitchFamily="18" charset="0"/>
                              <a:ea typeface="+mn-ea"/>
                            </a:rPr>
                            <m:t>𝝁</m:t>
                          </m:r>
                          <m:r>
                            <a:rPr kumimoji="1" lang="en-US" altLang="ja-JP" b="0" i="1" smtClean="0">
                              <a:latin typeface="Cambria Math" panose="02040503050406030204" pitchFamily="18" charset="0"/>
                              <a:ea typeface="+mn-ea"/>
                            </a:rPr>
                            <m:t>,</m:t>
                          </m:r>
                          <m:r>
                            <a:rPr kumimoji="1" lang="el-GR" altLang="ja-JP" b="1" i="1" smtClean="0">
                              <a:latin typeface="Cambria Math" panose="02040503050406030204" pitchFamily="18" charset="0"/>
                              <a:ea typeface="Cambria Math" panose="02040503050406030204" pitchFamily="18" charset="0"/>
                            </a:rPr>
                            <m:t>𝜮</m:t>
                          </m:r>
                        </m:oMath>
                      </m:oMathPara>
                    </a14:m>
                    <a:endParaRPr kumimoji="1" lang="ja-JP" altLang="en-US" b="1" dirty="0">
                      <a:latin typeface="+mn-ea"/>
                      <a:ea typeface="+mn-ea"/>
                    </a:endParaRPr>
                  </a:p>
                </p:txBody>
              </p:sp>
            </mc:Choice>
            <mc:Fallback>
              <p:sp>
                <p:nvSpPr>
                  <p:cNvPr id="45" name="テキスト ボックス 44">
                    <a:extLst>
                      <a:ext uri="{FF2B5EF4-FFF2-40B4-BE49-F238E27FC236}">
                        <a16:creationId xmlns:a16="http://schemas.microsoft.com/office/drawing/2014/main" id="{FB06A6CC-5713-4F35-8D4E-51624D529706}"/>
                      </a:ext>
                    </a:extLst>
                  </p:cNvPr>
                  <p:cNvSpPr txBox="1">
                    <a:spLocks noRot="1" noChangeAspect="1" noMove="1" noResize="1" noEditPoints="1" noAdjustHandles="1" noChangeArrowheads="1" noChangeShapeType="1" noTextEdit="1"/>
                  </p:cNvSpPr>
                  <p:nvPr/>
                </p:nvSpPr>
                <p:spPr>
                  <a:xfrm>
                    <a:off x="2036169" y="3241510"/>
                    <a:ext cx="675456" cy="475598"/>
                  </a:xfrm>
                  <a:prstGeom prst="rect">
                    <a:avLst/>
                  </a:prstGeom>
                  <a:blipFill>
                    <a:blip r:embed="rId8"/>
                    <a:stretch>
                      <a:fillRect r="-9091"/>
                    </a:stretch>
                  </a:blipFill>
                </p:spPr>
                <p:txBody>
                  <a:bodyPr/>
                  <a:lstStyle/>
                  <a:p>
                    <a:r>
                      <a:rPr lang="ja-JP" altLang="en-US">
                        <a:noFill/>
                      </a:rPr>
                      <a:t> </a:t>
                    </a:r>
                  </a:p>
                </p:txBody>
              </p:sp>
            </mc:Fallback>
          </mc:AlternateContent>
        </p:grpSp>
        <mc:AlternateContent xmlns:mc="http://schemas.openxmlformats.org/markup-compatibility/2006">
          <mc:Choice xmlns:a14="http://schemas.microsoft.com/office/drawing/2010/main" Requires="a14">
            <p:sp>
              <p:nvSpPr>
                <p:cNvPr id="46" name="テキスト ボックス 45">
                  <a:extLst>
                    <a:ext uri="{FF2B5EF4-FFF2-40B4-BE49-F238E27FC236}">
                      <a16:creationId xmlns:a16="http://schemas.microsoft.com/office/drawing/2014/main" id="{E7D5524A-D53F-45F3-9A22-1D54A408D889}"/>
                    </a:ext>
                  </a:extLst>
                </p:cNvPr>
                <p:cNvSpPr txBox="1"/>
                <p:nvPr/>
              </p:nvSpPr>
              <p:spPr>
                <a:xfrm>
                  <a:off x="2036168" y="3540929"/>
                  <a:ext cx="1237533" cy="4755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1" i="1" smtClean="0">
                            <a:latin typeface="Cambria Math" panose="02040503050406030204" pitchFamily="18" charset="0"/>
                            <a:ea typeface="+mn-ea"/>
                          </a:rPr>
                          <m:t>𝒘</m:t>
                        </m:r>
                        <m:r>
                          <a:rPr kumimoji="1" lang="en-US" altLang="ja-JP" b="0" i="1" smtClean="0">
                            <a:latin typeface="Cambria Math" panose="02040503050406030204" pitchFamily="18" charset="0"/>
                            <a:ea typeface="+mn-ea"/>
                          </a:rPr>
                          <m:t>~</m:t>
                        </m:r>
                        <m:r>
                          <a:rPr kumimoji="1" lang="ja-JP" altLang="en-US" b="0" i="1" smtClean="0">
                            <a:latin typeface="Cambria Math" panose="02040503050406030204" pitchFamily="18" charset="0"/>
                            <a:ea typeface="+mn-ea"/>
                          </a:rPr>
                          <m:t>𝒩</m:t>
                        </m:r>
                        <m:r>
                          <a:rPr kumimoji="1" lang="en-US" altLang="ja-JP" b="0" i="1" smtClean="0">
                            <a:latin typeface="Cambria Math" panose="02040503050406030204" pitchFamily="18" charset="0"/>
                            <a:ea typeface="+mn-ea"/>
                          </a:rPr>
                          <m:t>(</m:t>
                        </m:r>
                        <m:r>
                          <a:rPr kumimoji="1" lang="ja-JP" altLang="en-US" b="1" i="1">
                            <a:latin typeface="Cambria Math" panose="02040503050406030204" pitchFamily="18" charset="0"/>
                          </a:rPr>
                          <m:t>𝝁</m:t>
                        </m:r>
                        <m:r>
                          <a:rPr kumimoji="1" lang="en-US" altLang="ja-JP" i="1">
                            <a:latin typeface="Cambria Math" panose="02040503050406030204" pitchFamily="18" charset="0"/>
                          </a:rPr>
                          <m:t>,</m:t>
                        </m:r>
                        <m:r>
                          <a:rPr kumimoji="1" lang="el-GR" altLang="ja-JP" b="1" i="1" smtClean="0">
                            <a:latin typeface="Cambria Math" panose="02040503050406030204" pitchFamily="18" charset="0"/>
                            <a:ea typeface="Cambria Math" panose="02040503050406030204" pitchFamily="18" charset="0"/>
                          </a:rPr>
                          <m:t>𝜮</m:t>
                        </m:r>
                        <m:r>
                          <a:rPr kumimoji="1" lang="en-US" altLang="ja-JP" b="0" i="1" smtClean="0">
                            <a:latin typeface="Cambria Math" panose="02040503050406030204" pitchFamily="18" charset="0"/>
                            <a:ea typeface="+mn-ea"/>
                          </a:rPr>
                          <m:t>)</m:t>
                        </m:r>
                      </m:oMath>
                    </m:oMathPara>
                  </a14:m>
                  <a:endParaRPr kumimoji="1" lang="ja-JP" altLang="en-US" dirty="0">
                    <a:latin typeface="+mn-ea"/>
                    <a:ea typeface="+mn-ea"/>
                  </a:endParaRPr>
                </a:p>
              </p:txBody>
            </p:sp>
          </mc:Choice>
          <mc:Fallback>
            <p:sp>
              <p:nvSpPr>
                <p:cNvPr id="46" name="テキスト ボックス 45">
                  <a:extLst>
                    <a:ext uri="{FF2B5EF4-FFF2-40B4-BE49-F238E27FC236}">
                      <a16:creationId xmlns:a16="http://schemas.microsoft.com/office/drawing/2014/main" id="{E7D5524A-D53F-45F3-9A22-1D54A408D889}"/>
                    </a:ext>
                  </a:extLst>
                </p:cNvPr>
                <p:cNvSpPr txBox="1">
                  <a:spLocks noRot="1" noChangeAspect="1" noMove="1" noResize="1" noEditPoints="1" noAdjustHandles="1" noChangeArrowheads="1" noChangeShapeType="1" noTextEdit="1"/>
                </p:cNvSpPr>
                <p:nvPr/>
              </p:nvSpPr>
              <p:spPr>
                <a:xfrm>
                  <a:off x="2036168" y="3540929"/>
                  <a:ext cx="1237533" cy="475598"/>
                </a:xfrm>
                <a:prstGeom prst="rect">
                  <a:avLst/>
                </a:prstGeom>
                <a:blipFill>
                  <a:blip r:embed="rId9"/>
                  <a:stretch>
                    <a:fillRect r="-41803" b="-6000"/>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31842484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A16666F-42DB-4899-8136-29775E6A77AF}"/>
              </a:ext>
            </a:extLst>
          </p:cNvPr>
          <p:cNvSpPr>
            <a:spLocks noGrp="1"/>
          </p:cNvSpPr>
          <p:nvPr>
            <p:ph type="sldNum" sz="quarter" idx="10"/>
          </p:nvPr>
        </p:nvSpPr>
        <p:spPr/>
        <p:txBody>
          <a:bodyPr/>
          <a:lstStyle/>
          <a:p>
            <a:fld id="{F7D9C81F-6F51-475F-ABDF-7FEE4B0A1340}" type="slidenum">
              <a:rPr lang="en-US" altLang="ja-JP" smtClean="0"/>
              <a:pPr/>
              <a:t>31</a:t>
            </a:fld>
            <a:endParaRPr lang="en-US" altLang="ja-JP" dirty="0"/>
          </a:p>
        </p:txBody>
      </p:sp>
      <p:sp>
        <p:nvSpPr>
          <p:cNvPr id="3" name="テキスト プレースホルダー 2">
            <a:extLst>
              <a:ext uri="{FF2B5EF4-FFF2-40B4-BE49-F238E27FC236}">
                <a16:creationId xmlns:a16="http://schemas.microsoft.com/office/drawing/2014/main" id="{29BD30BA-4F21-4140-9154-2BC66B2E06C4}"/>
              </a:ext>
            </a:extLst>
          </p:cNvPr>
          <p:cNvSpPr>
            <a:spLocks noGrp="1"/>
          </p:cNvSpPr>
          <p:nvPr>
            <p:ph type="body" sz="quarter" idx="13"/>
          </p:nvPr>
        </p:nvSpPr>
        <p:spPr/>
        <p:txBody>
          <a:bodyPr/>
          <a:lstStyle/>
          <a:p>
            <a:r>
              <a:rPr kumimoji="1" lang="en-US" altLang="ja-JP" b="1" dirty="0"/>
              <a:t>『</a:t>
            </a:r>
            <a:r>
              <a:rPr kumimoji="1" lang="ja-JP" altLang="en-US" b="1" dirty="0"/>
              <a:t>バンディット問題の理論とアルゴリズム</a:t>
            </a:r>
            <a:r>
              <a:rPr kumimoji="1" lang="en-US" altLang="ja-JP" b="1" dirty="0"/>
              <a:t>』</a:t>
            </a:r>
          </a:p>
          <a:p>
            <a:r>
              <a:rPr kumimoji="1" lang="ja-JP" altLang="en-US" sz="1600" dirty="0"/>
              <a:t>アルゴリズムの理論解析について</a:t>
            </a:r>
            <a:endParaRPr kumimoji="1" lang="en-US" altLang="ja-JP" sz="1600" dirty="0"/>
          </a:p>
          <a:p>
            <a:r>
              <a:rPr kumimoji="1" lang="ja-JP" altLang="en-US" sz="1600" dirty="0"/>
              <a:t>参考にしました</a:t>
            </a:r>
          </a:p>
        </p:txBody>
      </p:sp>
      <p:pic>
        <p:nvPicPr>
          <p:cNvPr id="8" name="図プレースホルダー 7">
            <a:extLst>
              <a:ext uri="{FF2B5EF4-FFF2-40B4-BE49-F238E27FC236}">
                <a16:creationId xmlns:a16="http://schemas.microsoft.com/office/drawing/2014/main" id="{2C4D925C-F21B-4756-AEB0-C9279C1959A0}"/>
              </a:ext>
            </a:extLst>
          </p:cNvPr>
          <p:cNvPicPr>
            <a:picLocks noGrp="1" noChangeAspect="1"/>
          </p:cNvPicPr>
          <p:nvPr>
            <p:ph type="pic" sz="quarter" idx="16"/>
          </p:nvPr>
        </p:nvPicPr>
        <p:blipFill rotWithShape="1">
          <a:blip r:embed="rId2">
            <a:extLst>
              <a:ext uri="{28A0092B-C50C-407E-A947-70E740481C1C}">
                <a14:useLocalDpi xmlns:a14="http://schemas.microsoft.com/office/drawing/2010/main" val="0"/>
              </a:ext>
            </a:extLst>
          </a:blip>
          <a:srcRect l="3830" t="3441" r="4275" b="4022"/>
          <a:stretch/>
        </p:blipFill>
        <p:spPr>
          <a:xfrm>
            <a:off x="1703512" y="1267274"/>
            <a:ext cx="2471625" cy="3528392"/>
          </a:xfrm>
        </p:spPr>
      </p:pic>
      <p:sp>
        <p:nvSpPr>
          <p:cNvPr id="5" name="テキスト プレースホルダー 4">
            <a:extLst>
              <a:ext uri="{FF2B5EF4-FFF2-40B4-BE49-F238E27FC236}">
                <a16:creationId xmlns:a16="http://schemas.microsoft.com/office/drawing/2014/main" id="{C6006DE5-CC5A-43EC-8709-FD81D9F2D58D}"/>
              </a:ext>
            </a:extLst>
          </p:cNvPr>
          <p:cNvSpPr>
            <a:spLocks noGrp="1"/>
          </p:cNvSpPr>
          <p:nvPr>
            <p:ph type="body" sz="quarter" idx="17"/>
          </p:nvPr>
        </p:nvSpPr>
        <p:spPr/>
        <p:txBody>
          <a:bodyPr/>
          <a:lstStyle/>
          <a:p>
            <a:r>
              <a:rPr kumimoji="1" lang="en-US" altLang="ja-JP" b="1" dirty="0"/>
              <a:t>『</a:t>
            </a:r>
            <a:r>
              <a:rPr kumimoji="1" lang="ja-JP" altLang="en-US" b="1" dirty="0"/>
              <a:t>ウェブ最適化ではじめる</a:t>
            </a:r>
            <a:endParaRPr kumimoji="1" lang="en-US" altLang="ja-JP" b="1" dirty="0"/>
          </a:p>
          <a:p>
            <a:r>
              <a:rPr kumimoji="1" lang="ja-JP" altLang="en-US" b="1" dirty="0"/>
              <a:t>機械学習</a:t>
            </a:r>
            <a:r>
              <a:rPr kumimoji="1" lang="en-US" altLang="ja-JP" b="1" dirty="0"/>
              <a:t>』</a:t>
            </a:r>
          </a:p>
          <a:p>
            <a:r>
              <a:rPr kumimoji="1" lang="ja-JP" altLang="en-US" sz="1600" dirty="0"/>
              <a:t>アルゴリズムの実装について</a:t>
            </a:r>
            <a:endParaRPr kumimoji="1" lang="en-US" altLang="ja-JP" sz="1600" dirty="0"/>
          </a:p>
          <a:p>
            <a:r>
              <a:rPr kumimoji="1" lang="ja-JP" altLang="en-US" sz="1600" dirty="0"/>
              <a:t>参考にしました</a:t>
            </a:r>
          </a:p>
        </p:txBody>
      </p:sp>
      <p:pic>
        <p:nvPicPr>
          <p:cNvPr id="10" name="図プレースホルダー 9" descr="テキスト が含まれている画像&#10;&#10;自動的に生成された説明">
            <a:extLst>
              <a:ext uri="{FF2B5EF4-FFF2-40B4-BE49-F238E27FC236}">
                <a16:creationId xmlns:a16="http://schemas.microsoft.com/office/drawing/2014/main" id="{647E0752-03C2-4EFA-8E21-1592196C1F0C}"/>
              </a:ext>
            </a:extLst>
          </p:cNvPr>
          <p:cNvPicPr>
            <a:picLocks noGrp="1" noChangeAspect="1"/>
          </p:cNvPicPr>
          <p:nvPr>
            <p:ph type="pic" sz="quarter" idx="18"/>
          </p:nvPr>
        </p:nvPicPr>
        <p:blipFill rotWithShape="1">
          <a:blip r:embed="rId3">
            <a:extLst>
              <a:ext uri="{28A0092B-C50C-407E-A947-70E740481C1C}">
                <a14:useLocalDpi xmlns:a14="http://schemas.microsoft.com/office/drawing/2010/main" val="0"/>
              </a:ext>
            </a:extLst>
          </a:blip>
          <a:srcRect t="-462" b="9499"/>
          <a:stretch/>
        </p:blipFill>
        <p:spPr>
          <a:xfrm>
            <a:off x="7104112" y="1295945"/>
            <a:ext cx="2689584" cy="3471050"/>
          </a:xfrm>
        </p:spPr>
      </p:pic>
    </p:spTree>
    <p:extLst>
      <p:ext uri="{BB962C8B-B14F-4D97-AF65-F5344CB8AC3E}">
        <p14:creationId xmlns:p14="http://schemas.microsoft.com/office/powerpoint/2010/main" val="2454507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1993A6E-FFBC-489F-B6C3-986205F12790}"/>
              </a:ext>
            </a:extLst>
          </p:cNvPr>
          <p:cNvSpPr>
            <a:spLocks noGrp="1"/>
          </p:cNvSpPr>
          <p:nvPr>
            <p:ph type="sldNum" sz="quarter" idx="10"/>
          </p:nvPr>
        </p:nvSpPr>
        <p:spPr/>
        <p:txBody>
          <a:bodyPr/>
          <a:lstStyle/>
          <a:p>
            <a:fld id="{94EFC6F0-072C-4C7B-A2B9-91F85E8B1E43}" type="slidenum">
              <a:rPr lang="en-US" altLang="ja-JP" smtClean="0"/>
              <a:pPr/>
              <a:t>4</a:t>
            </a:fld>
            <a:endParaRPr lang="en-US" altLang="ja-JP" dirty="0"/>
          </a:p>
        </p:txBody>
      </p:sp>
      <p:pic>
        <p:nvPicPr>
          <p:cNvPr id="5" name="図プレースホルダー 4">
            <a:extLst>
              <a:ext uri="{FF2B5EF4-FFF2-40B4-BE49-F238E27FC236}">
                <a16:creationId xmlns:a16="http://schemas.microsoft.com/office/drawing/2014/main" id="{584ABADE-8130-4E9E-8B61-375BB306D9C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962" r="6962"/>
          <a:stretch>
            <a:fillRect/>
          </a:stretch>
        </p:blipFill>
        <p:spPr/>
      </p:pic>
      <p:sp>
        <p:nvSpPr>
          <p:cNvPr id="3" name="正方形/長方形 2">
            <a:extLst>
              <a:ext uri="{FF2B5EF4-FFF2-40B4-BE49-F238E27FC236}">
                <a16:creationId xmlns:a16="http://schemas.microsoft.com/office/drawing/2014/main" id="{B27264C7-0229-49B4-9C97-958510EF10E1}"/>
              </a:ext>
            </a:extLst>
          </p:cNvPr>
          <p:cNvSpPr/>
          <p:nvPr/>
        </p:nvSpPr>
        <p:spPr bwMode="auto">
          <a:xfrm>
            <a:off x="4511824" y="1700808"/>
            <a:ext cx="5712636" cy="432048"/>
          </a:xfrm>
          <a:prstGeom prst="rect">
            <a:avLst/>
          </a:prstGeom>
          <a:noFill/>
          <a:ln w="28575" cap="flat" cmpd="sng" algn="ctr">
            <a:solidFill>
              <a:schemeClr val="accent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Tree>
    <p:extLst>
      <p:ext uri="{BB962C8B-B14F-4D97-AF65-F5344CB8AC3E}">
        <p14:creationId xmlns:p14="http://schemas.microsoft.com/office/powerpoint/2010/main" val="427339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19A6F7-69EB-4C87-B94B-42730098C9B2}"/>
              </a:ext>
            </a:extLst>
          </p:cNvPr>
          <p:cNvSpPr>
            <a:spLocks noGrp="1"/>
          </p:cNvSpPr>
          <p:nvPr>
            <p:ph type="title"/>
          </p:nvPr>
        </p:nvSpPr>
        <p:spPr/>
        <p:txBody>
          <a:bodyPr/>
          <a:lstStyle/>
          <a:p>
            <a:r>
              <a:rPr kumimoji="1" lang="ja-JP" altLang="en-US" dirty="0"/>
              <a:t>バンディット問題とは？</a:t>
            </a:r>
          </a:p>
        </p:txBody>
      </p:sp>
      <p:sp>
        <p:nvSpPr>
          <p:cNvPr id="3" name="コンテンツ プレースホルダー 2">
            <a:extLst>
              <a:ext uri="{FF2B5EF4-FFF2-40B4-BE49-F238E27FC236}">
                <a16:creationId xmlns:a16="http://schemas.microsoft.com/office/drawing/2014/main" id="{81A4BD38-A26B-4465-973B-77D62484F6DE}"/>
              </a:ext>
            </a:extLst>
          </p:cNvPr>
          <p:cNvSpPr>
            <a:spLocks noGrp="1"/>
          </p:cNvSpPr>
          <p:nvPr>
            <p:ph idx="1"/>
          </p:nvPr>
        </p:nvSpPr>
        <p:spPr/>
        <p:txBody>
          <a:bodyPr/>
          <a:lstStyle/>
          <a:p>
            <a:r>
              <a:rPr kumimoji="1" lang="en-US" altLang="ja-JP" dirty="0"/>
              <a:t>2</a:t>
            </a:r>
            <a:r>
              <a:rPr kumimoji="1" lang="ja-JP" altLang="en-US" dirty="0"/>
              <a:t>つの案があったとき、どちらがよいと判断する？</a:t>
            </a:r>
          </a:p>
        </p:txBody>
      </p:sp>
      <p:sp>
        <p:nvSpPr>
          <p:cNvPr id="4" name="スライド番号プレースホルダー 3">
            <a:extLst>
              <a:ext uri="{FF2B5EF4-FFF2-40B4-BE49-F238E27FC236}">
                <a16:creationId xmlns:a16="http://schemas.microsoft.com/office/drawing/2014/main" id="{A660A79C-5253-43C2-9EC5-607FAC74C2E5}"/>
              </a:ext>
            </a:extLst>
          </p:cNvPr>
          <p:cNvSpPr>
            <a:spLocks noGrp="1"/>
          </p:cNvSpPr>
          <p:nvPr>
            <p:ph type="sldNum" sz="quarter" idx="10"/>
          </p:nvPr>
        </p:nvSpPr>
        <p:spPr/>
        <p:txBody>
          <a:bodyPr/>
          <a:lstStyle/>
          <a:p>
            <a:fld id="{F7D9C81F-6F51-475F-ABDF-7FEE4B0A1340}" type="slidenum">
              <a:rPr lang="en-US" altLang="ja-JP" smtClean="0"/>
              <a:pPr/>
              <a:t>5</a:t>
            </a:fld>
            <a:endParaRPr lang="en-US" altLang="ja-JP" dirty="0"/>
          </a:p>
        </p:txBody>
      </p:sp>
      <p:pic>
        <p:nvPicPr>
          <p:cNvPr id="8" name="図 7">
            <a:extLst>
              <a:ext uri="{FF2B5EF4-FFF2-40B4-BE49-F238E27FC236}">
                <a16:creationId xmlns:a16="http://schemas.microsoft.com/office/drawing/2014/main" id="{872D1015-BC2B-448E-9726-498850A497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3832" y="2465597"/>
            <a:ext cx="2789474" cy="1569079"/>
          </a:xfrm>
          <a:prstGeom prst="rect">
            <a:avLst/>
          </a:prstGeom>
        </p:spPr>
      </p:pic>
      <p:pic>
        <p:nvPicPr>
          <p:cNvPr id="10" name="図 9">
            <a:extLst>
              <a:ext uri="{FF2B5EF4-FFF2-40B4-BE49-F238E27FC236}">
                <a16:creationId xmlns:a16="http://schemas.microsoft.com/office/drawing/2014/main" id="{B58EC829-7E50-4F05-AA64-2C73ED443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833" y="4507939"/>
            <a:ext cx="2789473" cy="1860584"/>
          </a:xfrm>
          <a:prstGeom prst="rect">
            <a:avLst/>
          </a:prstGeom>
        </p:spPr>
      </p:pic>
      <p:pic>
        <p:nvPicPr>
          <p:cNvPr id="11" name="図 10">
            <a:extLst>
              <a:ext uri="{FF2B5EF4-FFF2-40B4-BE49-F238E27FC236}">
                <a16:creationId xmlns:a16="http://schemas.microsoft.com/office/drawing/2014/main" id="{ACCD6510-2E33-4A60-BADB-AD41B0CDD79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7448" y="4005064"/>
            <a:ext cx="2376343" cy="2376343"/>
          </a:xfrm>
          <a:prstGeom prst="rect">
            <a:avLst/>
          </a:prstGeom>
        </p:spPr>
      </p:pic>
      <p:sp>
        <p:nvSpPr>
          <p:cNvPr id="12" name="テキスト ボックス 11">
            <a:extLst>
              <a:ext uri="{FF2B5EF4-FFF2-40B4-BE49-F238E27FC236}">
                <a16:creationId xmlns:a16="http://schemas.microsoft.com/office/drawing/2014/main" id="{9AA16CA6-C33E-45AB-9405-E033A58AB1D8}"/>
              </a:ext>
            </a:extLst>
          </p:cNvPr>
          <p:cNvSpPr txBox="1"/>
          <p:nvPr/>
        </p:nvSpPr>
        <p:spPr>
          <a:xfrm>
            <a:off x="3506446" y="3019303"/>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1</a:t>
            </a:r>
            <a:endParaRPr kumimoji="1" lang="ja-JP" altLang="en-US" sz="2400" b="1" dirty="0">
              <a:latin typeface="+mn-ea"/>
              <a:ea typeface="+mn-ea"/>
            </a:endParaRPr>
          </a:p>
        </p:txBody>
      </p:sp>
      <p:sp>
        <p:nvSpPr>
          <p:cNvPr id="13" name="テキスト ボックス 12">
            <a:extLst>
              <a:ext uri="{FF2B5EF4-FFF2-40B4-BE49-F238E27FC236}">
                <a16:creationId xmlns:a16="http://schemas.microsoft.com/office/drawing/2014/main" id="{88C4D766-ADC4-4242-8477-47D290C6DF13}"/>
              </a:ext>
            </a:extLst>
          </p:cNvPr>
          <p:cNvSpPr txBox="1"/>
          <p:nvPr/>
        </p:nvSpPr>
        <p:spPr>
          <a:xfrm>
            <a:off x="3506446" y="5207398"/>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2</a:t>
            </a:r>
            <a:endParaRPr kumimoji="1" lang="ja-JP" altLang="en-US" sz="2400" b="1" dirty="0">
              <a:latin typeface="+mn-ea"/>
              <a:ea typeface="+mn-ea"/>
            </a:endParaRPr>
          </a:p>
        </p:txBody>
      </p:sp>
      <p:sp>
        <p:nvSpPr>
          <p:cNvPr id="14" name="吹き出し: 角を丸めた四角形 13">
            <a:extLst>
              <a:ext uri="{FF2B5EF4-FFF2-40B4-BE49-F238E27FC236}">
                <a16:creationId xmlns:a16="http://schemas.microsoft.com/office/drawing/2014/main" id="{CF73C475-1E07-4DB5-8D30-E0F3422436F0}"/>
              </a:ext>
            </a:extLst>
          </p:cNvPr>
          <p:cNvSpPr/>
          <p:nvPr/>
        </p:nvSpPr>
        <p:spPr bwMode="auto">
          <a:xfrm>
            <a:off x="288031" y="2204864"/>
            <a:ext cx="3071665" cy="1829812"/>
          </a:xfrm>
          <a:prstGeom prst="wedgeRoundRectCallout">
            <a:avLst>
              <a:gd name="adj1" fmla="val 14518"/>
              <a:gd name="adj2" fmla="val 68535"/>
              <a:gd name="adj3" fmla="val 16667"/>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dirty="0">
                <a:latin typeface="+mn-ea"/>
                <a:ea typeface="+mn-ea"/>
              </a:rPr>
              <a:t>わが社でカメラを販売する</a:t>
            </a:r>
            <a:endParaRPr kumimoji="1" lang="en-US" altLang="ja-JP" sz="1600" dirty="0">
              <a:latin typeface="+mn-ea"/>
              <a:ea typeface="+mn-ea"/>
            </a:endParaRPr>
          </a:p>
          <a:p>
            <a:pPr algn="ctr">
              <a:spcBef>
                <a:spcPts val="600"/>
              </a:spcBef>
              <a:buClr>
                <a:srgbClr val="BFBFBF"/>
              </a:buClr>
            </a:pPr>
            <a:r>
              <a:rPr kumimoji="1" lang="ja-JP" altLang="en-US" sz="1600" dirty="0">
                <a:latin typeface="+mn-ea"/>
                <a:ea typeface="+mn-ea"/>
              </a:rPr>
              <a:t>ことになった。</a:t>
            </a:r>
            <a:endParaRPr kumimoji="1" lang="en-US" altLang="ja-JP" sz="1600" dirty="0">
              <a:latin typeface="+mn-ea"/>
              <a:ea typeface="+mn-ea"/>
            </a:endParaRPr>
          </a:p>
          <a:p>
            <a:pPr algn="ctr">
              <a:spcBef>
                <a:spcPts val="600"/>
              </a:spcBef>
              <a:buClr>
                <a:srgbClr val="BFBFBF"/>
              </a:buClr>
            </a:pPr>
            <a:r>
              <a:rPr kumimoji="1" lang="ja-JP" altLang="en-US" sz="1600" dirty="0">
                <a:latin typeface="+mn-ea"/>
                <a:ea typeface="+mn-ea"/>
              </a:rPr>
              <a:t>ランディングページ</a:t>
            </a:r>
            <a:r>
              <a:rPr kumimoji="1" lang="en-US" altLang="ja-JP" sz="1200" dirty="0">
                <a:latin typeface="+mn-ea"/>
                <a:ea typeface="+mn-ea"/>
              </a:rPr>
              <a:t>※</a:t>
            </a:r>
            <a:r>
              <a:rPr kumimoji="1" lang="ja-JP" altLang="en-US" sz="1600" dirty="0">
                <a:latin typeface="+mn-ea"/>
                <a:ea typeface="+mn-ea"/>
              </a:rPr>
              <a:t>に</a:t>
            </a:r>
            <a:endParaRPr kumimoji="1" lang="en-US" altLang="ja-JP" sz="1600" dirty="0">
              <a:latin typeface="+mn-ea"/>
              <a:ea typeface="+mn-ea"/>
            </a:endParaRPr>
          </a:p>
          <a:p>
            <a:pPr algn="ctr">
              <a:spcBef>
                <a:spcPts val="600"/>
              </a:spcBef>
              <a:buClr>
                <a:srgbClr val="BFBFBF"/>
              </a:buClr>
            </a:pPr>
            <a:r>
              <a:rPr kumimoji="1" lang="ja-JP" altLang="en-US" sz="1600" dirty="0">
                <a:latin typeface="+mn-ea"/>
                <a:ea typeface="+mn-ea"/>
              </a:rPr>
              <a:t>載せる写真は</a:t>
            </a:r>
            <a:endParaRPr kumimoji="1" lang="en-US" altLang="ja-JP" sz="1600" dirty="0">
              <a:latin typeface="+mn-ea"/>
              <a:ea typeface="+mn-ea"/>
            </a:endParaRPr>
          </a:p>
          <a:p>
            <a:pPr algn="ctr">
              <a:spcBef>
                <a:spcPts val="600"/>
              </a:spcBef>
              <a:buClr>
                <a:srgbClr val="BFBFBF"/>
              </a:buClr>
            </a:pPr>
            <a:r>
              <a:rPr kumimoji="1" lang="ja-JP" altLang="en-US" sz="1600" dirty="0">
                <a:latin typeface="+mn-ea"/>
                <a:ea typeface="+mn-ea"/>
              </a:rPr>
              <a:t>どちらがよいだろう？</a:t>
            </a:r>
          </a:p>
        </p:txBody>
      </p:sp>
      <p:sp>
        <p:nvSpPr>
          <p:cNvPr id="15" name="テキスト ボックス 14">
            <a:extLst>
              <a:ext uri="{FF2B5EF4-FFF2-40B4-BE49-F238E27FC236}">
                <a16:creationId xmlns:a16="http://schemas.microsoft.com/office/drawing/2014/main" id="{F124DAC8-E112-4F18-9811-F7B8A2D3CAE0}"/>
              </a:ext>
            </a:extLst>
          </p:cNvPr>
          <p:cNvSpPr txBox="1"/>
          <p:nvPr/>
        </p:nvSpPr>
        <p:spPr>
          <a:xfrm>
            <a:off x="565779" y="6483502"/>
            <a:ext cx="8698573" cy="276999"/>
          </a:xfrm>
          <a:prstGeom prst="rect">
            <a:avLst/>
          </a:prstGeom>
          <a:noFill/>
        </p:spPr>
        <p:txBody>
          <a:bodyPr wrap="square" rtlCol="0">
            <a:spAutoFit/>
          </a:bodyPr>
          <a:lstStyle/>
          <a:p>
            <a:pPr algn="l"/>
            <a:r>
              <a:rPr kumimoji="1" lang="en-US" altLang="ja-JP" sz="1200" dirty="0">
                <a:latin typeface="+mn-ea"/>
                <a:ea typeface="+mn-ea"/>
              </a:rPr>
              <a:t>※</a:t>
            </a:r>
            <a:r>
              <a:rPr kumimoji="1" lang="ja-JP" altLang="en-US" sz="1200" dirty="0">
                <a:latin typeface="+mn-ea"/>
                <a:ea typeface="+mn-ea"/>
              </a:rPr>
              <a:t>ランディングページ：ウェブサイトに含まれるウェブページのうち、ユーザが初めて訪れるページのこと</a:t>
            </a:r>
          </a:p>
        </p:txBody>
      </p:sp>
    </p:spTree>
    <p:extLst>
      <p:ext uri="{BB962C8B-B14F-4D97-AF65-F5344CB8AC3E}">
        <p14:creationId xmlns:p14="http://schemas.microsoft.com/office/powerpoint/2010/main" val="1087285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19A6F7-69EB-4C87-B94B-42730098C9B2}"/>
              </a:ext>
            </a:extLst>
          </p:cNvPr>
          <p:cNvSpPr>
            <a:spLocks noGrp="1"/>
          </p:cNvSpPr>
          <p:nvPr>
            <p:ph type="title"/>
          </p:nvPr>
        </p:nvSpPr>
        <p:spPr/>
        <p:txBody>
          <a:bodyPr/>
          <a:lstStyle/>
          <a:p>
            <a:r>
              <a:rPr kumimoji="1" lang="ja-JP" altLang="en-US" dirty="0"/>
              <a:t>バンディット問題とは？</a:t>
            </a:r>
          </a:p>
        </p:txBody>
      </p:sp>
      <p:sp>
        <p:nvSpPr>
          <p:cNvPr id="3" name="コンテンツ プレースホルダー 2">
            <a:extLst>
              <a:ext uri="{FF2B5EF4-FFF2-40B4-BE49-F238E27FC236}">
                <a16:creationId xmlns:a16="http://schemas.microsoft.com/office/drawing/2014/main" id="{81A4BD38-A26B-4465-973B-77D62484F6DE}"/>
              </a:ext>
            </a:extLst>
          </p:cNvPr>
          <p:cNvSpPr>
            <a:spLocks noGrp="1"/>
          </p:cNvSpPr>
          <p:nvPr>
            <p:ph idx="1"/>
          </p:nvPr>
        </p:nvSpPr>
        <p:spPr/>
        <p:txBody>
          <a:bodyPr/>
          <a:lstStyle/>
          <a:p>
            <a:r>
              <a:rPr kumimoji="1" lang="en-US" altLang="ja-JP" dirty="0"/>
              <a:t>A/B</a:t>
            </a:r>
            <a:r>
              <a:rPr kumimoji="1" lang="ja-JP" altLang="en-US" dirty="0"/>
              <a:t>テストをすれば統計的に有意な差を出せる</a:t>
            </a:r>
          </a:p>
        </p:txBody>
      </p:sp>
      <p:sp>
        <p:nvSpPr>
          <p:cNvPr id="4" name="スライド番号プレースホルダー 3">
            <a:extLst>
              <a:ext uri="{FF2B5EF4-FFF2-40B4-BE49-F238E27FC236}">
                <a16:creationId xmlns:a16="http://schemas.microsoft.com/office/drawing/2014/main" id="{A660A79C-5253-43C2-9EC5-607FAC74C2E5}"/>
              </a:ext>
            </a:extLst>
          </p:cNvPr>
          <p:cNvSpPr>
            <a:spLocks noGrp="1"/>
          </p:cNvSpPr>
          <p:nvPr>
            <p:ph type="sldNum" sz="quarter" idx="10"/>
          </p:nvPr>
        </p:nvSpPr>
        <p:spPr/>
        <p:txBody>
          <a:bodyPr/>
          <a:lstStyle/>
          <a:p>
            <a:fld id="{F7D9C81F-6F51-475F-ABDF-7FEE4B0A1340}" type="slidenum">
              <a:rPr lang="en-US" altLang="ja-JP" smtClean="0"/>
              <a:pPr/>
              <a:t>6</a:t>
            </a:fld>
            <a:endParaRPr lang="en-US" altLang="ja-JP" dirty="0"/>
          </a:p>
        </p:txBody>
      </p:sp>
      <p:pic>
        <p:nvPicPr>
          <p:cNvPr id="5" name="図 4">
            <a:extLst>
              <a:ext uri="{FF2B5EF4-FFF2-40B4-BE49-F238E27FC236}">
                <a16:creationId xmlns:a16="http://schemas.microsoft.com/office/drawing/2014/main" id="{F38962A9-439C-4565-82C2-7E289ED2517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27448" y="4005064"/>
            <a:ext cx="2376343" cy="2376343"/>
          </a:xfrm>
          <a:prstGeom prst="rect">
            <a:avLst/>
          </a:prstGeom>
        </p:spPr>
      </p:pic>
      <p:pic>
        <p:nvPicPr>
          <p:cNvPr id="8" name="図 7">
            <a:extLst>
              <a:ext uri="{FF2B5EF4-FFF2-40B4-BE49-F238E27FC236}">
                <a16:creationId xmlns:a16="http://schemas.microsoft.com/office/drawing/2014/main" id="{5C7421C2-C22C-4B85-850F-73EE0B1FEB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832" y="2465597"/>
            <a:ext cx="2789474" cy="1569079"/>
          </a:xfrm>
          <a:prstGeom prst="rect">
            <a:avLst/>
          </a:prstGeom>
        </p:spPr>
      </p:pic>
      <p:pic>
        <p:nvPicPr>
          <p:cNvPr id="9" name="図 8">
            <a:extLst>
              <a:ext uri="{FF2B5EF4-FFF2-40B4-BE49-F238E27FC236}">
                <a16:creationId xmlns:a16="http://schemas.microsoft.com/office/drawing/2014/main" id="{F4DFB1B1-3A0A-453D-A2D7-0E39B8F33F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3833" y="4507939"/>
            <a:ext cx="2789473" cy="1860584"/>
          </a:xfrm>
          <a:prstGeom prst="rect">
            <a:avLst/>
          </a:prstGeom>
        </p:spPr>
      </p:pic>
      <p:pic>
        <p:nvPicPr>
          <p:cNvPr id="13" name="図 12">
            <a:extLst>
              <a:ext uri="{FF2B5EF4-FFF2-40B4-BE49-F238E27FC236}">
                <a16:creationId xmlns:a16="http://schemas.microsoft.com/office/drawing/2014/main" id="{42AA4E79-30E1-4ADF-BA5D-7D1A1D92D8A0}"/>
              </a:ext>
            </a:extLst>
          </p:cNvPr>
          <p:cNvPicPr>
            <a:picLocks noChangeAspect="1"/>
          </p:cNvPicPr>
          <p:nvPr/>
        </p:nvPicPr>
        <p:blipFill rotWithShape="1">
          <a:blip r:embed="rId5">
            <a:extLst>
              <a:ext uri="{28A0092B-C50C-407E-A947-70E740481C1C}">
                <a14:useLocalDpi xmlns:a14="http://schemas.microsoft.com/office/drawing/2010/main" val="0"/>
              </a:ext>
            </a:extLst>
          </a:blip>
          <a:srcRect b="17451"/>
          <a:stretch/>
        </p:blipFill>
        <p:spPr>
          <a:xfrm>
            <a:off x="8323687" y="2465597"/>
            <a:ext cx="1516729" cy="1252053"/>
          </a:xfrm>
          <a:prstGeom prst="rect">
            <a:avLst/>
          </a:prstGeom>
        </p:spPr>
      </p:pic>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B6AF54E3-5062-404B-9F59-ABD6551CD0CD}"/>
                  </a:ext>
                </a:extLst>
              </p:cNvPr>
              <p:cNvSpPr txBox="1"/>
              <p:nvPr/>
            </p:nvSpPr>
            <p:spPr>
              <a:xfrm>
                <a:off x="8904312" y="3722214"/>
                <a:ext cx="355479"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ea typeface="+mn-ea"/>
                            </a:rPr>
                          </m:ctrlPr>
                        </m:sSubPr>
                        <m:e>
                          <m:r>
                            <a:rPr kumimoji="1" lang="ja-JP" altLang="en-US" sz="2400" i="1" smtClean="0">
                              <a:latin typeface="Cambria Math" panose="02040503050406030204" pitchFamily="18" charset="0"/>
                              <a:ea typeface="+mn-ea"/>
                            </a:rPr>
                            <m:t>𝜃</m:t>
                          </m:r>
                        </m:e>
                        <m:sub>
                          <m:r>
                            <a:rPr kumimoji="1" lang="en-US" altLang="ja-JP" sz="2400" b="0" i="1" smtClean="0">
                              <a:latin typeface="Cambria Math" panose="02040503050406030204" pitchFamily="18" charset="0"/>
                              <a:ea typeface="+mn-ea"/>
                            </a:rPr>
                            <m:t>1</m:t>
                          </m:r>
                        </m:sub>
                      </m:sSub>
                    </m:oMath>
                  </m:oMathPara>
                </a14:m>
                <a:endParaRPr kumimoji="1" lang="ja-JP" altLang="en-US" sz="2400" dirty="0">
                  <a:latin typeface="+mn-ea"/>
                  <a:ea typeface="+mn-ea"/>
                </a:endParaRPr>
              </a:p>
            </p:txBody>
          </p:sp>
        </mc:Choice>
        <mc:Fallback xmlns="">
          <p:sp>
            <p:nvSpPr>
              <p:cNvPr id="15" name="テキスト ボックス 14">
                <a:extLst>
                  <a:ext uri="{FF2B5EF4-FFF2-40B4-BE49-F238E27FC236}">
                    <a16:creationId xmlns:a16="http://schemas.microsoft.com/office/drawing/2014/main" id="{B6AF54E3-5062-404B-9F59-ABD6551CD0CD}"/>
                  </a:ext>
                </a:extLst>
              </p:cNvPr>
              <p:cNvSpPr txBox="1">
                <a:spLocks noRot="1" noChangeAspect="1" noMove="1" noResize="1" noEditPoints="1" noAdjustHandles="1" noChangeArrowheads="1" noChangeShapeType="1" noTextEdit="1"/>
              </p:cNvSpPr>
              <p:nvPr/>
            </p:nvSpPr>
            <p:spPr>
              <a:xfrm>
                <a:off x="8904312" y="3722214"/>
                <a:ext cx="355479" cy="461665"/>
              </a:xfrm>
              <a:prstGeom prst="rect">
                <a:avLst/>
              </a:prstGeom>
              <a:blipFill>
                <a:blip r:embed="rId6"/>
                <a:stretch>
                  <a:fillRect l="-5172" r="-25862"/>
                </a:stretch>
              </a:blipFill>
            </p:spPr>
            <p:txBody>
              <a:bodyPr/>
              <a:lstStyle/>
              <a:p>
                <a:r>
                  <a:rPr lang="ja-JP" altLang="en-US">
                    <a:noFill/>
                  </a:rPr>
                  <a:t> </a:t>
                </a:r>
              </a:p>
            </p:txBody>
          </p:sp>
        </mc:Fallback>
      </mc:AlternateContent>
      <p:pic>
        <p:nvPicPr>
          <p:cNvPr id="16" name="図 15">
            <a:extLst>
              <a:ext uri="{FF2B5EF4-FFF2-40B4-BE49-F238E27FC236}">
                <a16:creationId xmlns:a16="http://schemas.microsoft.com/office/drawing/2014/main" id="{47139AB8-E41F-40B9-8F8D-F3AFAAEDAEA3}"/>
              </a:ext>
            </a:extLst>
          </p:cNvPr>
          <p:cNvPicPr>
            <a:picLocks noChangeAspect="1"/>
          </p:cNvPicPr>
          <p:nvPr/>
        </p:nvPicPr>
        <p:blipFill rotWithShape="1">
          <a:blip r:embed="rId5">
            <a:extLst>
              <a:ext uri="{28A0092B-C50C-407E-A947-70E740481C1C}">
                <a14:useLocalDpi xmlns:a14="http://schemas.microsoft.com/office/drawing/2010/main" val="0"/>
              </a:ext>
            </a:extLst>
          </a:blip>
          <a:srcRect b="17451"/>
          <a:stretch/>
        </p:blipFill>
        <p:spPr>
          <a:xfrm>
            <a:off x="8323687" y="4507939"/>
            <a:ext cx="1516729" cy="1252053"/>
          </a:xfrm>
          <a:prstGeom prst="rect">
            <a:avLst/>
          </a:prstGeom>
        </p:spPr>
      </p:pic>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8942C9D8-9D91-4210-9916-C5A1E0151775}"/>
                  </a:ext>
                </a:extLst>
              </p:cNvPr>
              <p:cNvSpPr txBox="1"/>
              <p:nvPr/>
            </p:nvSpPr>
            <p:spPr>
              <a:xfrm>
                <a:off x="8904312" y="5764556"/>
                <a:ext cx="355479"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ea typeface="+mn-ea"/>
                            </a:rPr>
                          </m:ctrlPr>
                        </m:sSubPr>
                        <m:e>
                          <m:r>
                            <a:rPr kumimoji="1" lang="ja-JP" altLang="en-US" sz="2400" i="1" smtClean="0">
                              <a:latin typeface="Cambria Math" panose="02040503050406030204" pitchFamily="18" charset="0"/>
                              <a:ea typeface="+mn-ea"/>
                            </a:rPr>
                            <m:t>𝜃</m:t>
                          </m:r>
                        </m:e>
                        <m:sub>
                          <m:r>
                            <a:rPr kumimoji="1" lang="en-US" altLang="ja-JP" sz="2400" b="0" i="1" smtClean="0">
                              <a:latin typeface="Cambria Math" panose="02040503050406030204" pitchFamily="18" charset="0"/>
                              <a:ea typeface="+mn-ea"/>
                            </a:rPr>
                            <m:t>2</m:t>
                          </m:r>
                        </m:sub>
                      </m:sSub>
                    </m:oMath>
                  </m:oMathPara>
                </a14:m>
                <a:endParaRPr kumimoji="1" lang="ja-JP" altLang="en-US" sz="2400" dirty="0">
                  <a:latin typeface="+mn-ea"/>
                  <a:ea typeface="+mn-ea"/>
                </a:endParaRPr>
              </a:p>
            </p:txBody>
          </p:sp>
        </mc:Choice>
        <mc:Fallback xmlns="">
          <p:sp>
            <p:nvSpPr>
              <p:cNvPr id="17" name="テキスト ボックス 16">
                <a:extLst>
                  <a:ext uri="{FF2B5EF4-FFF2-40B4-BE49-F238E27FC236}">
                    <a16:creationId xmlns:a16="http://schemas.microsoft.com/office/drawing/2014/main" id="{8942C9D8-9D91-4210-9916-C5A1E0151775}"/>
                  </a:ext>
                </a:extLst>
              </p:cNvPr>
              <p:cNvSpPr txBox="1">
                <a:spLocks noRot="1" noChangeAspect="1" noMove="1" noResize="1" noEditPoints="1" noAdjustHandles="1" noChangeArrowheads="1" noChangeShapeType="1" noTextEdit="1"/>
              </p:cNvSpPr>
              <p:nvPr/>
            </p:nvSpPr>
            <p:spPr>
              <a:xfrm>
                <a:off x="8904312" y="5764556"/>
                <a:ext cx="355479" cy="461665"/>
              </a:xfrm>
              <a:prstGeom prst="rect">
                <a:avLst/>
              </a:prstGeom>
              <a:blipFill>
                <a:blip r:embed="rId7"/>
                <a:stretch>
                  <a:fillRect l="-5172" r="-275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CE862406-8A84-4A53-9124-59713BE07F60}"/>
                  </a:ext>
                </a:extLst>
              </p:cNvPr>
              <p:cNvSpPr txBox="1"/>
              <p:nvPr/>
            </p:nvSpPr>
            <p:spPr>
              <a:xfrm>
                <a:off x="10196611" y="4183879"/>
                <a:ext cx="1401762"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ea typeface="+mn-ea"/>
                            </a:rPr>
                          </m:ctrlPr>
                        </m:sSubPr>
                        <m:e>
                          <m:r>
                            <a:rPr kumimoji="1" lang="ja-JP" altLang="en-US" sz="2400" i="1" smtClean="0">
                              <a:latin typeface="Cambria Math" panose="02040503050406030204" pitchFamily="18" charset="0"/>
                              <a:ea typeface="+mn-ea"/>
                            </a:rPr>
                            <m:t>𝜃</m:t>
                          </m:r>
                        </m:e>
                        <m:sub>
                          <m:r>
                            <a:rPr kumimoji="1" lang="en-US" altLang="ja-JP" sz="2400" b="0" i="1" smtClean="0">
                              <a:latin typeface="Cambria Math" panose="02040503050406030204" pitchFamily="18" charset="0"/>
                              <a:ea typeface="+mn-ea"/>
                            </a:rPr>
                            <m:t>1</m:t>
                          </m:r>
                        </m:sub>
                      </m:sSub>
                      <m:r>
                        <a:rPr kumimoji="1" lang="en-US" altLang="ja-JP" sz="2400" b="0" i="1" smtClean="0">
                          <a:latin typeface="Cambria Math" panose="02040503050406030204" pitchFamily="18" charset="0"/>
                          <a:ea typeface="+mn-ea"/>
                        </a:rPr>
                        <m:t>&gt;</m:t>
                      </m:r>
                      <m:sSub>
                        <m:sSubPr>
                          <m:ctrlPr>
                            <a:rPr kumimoji="1" lang="en-US" altLang="ja-JP" sz="2400" b="0" i="1" smtClean="0">
                              <a:latin typeface="Cambria Math" panose="02040503050406030204" pitchFamily="18" charset="0"/>
                              <a:ea typeface="+mn-ea"/>
                            </a:rPr>
                          </m:ctrlPr>
                        </m:sSubPr>
                        <m:e>
                          <m:r>
                            <a:rPr kumimoji="1" lang="ja-JP" altLang="en-US" sz="2400" b="0" i="1" smtClean="0">
                              <a:latin typeface="Cambria Math" panose="02040503050406030204" pitchFamily="18" charset="0"/>
                              <a:ea typeface="+mn-ea"/>
                            </a:rPr>
                            <m:t>𝜃</m:t>
                          </m:r>
                        </m:e>
                        <m:sub>
                          <m:r>
                            <a:rPr kumimoji="1" lang="en-US" altLang="ja-JP" sz="2400" b="0" i="1" smtClean="0">
                              <a:latin typeface="Cambria Math" panose="02040503050406030204" pitchFamily="18" charset="0"/>
                              <a:ea typeface="+mn-ea"/>
                            </a:rPr>
                            <m:t>2</m:t>
                          </m:r>
                        </m:sub>
                      </m:sSub>
                    </m:oMath>
                  </m:oMathPara>
                </a14:m>
                <a:endParaRPr kumimoji="1" lang="ja-JP" altLang="en-US" sz="2400" dirty="0">
                  <a:latin typeface="+mn-ea"/>
                  <a:ea typeface="+mn-ea"/>
                </a:endParaRPr>
              </a:p>
            </p:txBody>
          </p:sp>
        </mc:Choice>
        <mc:Fallback xmlns="">
          <p:sp>
            <p:nvSpPr>
              <p:cNvPr id="18" name="テキスト ボックス 17">
                <a:extLst>
                  <a:ext uri="{FF2B5EF4-FFF2-40B4-BE49-F238E27FC236}">
                    <a16:creationId xmlns:a16="http://schemas.microsoft.com/office/drawing/2014/main" id="{CE862406-8A84-4A53-9124-59713BE07F60}"/>
                  </a:ext>
                </a:extLst>
              </p:cNvPr>
              <p:cNvSpPr txBox="1">
                <a:spLocks noRot="1" noChangeAspect="1" noMove="1" noResize="1" noEditPoints="1" noAdjustHandles="1" noChangeArrowheads="1" noChangeShapeType="1" noTextEdit="1"/>
              </p:cNvSpPr>
              <p:nvPr/>
            </p:nvSpPr>
            <p:spPr>
              <a:xfrm>
                <a:off x="10196611" y="4183879"/>
                <a:ext cx="1401762" cy="461665"/>
              </a:xfrm>
              <a:prstGeom prst="rect">
                <a:avLst/>
              </a:prstGeom>
              <a:blipFill>
                <a:blip r:embed="rId8"/>
                <a:stretch>
                  <a:fillRect/>
                </a:stretch>
              </a:blipFill>
            </p:spPr>
            <p:txBody>
              <a:bodyPr/>
              <a:lstStyle/>
              <a:p>
                <a:r>
                  <a:rPr lang="ja-JP" altLang="en-US">
                    <a:noFill/>
                  </a:rPr>
                  <a:t> </a:t>
                </a:r>
              </a:p>
            </p:txBody>
          </p:sp>
        </mc:Fallback>
      </mc:AlternateContent>
      <p:sp>
        <p:nvSpPr>
          <p:cNvPr id="21" name="テキスト ボックス 20">
            <a:extLst>
              <a:ext uri="{FF2B5EF4-FFF2-40B4-BE49-F238E27FC236}">
                <a16:creationId xmlns:a16="http://schemas.microsoft.com/office/drawing/2014/main" id="{5A7DEE7F-9F20-4912-8036-F9C0DD122321}"/>
              </a:ext>
            </a:extLst>
          </p:cNvPr>
          <p:cNvSpPr txBox="1"/>
          <p:nvPr/>
        </p:nvSpPr>
        <p:spPr>
          <a:xfrm>
            <a:off x="3506446" y="3019303"/>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1</a:t>
            </a:r>
            <a:endParaRPr kumimoji="1" lang="ja-JP" altLang="en-US" sz="2400" b="1" dirty="0">
              <a:latin typeface="+mn-ea"/>
              <a:ea typeface="+mn-ea"/>
            </a:endParaRPr>
          </a:p>
        </p:txBody>
      </p:sp>
      <p:sp>
        <p:nvSpPr>
          <p:cNvPr id="22" name="テキスト ボックス 21">
            <a:extLst>
              <a:ext uri="{FF2B5EF4-FFF2-40B4-BE49-F238E27FC236}">
                <a16:creationId xmlns:a16="http://schemas.microsoft.com/office/drawing/2014/main" id="{48C4332A-4CCE-46AB-AD66-2F768F29E13A}"/>
              </a:ext>
            </a:extLst>
          </p:cNvPr>
          <p:cNvSpPr txBox="1"/>
          <p:nvPr/>
        </p:nvSpPr>
        <p:spPr>
          <a:xfrm>
            <a:off x="3506446" y="5207398"/>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2</a:t>
            </a:r>
            <a:endParaRPr kumimoji="1" lang="ja-JP" altLang="en-US" sz="2400" b="1" dirty="0">
              <a:latin typeface="+mn-ea"/>
              <a:ea typeface="+mn-ea"/>
            </a:endParaRPr>
          </a:p>
        </p:txBody>
      </p:sp>
      <p:sp>
        <p:nvSpPr>
          <p:cNvPr id="23" name="正方形/長方形 22">
            <a:extLst>
              <a:ext uri="{FF2B5EF4-FFF2-40B4-BE49-F238E27FC236}">
                <a16:creationId xmlns:a16="http://schemas.microsoft.com/office/drawing/2014/main" id="{C5999C68-6916-4D71-989D-99826EA0E173}"/>
              </a:ext>
            </a:extLst>
          </p:cNvPr>
          <p:cNvSpPr/>
          <p:nvPr/>
        </p:nvSpPr>
        <p:spPr bwMode="auto">
          <a:xfrm>
            <a:off x="3291956" y="2321974"/>
            <a:ext cx="6797959" cy="1860584"/>
          </a:xfrm>
          <a:prstGeom prst="rect">
            <a:avLst/>
          </a:prstGeom>
          <a:noFill/>
          <a:ln w="28575" cap="flat" cmpd="sng" algn="ctr">
            <a:solidFill>
              <a:schemeClr val="accent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Tree>
    <p:extLst>
      <p:ext uri="{BB962C8B-B14F-4D97-AF65-F5344CB8AC3E}">
        <p14:creationId xmlns:p14="http://schemas.microsoft.com/office/powerpoint/2010/main" val="2326853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19A6F7-69EB-4C87-B94B-42730098C9B2}"/>
              </a:ext>
            </a:extLst>
          </p:cNvPr>
          <p:cNvSpPr>
            <a:spLocks noGrp="1"/>
          </p:cNvSpPr>
          <p:nvPr>
            <p:ph type="title"/>
          </p:nvPr>
        </p:nvSpPr>
        <p:spPr/>
        <p:txBody>
          <a:bodyPr/>
          <a:lstStyle/>
          <a:p>
            <a:r>
              <a:rPr kumimoji="1" lang="ja-JP" altLang="en-US" dirty="0"/>
              <a:t>バンディット問題とは？</a:t>
            </a:r>
          </a:p>
        </p:txBody>
      </p:sp>
      <p:sp>
        <p:nvSpPr>
          <p:cNvPr id="3" name="コンテンツ プレースホルダー 2">
            <a:extLst>
              <a:ext uri="{FF2B5EF4-FFF2-40B4-BE49-F238E27FC236}">
                <a16:creationId xmlns:a16="http://schemas.microsoft.com/office/drawing/2014/main" id="{81A4BD38-A26B-4465-973B-77D62484F6DE}"/>
              </a:ext>
            </a:extLst>
          </p:cNvPr>
          <p:cNvSpPr>
            <a:spLocks noGrp="1"/>
          </p:cNvSpPr>
          <p:nvPr>
            <p:ph idx="1"/>
          </p:nvPr>
        </p:nvSpPr>
        <p:spPr/>
        <p:txBody>
          <a:bodyPr/>
          <a:lstStyle/>
          <a:p>
            <a:r>
              <a:rPr kumimoji="1" lang="ja-JP" altLang="en-US" dirty="0"/>
              <a:t>では、テストによって生じる損失にはどう対応するか？</a:t>
            </a:r>
          </a:p>
        </p:txBody>
      </p:sp>
      <p:sp>
        <p:nvSpPr>
          <p:cNvPr id="4" name="スライド番号プレースホルダー 3">
            <a:extLst>
              <a:ext uri="{FF2B5EF4-FFF2-40B4-BE49-F238E27FC236}">
                <a16:creationId xmlns:a16="http://schemas.microsoft.com/office/drawing/2014/main" id="{A660A79C-5253-43C2-9EC5-607FAC74C2E5}"/>
              </a:ext>
            </a:extLst>
          </p:cNvPr>
          <p:cNvSpPr>
            <a:spLocks noGrp="1"/>
          </p:cNvSpPr>
          <p:nvPr>
            <p:ph type="sldNum" sz="quarter" idx="10"/>
          </p:nvPr>
        </p:nvSpPr>
        <p:spPr/>
        <p:txBody>
          <a:bodyPr/>
          <a:lstStyle/>
          <a:p>
            <a:fld id="{F7D9C81F-6F51-475F-ABDF-7FEE4B0A1340}" type="slidenum">
              <a:rPr lang="en-US" altLang="ja-JP" smtClean="0"/>
              <a:pPr/>
              <a:t>7</a:t>
            </a:fld>
            <a:endParaRPr lang="en-US" altLang="ja-JP" dirty="0"/>
          </a:p>
        </p:txBody>
      </p:sp>
      <p:pic>
        <p:nvPicPr>
          <p:cNvPr id="5" name="図 4">
            <a:extLst>
              <a:ext uri="{FF2B5EF4-FFF2-40B4-BE49-F238E27FC236}">
                <a16:creationId xmlns:a16="http://schemas.microsoft.com/office/drawing/2014/main" id="{DF1552DE-D2AD-4B16-88AE-6B83634EC7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3832" y="2465597"/>
            <a:ext cx="2789474" cy="1569079"/>
          </a:xfrm>
          <a:prstGeom prst="rect">
            <a:avLst/>
          </a:prstGeom>
        </p:spPr>
      </p:pic>
      <p:pic>
        <p:nvPicPr>
          <p:cNvPr id="6" name="図 5">
            <a:extLst>
              <a:ext uri="{FF2B5EF4-FFF2-40B4-BE49-F238E27FC236}">
                <a16:creationId xmlns:a16="http://schemas.microsoft.com/office/drawing/2014/main" id="{03B56845-6630-47E5-9A23-AC66325C84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833" y="4507939"/>
            <a:ext cx="2789473" cy="1860584"/>
          </a:xfrm>
          <a:prstGeom prst="rect">
            <a:avLst/>
          </a:prstGeom>
        </p:spPr>
      </p:pic>
      <p:pic>
        <p:nvPicPr>
          <p:cNvPr id="7" name="図 6">
            <a:extLst>
              <a:ext uri="{FF2B5EF4-FFF2-40B4-BE49-F238E27FC236}">
                <a16:creationId xmlns:a16="http://schemas.microsoft.com/office/drawing/2014/main" id="{09A3FBFE-B882-434C-93E2-A06E6DD897C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7448" y="4005064"/>
            <a:ext cx="2376343" cy="2376343"/>
          </a:xfrm>
          <a:prstGeom prst="rect">
            <a:avLst/>
          </a:prstGeom>
        </p:spPr>
      </p:pic>
      <p:pic>
        <p:nvPicPr>
          <p:cNvPr id="8" name="図 7">
            <a:extLst>
              <a:ext uri="{FF2B5EF4-FFF2-40B4-BE49-F238E27FC236}">
                <a16:creationId xmlns:a16="http://schemas.microsoft.com/office/drawing/2014/main" id="{1371F84B-CFC0-4A47-958F-3E5A02D8160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274741" y="4002144"/>
            <a:ext cx="2789473" cy="2789473"/>
          </a:xfrm>
          <a:prstGeom prst="rect">
            <a:avLst/>
          </a:prstGeom>
        </p:spPr>
      </p:pic>
      <p:sp>
        <p:nvSpPr>
          <p:cNvPr id="9" name="吹き出し: 角を丸めた四角形 8">
            <a:extLst>
              <a:ext uri="{FF2B5EF4-FFF2-40B4-BE49-F238E27FC236}">
                <a16:creationId xmlns:a16="http://schemas.microsoft.com/office/drawing/2014/main" id="{A66E1BA0-BDC3-4F63-A28E-E5A08975E7C8}"/>
              </a:ext>
            </a:extLst>
          </p:cNvPr>
          <p:cNvSpPr/>
          <p:nvPr/>
        </p:nvSpPr>
        <p:spPr bwMode="auto">
          <a:xfrm>
            <a:off x="8112224" y="2465597"/>
            <a:ext cx="3513998" cy="1569079"/>
          </a:xfrm>
          <a:prstGeom prst="wedgeRoundRectCallout">
            <a:avLst>
              <a:gd name="adj1" fmla="val -9774"/>
              <a:gd name="adj2" fmla="val 73427"/>
              <a:gd name="adj3" fmla="val 16667"/>
            </a:avLst>
          </a:prstGeom>
          <a:no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spcBef>
                <a:spcPts val="600"/>
              </a:spcBef>
              <a:buClr>
                <a:srgbClr val="BFBFBF"/>
              </a:buClr>
            </a:pPr>
            <a:r>
              <a:rPr kumimoji="1" lang="ja-JP" altLang="en-US" sz="1600" dirty="0">
                <a:latin typeface="+mn-ea"/>
                <a:ea typeface="+mn-ea"/>
              </a:rPr>
              <a:t>悪い案を選んでいるときの</a:t>
            </a:r>
            <a:endParaRPr kumimoji="1" lang="en-US" altLang="ja-JP" sz="1600" dirty="0">
              <a:latin typeface="+mn-ea"/>
              <a:ea typeface="+mn-ea"/>
            </a:endParaRPr>
          </a:p>
          <a:p>
            <a:pPr>
              <a:spcBef>
                <a:spcPts val="600"/>
              </a:spcBef>
              <a:buClr>
                <a:srgbClr val="BFBFBF"/>
              </a:buClr>
            </a:pPr>
            <a:r>
              <a:rPr kumimoji="1" lang="ja-JP" altLang="en-US" sz="1600" dirty="0">
                <a:latin typeface="+mn-ea"/>
                <a:ea typeface="+mn-ea"/>
              </a:rPr>
              <a:t>損失はどうにかなんないの？</a:t>
            </a:r>
          </a:p>
        </p:txBody>
      </p:sp>
      <p:sp>
        <p:nvSpPr>
          <p:cNvPr id="12" name="テキスト ボックス 11">
            <a:extLst>
              <a:ext uri="{FF2B5EF4-FFF2-40B4-BE49-F238E27FC236}">
                <a16:creationId xmlns:a16="http://schemas.microsoft.com/office/drawing/2014/main" id="{699B319C-8E50-4D7E-8A96-DA97B8B1FEE8}"/>
              </a:ext>
            </a:extLst>
          </p:cNvPr>
          <p:cNvSpPr txBox="1"/>
          <p:nvPr/>
        </p:nvSpPr>
        <p:spPr>
          <a:xfrm>
            <a:off x="3506446" y="3019303"/>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1</a:t>
            </a:r>
            <a:endParaRPr kumimoji="1" lang="ja-JP" altLang="en-US" sz="2400" b="1" dirty="0">
              <a:latin typeface="+mn-ea"/>
              <a:ea typeface="+mn-ea"/>
            </a:endParaRPr>
          </a:p>
        </p:txBody>
      </p:sp>
      <p:sp>
        <p:nvSpPr>
          <p:cNvPr id="13" name="テキスト ボックス 12">
            <a:extLst>
              <a:ext uri="{FF2B5EF4-FFF2-40B4-BE49-F238E27FC236}">
                <a16:creationId xmlns:a16="http://schemas.microsoft.com/office/drawing/2014/main" id="{161E34B0-6EC2-40CD-981B-107274589A44}"/>
              </a:ext>
            </a:extLst>
          </p:cNvPr>
          <p:cNvSpPr txBox="1"/>
          <p:nvPr/>
        </p:nvSpPr>
        <p:spPr>
          <a:xfrm>
            <a:off x="3506446" y="5207398"/>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2</a:t>
            </a:r>
            <a:endParaRPr kumimoji="1" lang="ja-JP" altLang="en-US" sz="2400" b="1" dirty="0">
              <a:latin typeface="+mn-ea"/>
              <a:ea typeface="+mn-ea"/>
            </a:endParaRPr>
          </a:p>
        </p:txBody>
      </p:sp>
    </p:spTree>
    <p:extLst>
      <p:ext uri="{BB962C8B-B14F-4D97-AF65-F5344CB8AC3E}">
        <p14:creationId xmlns:p14="http://schemas.microsoft.com/office/powerpoint/2010/main" val="1353814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19A6F7-69EB-4C87-B94B-42730098C9B2}"/>
              </a:ext>
            </a:extLst>
          </p:cNvPr>
          <p:cNvSpPr>
            <a:spLocks noGrp="1"/>
          </p:cNvSpPr>
          <p:nvPr>
            <p:ph type="title"/>
          </p:nvPr>
        </p:nvSpPr>
        <p:spPr/>
        <p:txBody>
          <a:bodyPr/>
          <a:lstStyle/>
          <a:p>
            <a:r>
              <a:rPr kumimoji="1" lang="ja-JP" altLang="en-US" dirty="0"/>
              <a:t>バンディット問題とは？</a:t>
            </a:r>
          </a:p>
        </p:txBody>
      </p:sp>
      <p:sp>
        <p:nvSpPr>
          <p:cNvPr id="3" name="コンテンツ プレースホルダー 2">
            <a:extLst>
              <a:ext uri="{FF2B5EF4-FFF2-40B4-BE49-F238E27FC236}">
                <a16:creationId xmlns:a16="http://schemas.microsoft.com/office/drawing/2014/main" id="{81A4BD38-A26B-4465-973B-77D62484F6DE}"/>
              </a:ext>
            </a:extLst>
          </p:cNvPr>
          <p:cNvSpPr>
            <a:spLocks noGrp="1"/>
          </p:cNvSpPr>
          <p:nvPr>
            <p:ph idx="1"/>
          </p:nvPr>
        </p:nvSpPr>
        <p:spPr/>
        <p:txBody>
          <a:bodyPr/>
          <a:lstStyle/>
          <a:p>
            <a:r>
              <a:rPr kumimoji="1" lang="ja-JP" altLang="en-US" dirty="0"/>
              <a:t>本日は、損失をなるべく小さくなるようにする</a:t>
            </a:r>
            <a:endParaRPr kumimoji="1" lang="en-US" altLang="ja-JP" dirty="0"/>
          </a:p>
          <a:p>
            <a:r>
              <a:rPr kumimoji="1" lang="ja-JP" altLang="en-US" dirty="0"/>
              <a:t>多腕バンディット問題について考える</a:t>
            </a:r>
          </a:p>
        </p:txBody>
      </p:sp>
      <p:sp>
        <p:nvSpPr>
          <p:cNvPr id="4" name="スライド番号プレースホルダー 3">
            <a:extLst>
              <a:ext uri="{FF2B5EF4-FFF2-40B4-BE49-F238E27FC236}">
                <a16:creationId xmlns:a16="http://schemas.microsoft.com/office/drawing/2014/main" id="{A660A79C-5253-43C2-9EC5-607FAC74C2E5}"/>
              </a:ext>
            </a:extLst>
          </p:cNvPr>
          <p:cNvSpPr>
            <a:spLocks noGrp="1"/>
          </p:cNvSpPr>
          <p:nvPr>
            <p:ph type="sldNum" sz="quarter" idx="10"/>
          </p:nvPr>
        </p:nvSpPr>
        <p:spPr/>
        <p:txBody>
          <a:bodyPr/>
          <a:lstStyle/>
          <a:p>
            <a:fld id="{F7D9C81F-6F51-475F-ABDF-7FEE4B0A1340}" type="slidenum">
              <a:rPr lang="en-US" altLang="ja-JP" smtClean="0"/>
              <a:pPr/>
              <a:t>8</a:t>
            </a:fld>
            <a:endParaRPr lang="en-US" altLang="ja-JP" dirty="0"/>
          </a:p>
        </p:txBody>
      </p:sp>
      <p:pic>
        <p:nvPicPr>
          <p:cNvPr id="12" name="図 11">
            <a:extLst>
              <a:ext uri="{FF2B5EF4-FFF2-40B4-BE49-F238E27FC236}">
                <a16:creationId xmlns:a16="http://schemas.microsoft.com/office/drawing/2014/main" id="{C35B120D-7BE1-4860-9A8C-0F84A9FA6D1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27448" y="4005064"/>
            <a:ext cx="2376343" cy="2376343"/>
          </a:xfrm>
          <a:prstGeom prst="rect">
            <a:avLst/>
          </a:prstGeom>
        </p:spPr>
      </p:pic>
      <p:sp>
        <p:nvSpPr>
          <p:cNvPr id="14" name="矢印: 右 13">
            <a:extLst>
              <a:ext uri="{FF2B5EF4-FFF2-40B4-BE49-F238E27FC236}">
                <a16:creationId xmlns:a16="http://schemas.microsoft.com/office/drawing/2014/main" id="{6748EBB1-A473-4A87-84E8-1D3152916974}"/>
              </a:ext>
            </a:extLst>
          </p:cNvPr>
          <p:cNvSpPr/>
          <p:nvPr/>
        </p:nvSpPr>
        <p:spPr bwMode="auto">
          <a:xfrm>
            <a:off x="3863752" y="3716469"/>
            <a:ext cx="3312288" cy="360040"/>
          </a:xfrm>
          <a:prstGeom prst="rightArrow">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15" name="矢印: 右 14">
            <a:extLst>
              <a:ext uri="{FF2B5EF4-FFF2-40B4-BE49-F238E27FC236}">
                <a16:creationId xmlns:a16="http://schemas.microsoft.com/office/drawing/2014/main" id="{0B7D38DD-4BB6-4C94-9D8A-4F2C4B039DA0}"/>
              </a:ext>
            </a:extLst>
          </p:cNvPr>
          <p:cNvSpPr/>
          <p:nvPr/>
        </p:nvSpPr>
        <p:spPr bwMode="auto">
          <a:xfrm>
            <a:off x="3863752" y="5557242"/>
            <a:ext cx="3312288" cy="360040"/>
          </a:xfrm>
          <a:prstGeom prst="rightArrow">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16" name="テキスト ボックス 15">
            <a:extLst>
              <a:ext uri="{FF2B5EF4-FFF2-40B4-BE49-F238E27FC236}">
                <a16:creationId xmlns:a16="http://schemas.microsoft.com/office/drawing/2014/main" id="{16CD1F15-F424-4238-A716-3D90318290F1}"/>
              </a:ext>
            </a:extLst>
          </p:cNvPr>
          <p:cNvSpPr txBox="1"/>
          <p:nvPr/>
        </p:nvSpPr>
        <p:spPr>
          <a:xfrm>
            <a:off x="3935759" y="3070138"/>
            <a:ext cx="3240281" cy="646331"/>
          </a:xfrm>
          <a:prstGeom prst="rect">
            <a:avLst/>
          </a:prstGeom>
          <a:noFill/>
        </p:spPr>
        <p:txBody>
          <a:bodyPr wrap="square" rtlCol="0">
            <a:spAutoFit/>
          </a:bodyPr>
          <a:lstStyle/>
          <a:p>
            <a:r>
              <a:rPr kumimoji="1" lang="ja-JP" altLang="en-US" sz="1800" dirty="0">
                <a:latin typeface="+mn-ea"/>
                <a:ea typeface="+mn-ea"/>
              </a:rPr>
              <a:t>気にせず最適な選択肢を</a:t>
            </a:r>
            <a:endParaRPr kumimoji="1" lang="en-US" altLang="ja-JP" sz="1800" dirty="0">
              <a:latin typeface="+mn-ea"/>
              <a:ea typeface="+mn-ea"/>
            </a:endParaRPr>
          </a:p>
          <a:p>
            <a:r>
              <a:rPr kumimoji="1" lang="ja-JP" altLang="en-US" sz="1800" dirty="0">
                <a:latin typeface="+mn-ea"/>
                <a:ea typeface="+mn-ea"/>
              </a:rPr>
              <a:t>見つけるなら</a:t>
            </a:r>
            <a:r>
              <a:rPr kumimoji="1" lang="en-US" altLang="ja-JP" sz="1800" dirty="0">
                <a:latin typeface="+mn-ea"/>
                <a:ea typeface="+mn-ea"/>
              </a:rPr>
              <a:t>…</a:t>
            </a:r>
            <a:endParaRPr kumimoji="1" lang="ja-JP" altLang="en-US" sz="1800" dirty="0">
              <a:latin typeface="+mn-ea"/>
              <a:ea typeface="+mn-ea"/>
            </a:endParaRPr>
          </a:p>
        </p:txBody>
      </p:sp>
      <p:sp>
        <p:nvSpPr>
          <p:cNvPr id="17" name="テキスト ボックス 16">
            <a:extLst>
              <a:ext uri="{FF2B5EF4-FFF2-40B4-BE49-F238E27FC236}">
                <a16:creationId xmlns:a16="http://schemas.microsoft.com/office/drawing/2014/main" id="{5FC9A271-615E-42C7-9418-B0C47E757632}"/>
              </a:ext>
            </a:extLst>
          </p:cNvPr>
          <p:cNvSpPr txBox="1"/>
          <p:nvPr/>
        </p:nvSpPr>
        <p:spPr>
          <a:xfrm>
            <a:off x="3935759" y="4870069"/>
            <a:ext cx="3240281" cy="646331"/>
          </a:xfrm>
          <a:prstGeom prst="rect">
            <a:avLst/>
          </a:prstGeom>
          <a:noFill/>
        </p:spPr>
        <p:txBody>
          <a:bodyPr wrap="square" rtlCol="0">
            <a:spAutoFit/>
          </a:bodyPr>
          <a:lstStyle/>
          <a:p>
            <a:r>
              <a:rPr kumimoji="1" lang="ja-JP" altLang="en-US" sz="1800" dirty="0">
                <a:latin typeface="+mn-ea"/>
                <a:ea typeface="+mn-ea"/>
              </a:rPr>
              <a:t>気にしつつなるべく損失が</a:t>
            </a:r>
            <a:endParaRPr kumimoji="1" lang="en-US" altLang="ja-JP" sz="1800" dirty="0">
              <a:latin typeface="+mn-ea"/>
              <a:ea typeface="+mn-ea"/>
            </a:endParaRPr>
          </a:p>
          <a:p>
            <a:r>
              <a:rPr kumimoji="1" lang="ja-JP" altLang="en-US" sz="1800" dirty="0">
                <a:latin typeface="+mn-ea"/>
                <a:ea typeface="+mn-ea"/>
              </a:rPr>
              <a:t>小さくなるようにするなら</a:t>
            </a:r>
            <a:r>
              <a:rPr kumimoji="1" lang="en-US" altLang="ja-JP" sz="1800" dirty="0">
                <a:latin typeface="+mn-ea"/>
                <a:ea typeface="+mn-ea"/>
              </a:rPr>
              <a:t>…</a:t>
            </a:r>
            <a:endParaRPr kumimoji="1" lang="ja-JP" altLang="en-US" sz="1800" dirty="0">
              <a:latin typeface="+mn-ea"/>
              <a:ea typeface="+mn-ea"/>
            </a:endParaRPr>
          </a:p>
        </p:txBody>
      </p:sp>
      <p:sp>
        <p:nvSpPr>
          <p:cNvPr id="18" name="正方形/長方形 17">
            <a:extLst>
              <a:ext uri="{FF2B5EF4-FFF2-40B4-BE49-F238E27FC236}">
                <a16:creationId xmlns:a16="http://schemas.microsoft.com/office/drawing/2014/main" id="{8BDB4188-8B26-4A4A-9E0C-05D020A42F5F}"/>
              </a:ext>
            </a:extLst>
          </p:cNvPr>
          <p:cNvSpPr/>
          <p:nvPr/>
        </p:nvSpPr>
        <p:spPr bwMode="auto">
          <a:xfrm>
            <a:off x="7508899" y="2899807"/>
            <a:ext cx="3312288" cy="1368152"/>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3200" b="1" dirty="0">
                <a:solidFill>
                  <a:schemeClr val="bg1"/>
                </a:solidFill>
                <a:latin typeface="+mn-ea"/>
                <a:ea typeface="+mn-ea"/>
              </a:rPr>
              <a:t>AB</a:t>
            </a:r>
            <a:r>
              <a:rPr kumimoji="1" lang="ja-JP" altLang="en-US" sz="3200" b="1" dirty="0">
                <a:solidFill>
                  <a:schemeClr val="bg1"/>
                </a:solidFill>
                <a:latin typeface="+mn-ea"/>
                <a:ea typeface="+mn-ea"/>
              </a:rPr>
              <a:t>テスト</a:t>
            </a:r>
            <a:endParaRPr kumimoji="1" lang="en-US" altLang="ja-JP" sz="3200" b="1" dirty="0">
              <a:solidFill>
                <a:schemeClr val="bg1"/>
              </a:solidFill>
              <a:latin typeface="+mn-ea"/>
              <a:ea typeface="+mn-ea"/>
            </a:endParaRPr>
          </a:p>
          <a:p>
            <a:pPr algn="ctr">
              <a:spcBef>
                <a:spcPts val="600"/>
              </a:spcBef>
              <a:buClr>
                <a:srgbClr val="BFBFBF"/>
              </a:buClr>
            </a:pPr>
            <a:r>
              <a:rPr kumimoji="1" lang="ja-JP" altLang="en-US" sz="3200" b="1" dirty="0">
                <a:solidFill>
                  <a:schemeClr val="bg1"/>
                </a:solidFill>
                <a:latin typeface="+mn-ea"/>
                <a:ea typeface="+mn-ea"/>
              </a:rPr>
              <a:t>最適腕識別問題</a:t>
            </a:r>
          </a:p>
        </p:txBody>
      </p:sp>
      <p:sp>
        <p:nvSpPr>
          <p:cNvPr id="19" name="正方形/長方形 18">
            <a:extLst>
              <a:ext uri="{FF2B5EF4-FFF2-40B4-BE49-F238E27FC236}">
                <a16:creationId xmlns:a16="http://schemas.microsoft.com/office/drawing/2014/main" id="{CE12CC40-18ED-483F-ADB1-44E9016D2900}"/>
              </a:ext>
            </a:extLst>
          </p:cNvPr>
          <p:cNvSpPr/>
          <p:nvPr/>
        </p:nvSpPr>
        <p:spPr bwMode="auto">
          <a:xfrm>
            <a:off x="7508899" y="4870069"/>
            <a:ext cx="3312288" cy="1368152"/>
          </a:xfrm>
          <a:prstGeom prst="rect">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3200" b="1" dirty="0">
                <a:solidFill>
                  <a:schemeClr val="bg1"/>
                </a:solidFill>
                <a:latin typeface="+mn-ea"/>
                <a:ea typeface="+mn-ea"/>
              </a:rPr>
              <a:t>バンディット</a:t>
            </a:r>
            <a:endParaRPr kumimoji="1" lang="en-US" altLang="ja-JP" sz="3200" b="1" dirty="0">
              <a:solidFill>
                <a:schemeClr val="bg1"/>
              </a:solidFill>
              <a:latin typeface="+mn-ea"/>
              <a:ea typeface="+mn-ea"/>
            </a:endParaRPr>
          </a:p>
          <a:p>
            <a:pPr algn="ctr">
              <a:spcBef>
                <a:spcPts val="600"/>
              </a:spcBef>
              <a:buClr>
                <a:srgbClr val="BFBFBF"/>
              </a:buClr>
            </a:pPr>
            <a:r>
              <a:rPr kumimoji="1" lang="ja-JP" altLang="en-US" sz="3200" b="1" dirty="0">
                <a:solidFill>
                  <a:schemeClr val="bg1"/>
                </a:solidFill>
                <a:latin typeface="+mn-ea"/>
                <a:ea typeface="+mn-ea"/>
              </a:rPr>
              <a:t>問題</a:t>
            </a:r>
          </a:p>
        </p:txBody>
      </p:sp>
    </p:spTree>
    <p:extLst>
      <p:ext uri="{BB962C8B-B14F-4D97-AF65-F5344CB8AC3E}">
        <p14:creationId xmlns:p14="http://schemas.microsoft.com/office/powerpoint/2010/main" val="4274482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1993A6E-FFBC-489F-B6C3-986205F12790}"/>
              </a:ext>
            </a:extLst>
          </p:cNvPr>
          <p:cNvSpPr>
            <a:spLocks noGrp="1"/>
          </p:cNvSpPr>
          <p:nvPr>
            <p:ph type="sldNum" sz="quarter" idx="10"/>
          </p:nvPr>
        </p:nvSpPr>
        <p:spPr/>
        <p:txBody>
          <a:bodyPr/>
          <a:lstStyle/>
          <a:p>
            <a:fld id="{94EFC6F0-072C-4C7B-A2B9-91F85E8B1E43}" type="slidenum">
              <a:rPr lang="en-US" altLang="ja-JP" smtClean="0"/>
              <a:pPr/>
              <a:t>9</a:t>
            </a:fld>
            <a:endParaRPr lang="en-US" altLang="ja-JP" dirty="0"/>
          </a:p>
        </p:txBody>
      </p:sp>
      <p:pic>
        <p:nvPicPr>
          <p:cNvPr id="5" name="図プレースホルダー 4">
            <a:extLst>
              <a:ext uri="{FF2B5EF4-FFF2-40B4-BE49-F238E27FC236}">
                <a16:creationId xmlns:a16="http://schemas.microsoft.com/office/drawing/2014/main" id="{584ABADE-8130-4E9E-8B61-375BB306D9C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962" r="6962"/>
          <a:stretch>
            <a:fillRect/>
          </a:stretch>
        </p:blipFill>
        <p:spPr/>
      </p:pic>
      <p:sp>
        <p:nvSpPr>
          <p:cNvPr id="3" name="正方形/長方形 2">
            <a:extLst>
              <a:ext uri="{FF2B5EF4-FFF2-40B4-BE49-F238E27FC236}">
                <a16:creationId xmlns:a16="http://schemas.microsoft.com/office/drawing/2014/main" id="{B27264C7-0229-49B4-9C97-958510EF10E1}"/>
              </a:ext>
            </a:extLst>
          </p:cNvPr>
          <p:cNvSpPr/>
          <p:nvPr/>
        </p:nvSpPr>
        <p:spPr bwMode="auto">
          <a:xfrm>
            <a:off x="4511824" y="2204864"/>
            <a:ext cx="5712636" cy="432048"/>
          </a:xfrm>
          <a:prstGeom prst="rect">
            <a:avLst/>
          </a:prstGeom>
          <a:noFill/>
          <a:ln w="28575" cap="flat" cmpd="sng" algn="ctr">
            <a:solidFill>
              <a:schemeClr val="accent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Tree>
    <p:extLst>
      <p:ext uri="{BB962C8B-B14F-4D97-AF65-F5344CB8AC3E}">
        <p14:creationId xmlns:p14="http://schemas.microsoft.com/office/powerpoint/2010/main" val="857104481"/>
      </p:ext>
    </p:extLst>
  </p:cSld>
  <p:clrMapOvr>
    <a:masterClrMapping/>
  </p:clrMapOvr>
</p:sld>
</file>

<file path=ppt/theme/theme1.xml><?xml version="1.0" encoding="utf-8"?>
<a:theme xmlns:a="http://schemas.openxmlformats.org/drawingml/2006/main" name="1_2010_write">
  <a:themeElements>
    <a:clrScheme name="ユーザー定義 1">
      <a:dk1>
        <a:srgbClr val="333333"/>
      </a:dk1>
      <a:lt1>
        <a:srgbClr val="F8F8F8"/>
      </a:lt1>
      <a:dk2>
        <a:srgbClr val="000000"/>
      </a:dk2>
      <a:lt2>
        <a:srgbClr val="BFBFBF"/>
      </a:lt2>
      <a:accent1>
        <a:srgbClr val="006699"/>
      </a:accent1>
      <a:accent2>
        <a:srgbClr val="FFB600"/>
      </a:accent2>
      <a:accent3>
        <a:srgbClr val="F8F8F8"/>
      </a:accent3>
      <a:accent4>
        <a:srgbClr val="BF2600"/>
      </a:accent4>
      <a:accent5>
        <a:srgbClr val="28B7FE"/>
      </a:accent5>
      <a:accent6>
        <a:srgbClr val="009972"/>
      </a:accent6>
      <a:hlink>
        <a:srgbClr val="7889FB"/>
      </a:hlink>
      <a:folHlink>
        <a:srgbClr val="9900CC"/>
      </a:folHlink>
    </a:clrScheme>
    <a:fontScheme name="一生使えるデザイン入門テンプレ">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w="9525" cap="flat" cmpd="sng" algn="ctr">
          <a:noFill/>
          <a:prstDash val="solid"/>
          <a:round/>
          <a:headEnd type="none" w="med" len="med"/>
          <a:tailEnd type="triangle" w="med" len="med"/>
        </a:ln>
        <a:effectLst/>
      </a:spPr>
      <a:bodyPr vert="horz" wrap="none" lIns="36000" tIns="0" rIns="36000" bIns="0" numCol="1" rtlCol="0" anchor="ctr" anchorCtr="0" compatLnSpc="1">
        <a:prstTxWarp prst="textNoShape">
          <a:avLst/>
        </a:prstTxWarp>
      </a:bodyPr>
      <a:lstStyle>
        <a:defPPr algn="ctr">
          <a:spcBef>
            <a:spcPts val="600"/>
          </a:spcBef>
          <a:buClr>
            <a:srgbClr val="BFBFBF"/>
          </a:buClr>
          <a:defRPr kumimoji="1" sz="3200" b="1" dirty="0">
            <a:solidFill>
              <a:schemeClr val="bg1"/>
            </a:solidFill>
            <a:latin typeface="+mn-ea"/>
            <a:ea typeface="+mn-ea"/>
          </a:defRPr>
        </a:defPPr>
      </a:lstStyle>
    </a:spDef>
    <a:lnDef>
      <a:spPr bwMode="auto">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a:noFill/>
      </a:spPr>
      <a:bodyPr wrap="square" rtlCol="0">
        <a:spAutoFit/>
      </a:bodyPr>
      <a:lstStyle>
        <a:defPPr algn="l">
          <a:defRPr kumimoji="1" sz="2400" dirty="0">
            <a:latin typeface="+mn-ea"/>
            <a:ea typeface="+mn-ea"/>
          </a:defRPr>
        </a:defPPr>
      </a:lstStyle>
    </a:txDef>
  </a:objectDefaults>
  <a:extraClrSchemeLst>
    <a:extraClrScheme>
      <a:clrScheme name="2010_write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32411</TotalTime>
  <Words>2270</Words>
  <Application>Microsoft Office PowerPoint</Application>
  <PresentationFormat>ワイド画面</PresentationFormat>
  <Paragraphs>452</Paragraphs>
  <Slides>31</Slides>
  <Notes>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31</vt:i4>
      </vt:variant>
    </vt:vector>
  </HeadingPairs>
  <TitlesOfParts>
    <vt:vector size="39" baseType="lpstr">
      <vt:lpstr>Meiryo UI</vt:lpstr>
      <vt:lpstr>メイリオ</vt:lpstr>
      <vt:lpstr>Arial</vt:lpstr>
      <vt:lpstr>Cambria Math</vt:lpstr>
      <vt:lpstr>Segoe UI</vt:lpstr>
      <vt:lpstr>Verdana</vt:lpstr>
      <vt:lpstr>Wingdings</vt:lpstr>
      <vt:lpstr>1_2010_write</vt:lpstr>
      <vt:lpstr>バンディット問題の理論と アルゴリズムと その実装</vt:lpstr>
      <vt:lpstr>PowerPoint プレゼンテーション</vt:lpstr>
      <vt:lpstr>PowerPoint プレゼンテーション</vt:lpstr>
      <vt:lpstr>PowerPoint プレゼンテーション</vt:lpstr>
      <vt:lpstr>バンディット問題とは？</vt:lpstr>
      <vt:lpstr>バンディット問題とは？</vt:lpstr>
      <vt:lpstr>バンディット問題とは？</vt:lpstr>
      <vt:lpstr>バンディット問題とは？</vt:lpstr>
      <vt:lpstr>PowerPoint プレゼンテーション</vt:lpstr>
      <vt:lpstr>問題設定</vt:lpstr>
      <vt:lpstr>ε-greedy</vt:lpstr>
      <vt:lpstr>実験設定</vt:lpstr>
      <vt:lpstr>ε-greedy 結果</vt:lpstr>
      <vt:lpstr>ε-greedy の難点</vt:lpstr>
      <vt:lpstr>焼きなましε-greedy</vt:lpstr>
      <vt:lpstr>焼きなましε-greedy 結果</vt:lpstr>
      <vt:lpstr>トンプソン抽出</vt:lpstr>
      <vt:lpstr>トンプソン抽出 結果</vt:lpstr>
      <vt:lpstr>UCB方策</vt:lpstr>
      <vt:lpstr>UCB方策 結果</vt:lpstr>
      <vt:lpstr>PowerPoint プレゼンテーション</vt:lpstr>
      <vt:lpstr>組合せがある場合</vt:lpstr>
      <vt:lpstr>文脈付きバンディット問題</vt:lpstr>
      <vt:lpstr>LinUCB方策</vt:lpstr>
      <vt:lpstr>実験設定</vt:lpstr>
      <vt:lpstr>LinUCB方策 結果</vt:lpstr>
      <vt:lpstr>MCMCによるトンプソン抽出</vt:lpstr>
      <vt:lpstr>MCMCによるトンプソン抽出 結果</vt:lpstr>
      <vt:lpstr>PowerPoint プレゼンテーション</vt:lpstr>
      <vt:lpstr>PowerPoint プレゼンテーション</vt:lpstr>
      <vt:lpstr>PowerPoint プレゼンテーション</vt:lpstr>
    </vt:vector>
  </TitlesOfParts>
  <Company>IBM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AA358549</dc:creator>
  <cp:lastModifiedBy>EINOSUKE IIDA</cp:lastModifiedBy>
  <cp:revision>1013</cp:revision>
  <cp:lastPrinted>2018-06-13T04:27:53Z</cp:lastPrinted>
  <dcterms:created xsi:type="dcterms:W3CDTF">2010-06-07T14:32:38Z</dcterms:created>
  <dcterms:modified xsi:type="dcterms:W3CDTF">2021-03-22T07:39:04Z</dcterms:modified>
</cp:coreProperties>
</file>